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937" r:id="rId4"/>
  </p:sldMasterIdLst>
  <p:notesMasterIdLst>
    <p:notesMasterId r:id="rId51"/>
  </p:notesMasterIdLst>
  <p:handoutMasterIdLst>
    <p:handoutMasterId r:id="rId52"/>
  </p:handoutMasterIdLst>
  <p:sldIdLst>
    <p:sldId id="256" r:id="rId5"/>
    <p:sldId id="1122" r:id="rId6"/>
    <p:sldId id="257" r:id="rId7"/>
    <p:sldId id="1031" r:id="rId8"/>
    <p:sldId id="1044" r:id="rId9"/>
    <p:sldId id="1078" r:id="rId10"/>
    <p:sldId id="846" r:id="rId11"/>
    <p:sldId id="1080" r:id="rId12"/>
    <p:sldId id="1081" r:id="rId13"/>
    <p:sldId id="810" r:id="rId14"/>
    <p:sldId id="1082" r:id="rId15"/>
    <p:sldId id="1048" r:id="rId16"/>
    <p:sldId id="1017" r:id="rId17"/>
    <p:sldId id="1084" r:id="rId18"/>
    <p:sldId id="1085" r:id="rId19"/>
    <p:sldId id="974" r:id="rId20"/>
    <p:sldId id="1029" r:id="rId21"/>
    <p:sldId id="1019" r:id="rId22"/>
    <p:sldId id="1086" r:id="rId23"/>
    <p:sldId id="1088" r:id="rId24"/>
    <p:sldId id="280" r:id="rId25"/>
    <p:sldId id="830" r:id="rId26"/>
    <p:sldId id="1089" r:id="rId27"/>
    <p:sldId id="1047" r:id="rId28"/>
    <p:sldId id="1090" r:id="rId29"/>
    <p:sldId id="1091" r:id="rId30"/>
    <p:sldId id="1092" r:id="rId31"/>
    <p:sldId id="1093" r:id="rId32"/>
    <p:sldId id="1094" r:id="rId33"/>
    <p:sldId id="1045" r:id="rId34"/>
    <p:sldId id="1095" r:id="rId35"/>
    <p:sldId id="1096" r:id="rId36"/>
    <p:sldId id="264" r:id="rId37"/>
    <p:sldId id="1097" r:id="rId38"/>
    <p:sldId id="1046" r:id="rId39"/>
    <p:sldId id="1049" r:id="rId40"/>
    <p:sldId id="1098" r:id="rId41"/>
    <p:sldId id="1099" r:id="rId42"/>
    <p:sldId id="1033" r:id="rId43"/>
    <p:sldId id="1100" r:id="rId44"/>
    <p:sldId id="1101" r:id="rId45"/>
    <p:sldId id="1105" r:id="rId46"/>
    <p:sldId id="1103" r:id="rId47"/>
    <p:sldId id="1035" r:id="rId48"/>
    <p:sldId id="259" r:id="rId49"/>
    <p:sldId id="1121" r:id="rId50"/>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Introduction" id="{5DF58D76-D26E-4A68-B3C4-A43072C1B1E5}">
          <p14:sldIdLst>
            <p14:sldId id="256"/>
            <p14:sldId id="1122"/>
            <p14:sldId id="257"/>
          </p14:sldIdLst>
        </p14:section>
        <p14:section name="A. GHS and pesticides" id="{75645655-3875-47EF-A78C-79756F88B997}">
          <p14:sldIdLst>
            <p14:sldId id="1031"/>
            <p14:sldId id="1044"/>
            <p14:sldId id="1078"/>
            <p14:sldId id="846"/>
            <p14:sldId id="1080"/>
            <p14:sldId id="1081"/>
            <p14:sldId id="810"/>
            <p14:sldId id="1082"/>
            <p14:sldId id="1048"/>
            <p14:sldId id="1017"/>
            <p14:sldId id="1084"/>
            <p14:sldId id="1085"/>
            <p14:sldId id="974"/>
            <p14:sldId id="1029"/>
            <p14:sldId id="1019"/>
            <p14:sldId id="1086"/>
            <p14:sldId id="1088"/>
            <p14:sldId id="280"/>
            <p14:sldId id="830"/>
            <p14:sldId id="1089"/>
            <p14:sldId id="1047"/>
            <p14:sldId id="1090"/>
            <p14:sldId id="1091"/>
            <p14:sldId id="1092"/>
            <p14:sldId id="1093"/>
            <p14:sldId id="1094"/>
            <p14:sldId id="1045"/>
            <p14:sldId id="1095"/>
            <p14:sldId id="1096"/>
            <p14:sldId id="264"/>
            <p14:sldId id="1097"/>
            <p14:sldId id="1046"/>
            <p14:sldId id="1049"/>
            <p14:sldId id="1098"/>
            <p14:sldId id="1099"/>
          </p14:sldIdLst>
        </p14:section>
        <p14:section name="B. GHS and fertilizers" id="{89D81EA7-CD40-457B-89F7-F690D8014C04}">
          <p14:sldIdLst>
            <p14:sldId id="1033"/>
            <p14:sldId id="1100"/>
            <p14:sldId id="1101"/>
            <p14:sldId id="1105"/>
            <p14:sldId id="1103"/>
          </p14:sldIdLst>
        </p14:section>
        <p14:section name="C. References" id="{B38F686E-946D-482A-91D8-D8592007B130}">
          <p14:sldIdLst>
            <p14:sldId id="1035"/>
            <p14:sldId id="259"/>
            <p14:sldId id="1121"/>
          </p14:sldIdLst>
        </p14:section>
      </p14:sectionLst>
    </p:ex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78826C41-18BF-7839-4DBA-940EE569D294}" name="Oliver WOOTTON" initials="OW" userId="S::Oliver.WOOTTON@unitar.org::b977a4bf-5710-43f6-beab-fb51ac18d062" providerId="AD"/>
  <p188:author id="{E3F4E170-28C0-0531-1FDE-62528E0B2B48}" name="Sandra MOLENKAMP" initials="SM" userId="S::Sandra.MOLENKAMP@unitar.org::81267a17-6b17-4134-b938-57ac1894c41a" providerId="AD"/>
  <p188:author id="{D0302281-8550-6A12-2768-484067851344}" name="Beatrice" initials="B" userId="Beatrice" providerId="None"/>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69A4"/>
    <a:srgbClr val="518932"/>
    <a:srgbClr val="B2FAB5"/>
    <a:srgbClr val="FFFFFF"/>
    <a:srgbClr val="DBFCDA"/>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71CBAFF6-2A0E-8BE9-C0AC-0E40933D2F9F}" v="3" dt="2024-08-28T15:17:27.641"/>
  </p1510:revLst>
</p1510:revInfo>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4138" autoAdjust="0"/>
    <p:restoredTop sz="95267" autoAdjust="0"/>
  </p:normalViewPr>
  <p:slideViewPr>
    <p:cSldViewPr>
      <p:cViewPr>
        <p:scale>
          <a:sx n="48" d="100"/>
          <a:sy n="48" d="100"/>
        </p:scale>
        <p:origin x="276" y="1320"/>
      </p:cViewPr>
      <p:guideLst>
        <p:guide orient="horz" pos="2160"/>
        <p:guide pos="3840"/>
      </p:guideLst>
    </p:cSldViewPr>
  </p:slideViewPr>
  <p:outlineViewPr>
    <p:cViewPr>
      <p:scale>
        <a:sx n="33" d="100"/>
        <a:sy n="33" d="100"/>
      </p:scale>
      <p:origin x="0" y="-69672"/>
    </p:cViewPr>
  </p:outlineViewPr>
  <p:notesTextViewPr>
    <p:cViewPr>
      <p:scale>
        <a:sx n="1" d="1"/>
        <a:sy n="1" d="1"/>
      </p:scale>
      <p:origin x="0" y="0"/>
    </p:cViewPr>
  </p:notesTextViewPr>
  <p:sorterViewPr>
    <p:cViewPr>
      <p:scale>
        <a:sx n="60" d="100"/>
        <a:sy n="60" d="100"/>
      </p:scale>
      <p:origin x="0" y="-9346"/>
    </p:cViewPr>
  </p:sorterViewPr>
  <p:notesViewPr>
    <p:cSldViewPr showGuides="1">
      <p:cViewPr varScale="1">
        <p:scale>
          <a:sx n="74" d="100"/>
          <a:sy n="74" d="100"/>
        </p:scale>
        <p:origin x="2976" y="82"/>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theme" Target="theme/theme1.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presProps" Target="presProps.xml"/><Relationship Id="rId58" Type="http://schemas.microsoft.com/office/2015/10/relationships/revisionInfo" Target="revisionInfo.xml"/><Relationship Id="rId5" Type="http://schemas.openxmlformats.org/officeDocument/2006/relationships/slide" Target="slides/slide1.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tableStyles" Target="tableStyles.xml"/><Relationship Id="rId8" Type="http://schemas.openxmlformats.org/officeDocument/2006/relationships/slide" Target="slides/slide4.xml"/><Relationship Id="rId51" Type="http://schemas.openxmlformats.org/officeDocument/2006/relationships/notesMaster" Target="notesMasters/notesMaster1.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microsoft.com/office/2018/10/relationships/authors" Target="authors.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microsoft.com/office/2016/11/relationships/changesInfo" Target="changesInfos/changesInfo1.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handoutMaster" Target="handoutMasters/handoutMaster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Giang Huong PHAM" userId="S::giang.pham@unitar.org::5566cd3a-c53e-43e0-a096-991d2a1f8c73" providerId="AD" clId="Web-{71CBAFF6-2A0E-8BE9-C0AC-0E40933D2F9F}"/>
    <pc:docChg chg="modSld">
      <pc:chgData name="Giang Huong PHAM" userId="S::giang.pham@unitar.org::5566cd3a-c53e-43e0-a096-991d2a1f8c73" providerId="AD" clId="Web-{71CBAFF6-2A0E-8BE9-C0AC-0E40933D2F9F}" dt="2024-08-28T15:17:27.641" v="2" actId="20577"/>
      <pc:docMkLst>
        <pc:docMk/>
      </pc:docMkLst>
      <pc:sldChg chg="modSp">
        <pc:chgData name="Giang Huong PHAM" userId="S::giang.pham@unitar.org::5566cd3a-c53e-43e0-a096-991d2a1f8c73" providerId="AD" clId="Web-{71CBAFF6-2A0E-8BE9-C0AC-0E40933D2F9F}" dt="2024-08-28T15:13:18.602" v="0" actId="1076"/>
        <pc:sldMkLst>
          <pc:docMk/>
          <pc:sldMk cId="2926974011" sldId="256"/>
        </pc:sldMkLst>
        <pc:spChg chg="mod">
          <ac:chgData name="Giang Huong PHAM" userId="S::giang.pham@unitar.org::5566cd3a-c53e-43e0-a096-991d2a1f8c73" providerId="AD" clId="Web-{71CBAFF6-2A0E-8BE9-C0AC-0E40933D2F9F}" dt="2024-08-28T15:13:18.602" v="0" actId="1076"/>
          <ac:spMkLst>
            <pc:docMk/>
            <pc:sldMk cId="2926974011" sldId="256"/>
            <ac:spMk id="19" creationId="{4DB25240-6B14-E61F-F0FB-90778FB7F8F6}"/>
          </ac:spMkLst>
        </pc:spChg>
      </pc:sldChg>
      <pc:sldChg chg="modSp">
        <pc:chgData name="Giang Huong PHAM" userId="S::giang.pham@unitar.org::5566cd3a-c53e-43e0-a096-991d2a1f8c73" providerId="AD" clId="Web-{71CBAFF6-2A0E-8BE9-C0AC-0E40933D2F9F}" dt="2024-08-28T15:17:27.641" v="2" actId="20577"/>
        <pc:sldMkLst>
          <pc:docMk/>
          <pc:sldMk cId="3960627574" sldId="1090"/>
        </pc:sldMkLst>
        <pc:spChg chg="mod">
          <ac:chgData name="Giang Huong PHAM" userId="S::giang.pham@unitar.org::5566cd3a-c53e-43e0-a096-991d2a1f8c73" providerId="AD" clId="Web-{71CBAFF6-2A0E-8BE9-C0AC-0E40933D2F9F}" dt="2024-08-28T15:17:27.641" v="2" actId="20577"/>
          <ac:spMkLst>
            <pc:docMk/>
            <pc:sldMk cId="3960627574" sldId="1090"/>
            <ac:spMk id="3" creationId="{20C6E617-8C1F-58DF-00BB-770F03525F37}"/>
          </ac:spMkLst>
        </pc:spChg>
      </pc:sldChg>
    </pc:docChg>
  </pc:docChgLst>
</pc:chgInfo>
</file>

<file path=ppt/diagrams/colors1.xml><?xml version="1.0" encoding="utf-8"?>
<dgm:colorsDef xmlns:dgm="http://schemas.openxmlformats.org/drawingml/2006/diagram" xmlns:a="http://schemas.openxmlformats.org/drawingml/2006/main" uniqueId="urn:microsoft.com/office/officeart/2005/8/colors/accent1_3">
  <dgm:title val=""/>
  <dgm:desc val=""/>
  <dgm:catLst>
    <dgm:cat type="accent1" pri="11300"/>
  </dgm:catLst>
  <dgm:styleLbl name="node0">
    <dgm:fillClrLst meth="repeat">
      <a:schemeClr val="accent1">
        <a:shade val="80000"/>
      </a:schemeClr>
    </dgm:fillClrLst>
    <dgm:linClrLst meth="repeat">
      <a:schemeClr val="lt1"/>
    </dgm:linClrLst>
    <dgm:effectClrLst/>
    <dgm:txLinClrLst/>
    <dgm:txFillClrLst/>
    <dgm:txEffectClrLst/>
  </dgm:styleLbl>
  <dgm:styleLbl name="alignNode1">
    <dgm:fillClrLst>
      <a:schemeClr val="accent1">
        <a:shade val="80000"/>
      </a:schemeClr>
      <a:schemeClr val="accent1">
        <a:tint val="70000"/>
      </a:schemeClr>
    </dgm:fillClrLst>
    <dgm:linClrLst>
      <a:schemeClr val="accent1">
        <a:shade val="80000"/>
      </a:schemeClr>
      <a:schemeClr val="accent1">
        <a:tint val="70000"/>
      </a:schemeClr>
    </dgm:linClrLst>
    <dgm:effectClrLst/>
    <dgm:txLinClrLst/>
    <dgm:txFillClrLst/>
    <dgm:txEffectClrLst/>
  </dgm:styleLbl>
  <dgm:styleLbl name="node1">
    <dgm:fillClrLst>
      <a:schemeClr val="accent1">
        <a:shade val="80000"/>
      </a:schemeClr>
      <a:schemeClr val="accent1">
        <a:tint val="70000"/>
      </a:schemeClr>
    </dgm:fillClrLst>
    <dgm:linClrLst meth="repeat">
      <a:schemeClr val="lt1"/>
    </dgm:linClrLst>
    <dgm:effectClrLst/>
    <dgm:txLinClrLst/>
    <dgm:txFillClrLst/>
    <dgm:txEffectClrLst/>
  </dgm:styleLbl>
  <dgm:styleLbl name="lnNode1">
    <dgm:fillClrLst>
      <a:schemeClr val="accent1">
        <a:shade val="80000"/>
      </a:schemeClr>
      <a:schemeClr val="accent1">
        <a:tint val="70000"/>
      </a:schemeClr>
    </dgm:fillClrLst>
    <dgm:linClrLst meth="repeat">
      <a:schemeClr val="lt1"/>
    </dgm:linClrLst>
    <dgm:effectClrLst/>
    <dgm:txLinClrLst/>
    <dgm:txFillClrLst/>
    <dgm:txEffectClrLst/>
  </dgm:styleLbl>
  <dgm:styleLbl name="vennNode1">
    <dgm:fillClrLst>
      <a:schemeClr val="accent1">
        <a:shade val="80000"/>
        <a:alpha val="50000"/>
      </a:schemeClr>
      <a:schemeClr val="accent1">
        <a:tint val="70000"/>
        <a:alpha val="50000"/>
      </a:schemeClr>
    </dgm:fillClrLst>
    <dgm:linClrLst meth="repeat">
      <a:schemeClr val="lt1"/>
    </dgm:linClrLst>
    <dgm:effectClrLst/>
    <dgm:txLinClrLst/>
    <dgm:txFillClrLst/>
    <dgm:txEffectClrLst/>
  </dgm:styleLbl>
  <dgm:styleLbl name="node2">
    <dgm:fillClrLst>
      <a:schemeClr val="accent1">
        <a:tint val="99000"/>
      </a:schemeClr>
    </dgm:fillClrLst>
    <dgm:linClrLst meth="repeat">
      <a:schemeClr val="lt1"/>
    </dgm:linClrLst>
    <dgm:effectClrLst/>
    <dgm:txLinClrLst/>
    <dgm:txFillClrLst/>
    <dgm:txEffectClrLst/>
  </dgm:styleLbl>
  <dgm:styleLbl name="node3">
    <dgm:fillClrLst>
      <a:schemeClr val="accent1">
        <a:tint val="80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dgm:txEffectClrLst/>
  </dgm:styleLbl>
  <dgm:styleLbl name="f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b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sibTrans1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9000"/>
      </a:schemeClr>
    </dgm:fillClrLst>
    <dgm:linClrLst meth="repeat">
      <a:schemeClr val="lt1"/>
    </dgm:linClrLst>
    <dgm:effectClrLst/>
    <dgm:txLinClrLst/>
    <dgm:txFillClrLst/>
    <dgm:txEffectClrLst/>
  </dgm:styleLbl>
  <dgm:styleLbl name="asst3">
    <dgm:fillClrLst>
      <a:schemeClr val="accent1">
        <a:tint val="80000"/>
      </a:schemeClr>
    </dgm:fillClrLst>
    <dgm:linClrLst meth="repeat">
      <a:schemeClr val="lt1"/>
    </dgm:linClrLst>
    <dgm:effectClrLst/>
    <dgm:txLinClrLst/>
    <dgm:txFillClrLst/>
    <dgm:txEffectClrLst/>
  </dgm:styleLbl>
  <dgm:styleLbl name="asst4">
    <dgm:fillClrLst>
      <a:schemeClr val="accent1">
        <a:tint val="7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lt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9000"/>
      </a:schemeClr>
    </dgm:fillClrLst>
    <dgm:linClrLst meth="repeat">
      <a:schemeClr val="accent1">
        <a:tint val="99000"/>
      </a:schemeClr>
    </dgm:linClrLst>
    <dgm:effectClrLst/>
    <dgm:txLinClrLst/>
    <dgm:txFillClrLst meth="repeat">
      <a:schemeClr val="tx1"/>
    </dgm:txFillClrLst>
    <dgm:txEffectClrLst/>
  </dgm:styleLbl>
  <dgm:styleLbl name="parChTrans1D3">
    <dgm:fillClrLst meth="repeat">
      <a:schemeClr val="accent1">
        <a:tint val="80000"/>
      </a:schemeClr>
    </dgm:fillClrLst>
    <dgm:linClrLst meth="repeat">
      <a:schemeClr val="accent1">
        <a:tint val="80000"/>
      </a:schemeClr>
    </dgm:linClrLst>
    <dgm:effectClrLst/>
    <dgm:txLinClrLst/>
    <dgm:txFillClrLst meth="repeat">
      <a:schemeClr val="tx1"/>
    </dgm:txFillClrLst>
    <dgm:txEffectClrLst/>
  </dgm:styleLbl>
  <dgm:styleLbl name="parChTrans1D4">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168926FE-6A91-415C-8216-62FCBE1E76E0}" type="doc">
      <dgm:prSet loTypeId="urn:microsoft.com/office/officeart/2005/8/layout/vProcess5" loCatId="process" qsTypeId="urn:microsoft.com/office/officeart/2009/2/quickstyle/3d8" qsCatId="3D" csTypeId="urn:microsoft.com/office/officeart/2005/8/colors/accent1_3" csCatId="accent1" phldr="1"/>
      <dgm:spPr/>
      <dgm:t>
        <a:bodyPr/>
        <a:lstStyle/>
        <a:p>
          <a:endParaRPr lang="en-US"/>
        </a:p>
      </dgm:t>
    </dgm:pt>
    <dgm:pt modelId="{EE924F59-BC95-42E7-ABD7-0FA3EDEF2A2A}">
      <dgm:prSet custT="1"/>
      <dgm:spPr/>
      <dgm:t>
        <a:bodyPr/>
        <a:lstStyle/>
        <a:p>
          <a:r>
            <a:rPr lang="en-US" sz="2800" baseline="0" dirty="0">
              <a:latin typeface="Arial" panose="020B0604020202020204" pitchFamily="34" charset="0"/>
              <a:cs typeface="Arial" panose="020B0604020202020204" pitchFamily="34" charset="0"/>
            </a:rPr>
            <a:t>Identity of ingredient substances</a:t>
          </a:r>
          <a:endParaRPr lang="en-US" sz="2800" dirty="0">
            <a:latin typeface="Arial" panose="020B0604020202020204" pitchFamily="34" charset="0"/>
            <a:cs typeface="Arial" panose="020B0604020202020204" pitchFamily="34" charset="0"/>
          </a:endParaRPr>
        </a:p>
      </dgm:t>
    </dgm:pt>
    <dgm:pt modelId="{686EC1D7-27BA-46C2-80A5-4E74E3373DDA}" type="parTrans" cxnId="{FED883F6-EF1E-4A5C-AD4E-E49A0F8C254E}">
      <dgm:prSet/>
      <dgm:spPr/>
      <dgm:t>
        <a:bodyPr/>
        <a:lstStyle/>
        <a:p>
          <a:endParaRPr lang="en-US" sz="2800">
            <a:solidFill>
              <a:schemeClr val="tx1"/>
            </a:solidFill>
          </a:endParaRPr>
        </a:p>
      </dgm:t>
    </dgm:pt>
    <dgm:pt modelId="{010E238E-B9F5-4D2A-AFDA-44270F4CB35C}" type="sibTrans" cxnId="{FED883F6-EF1E-4A5C-AD4E-E49A0F8C254E}">
      <dgm:prSet custT="1"/>
      <dgm:spPr/>
      <dgm:t>
        <a:bodyPr/>
        <a:lstStyle/>
        <a:p>
          <a:endParaRPr lang="en-US" sz="2800">
            <a:solidFill>
              <a:schemeClr val="tx1"/>
            </a:solidFill>
          </a:endParaRPr>
        </a:p>
      </dgm:t>
    </dgm:pt>
    <dgm:pt modelId="{73A9411C-5D24-44C5-9492-55F385847F32}">
      <dgm:prSet custT="1"/>
      <dgm:spPr/>
      <dgm:t>
        <a:bodyPr/>
        <a:lstStyle/>
        <a:p>
          <a:r>
            <a:rPr lang="en-US" sz="2800" baseline="0" dirty="0">
              <a:latin typeface="Arial" panose="020B0604020202020204" pitchFamily="34" charset="0"/>
              <a:cs typeface="Arial" panose="020B0604020202020204" pitchFamily="34" charset="0"/>
            </a:rPr>
            <a:t>Hazard classification of ingredient substances</a:t>
          </a:r>
          <a:endParaRPr lang="en-US" sz="2800" dirty="0">
            <a:latin typeface="Arial" panose="020B0604020202020204" pitchFamily="34" charset="0"/>
            <a:cs typeface="Arial" panose="020B0604020202020204" pitchFamily="34" charset="0"/>
          </a:endParaRPr>
        </a:p>
      </dgm:t>
    </dgm:pt>
    <dgm:pt modelId="{EADF9DD1-8F97-44F8-A6B7-26EE3B321C8E}" type="parTrans" cxnId="{2570D3CC-70C4-4915-8FDE-E5A186650B66}">
      <dgm:prSet/>
      <dgm:spPr/>
      <dgm:t>
        <a:bodyPr/>
        <a:lstStyle/>
        <a:p>
          <a:endParaRPr lang="en-US" sz="2800">
            <a:solidFill>
              <a:schemeClr val="tx1"/>
            </a:solidFill>
          </a:endParaRPr>
        </a:p>
      </dgm:t>
    </dgm:pt>
    <dgm:pt modelId="{4879C0B8-E6A2-49E0-A205-DF6474BF312F}" type="sibTrans" cxnId="{2570D3CC-70C4-4915-8FDE-E5A186650B66}">
      <dgm:prSet custT="1"/>
      <dgm:spPr/>
      <dgm:t>
        <a:bodyPr/>
        <a:lstStyle/>
        <a:p>
          <a:endParaRPr lang="en-US" sz="2800">
            <a:solidFill>
              <a:schemeClr val="tx1"/>
            </a:solidFill>
          </a:endParaRPr>
        </a:p>
      </dgm:t>
    </dgm:pt>
    <dgm:pt modelId="{3E749145-32DB-4906-8B82-8F3680CC4C6B}">
      <dgm:prSet custT="1"/>
      <dgm:spPr/>
      <dgm:t>
        <a:bodyPr/>
        <a:lstStyle/>
        <a:p>
          <a:r>
            <a:rPr lang="en-US" sz="2800" baseline="0" dirty="0">
              <a:latin typeface="Arial" panose="020B0604020202020204" pitchFamily="34" charset="0"/>
              <a:cs typeface="Arial" panose="020B0604020202020204" pitchFamily="34" charset="0"/>
            </a:rPr>
            <a:t>Concentration of ingredient substances</a:t>
          </a:r>
          <a:endParaRPr lang="en-US" sz="2800" dirty="0">
            <a:latin typeface="Arial" panose="020B0604020202020204" pitchFamily="34" charset="0"/>
            <a:cs typeface="Arial" panose="020B0604020202020204" pitchFamily="34" charset="0"/>
          </a:endParaRPr>
        </a:p>
      </dgm:t>
    </dgm:pt>
    <dgm:pt modelId="{947B3431-8425-4F0A-A3CF-ED72294A3690}" type="sibTrans" cxnId="{4734C356-1B0F-422A-87F5-1A0DA687C39A}">
      <dgm:prSet/>
      <dgm:spPr/>
      <dgm:t>
        <a:bodyPr/>
        <a:lstStyle/>
        <a:p>
          <a:endParaRPr lang="en-US" sz="2800">
            <a:solidFill>
              <a:schemeClr val="tx1"/>
            </a:solidFill>
          </a:endParaRPr>
        </a:p>
      </dgm:t>
    </dgm:pt>
    <dgm:pt modelId="{E7C4761C-56E1-433E-865B-D467DF7CF013}" type="parTrans" cxnId="{4734C356-1B0F-422A-87F5-1A0DA687C39A}">
      <dgm:prSet/>
      <dgm:spPr/>
      <dgm:t>
        <a:bodyPr/>
        <a:lstStyle/>
        <a:p>
          <a:endParaRPr lang="en-US" sz="2800">
            <a:solidFill>
              <a:schemeClr val="tx1"/>
            </a:solidFill>
          </a:endParaRPr>
        </a:p>
      </dgm:t>
    </dgm:pt>
    <dgm:pt modelId="{598131DE-B979-4533-B6BD-175377FA9188}" type="pres">
      <dgm:prSet presAssocID="{168926FE-6A91-415C-8216-62FCBE1E76E0}" presName="outerComposite" presStyleCnt="0">
        <dgm:presLayoutVars>
          <dgm:chMax val="5"/>
          <dgm:dir/>
          <dgm:resizeHandles val="exact"/>
        </dgm:presLayoutVars>
      </dgm:prSet>
      <dgm:spPr/>
    </dgm:pt>
    <dgm:pt modelId="{77523EF1-B8CD-4F04-AC24-64434406B8A0}" type="pres">
      <dgm:prSet presAssocID="{168926FE-6A91-415C-8216-62FCBE1E76E0}" presName="dummyMaxCanvas" presStyleCnt="0">
        <dgm:presLayoutVars/>
      </dgm:prSet>
      <dgm:spPr/>
    </dgm:pt>
    <dgm:pt modelId="{697A77F8-3FB4-4DB2-AC13-77DBED493216}" type="pres">
      <dgm:prSet presAssocID="{168926FE-6A91-415C-8216-62FCBE1E76E0}" presName="ThreeNodes_1" presStyleLbl="node1" presStyleIdx="0" presStyleCnt="3" custLinFactNeighborX="-14303" custLinFactNeighborY="-13686">
        <dgm:presLayoutVars>
          <dgm:bulletEnabled val="1"/>
        </dgm:presLayoutVars>
      </dgm:prSet>
      <dgm:spPr/>
    </dgm:pt>
    <dgm:pt modelId="{CBF97DD6-3861-4893-92BD-F55039C50A04}" type="pres">
      <dgm:prSet presAssocID="{168926FE-6A91-415C-8216-62FCBE1E76E0}" presName="ThreeNodes_2" presStyleLbl="node1" presStyleIdx="1" presStyleCnt="3">
        <dgm:presLayoutVars>
          <dgm:bulletEnabled val="1"/>
        </dgm:presLayoutVars>
      </dgm:prSet>
      <dgm:spPr/>
    </dgm:pt>
    <dgm:pt modelId="{8A917CA9-3144-4A26-9434-D5858188FE3A}" type="pres">
      <dgm:prSet presAssocID="{168926FE-6A91-415C-8216-62FCBE1E76E0}" presName="ThreeNodes_3" presStyleLbl="node1" presStyleIdx="2" presStyleCnt="3">
        <dgm:presLayoutVars>
          <dgm:bulletEnabled val="1"/>
        </dgm:presLayoutVars>
      </dgm:prSet>
      <dgm:spPr/>
    </dgm:pt>
    <dgm:pt modelId="{032196EC-BB72-48C9-A1B6-6F2BCFB97272}" type="pres">
      <dgm:prSet presAssocID="{168926FE-6A91-415C-8216-62FCBE1E76E0}" presName="ThreeConn_1-2" presStyleLbl="fgAccFollowNode1" presStyleIdx="0" presStyleCnt="2">
        <dgm:presLayoutVars>
          <dgm:bulletEnabled val="1"/>
        </dgm:presLayoutVars>
      </dgm:prSet>
      <dgm:spPr/>
    </dgm:pt>
    <dgm:pt modelId="{53EAC660-2B21-4B7F-BDC6-6D77B68F11DF}" type="pres">
      <dgm:prSet presAssocID="{168926FE-6A91-415C-8216-62FCBE1E76E0}" presName="ThreeConn_2-3" presStyleLbl="fgAccFollowNode1" presStyleIdx="1" presStyleCnt="2">
        <dgm:presLayoutVars>
          <dgm:bulletEnabled val="1"/>
        </dgm:presLayoutVars>
      </dgm:prSet>
      <dgm:spPr/>
    </dgm:pt>
    <dgm:pt modelId="{9217A4D8-3B2D-4D2C-8EA3-3A2FF7DA0719}" type="pres">
      <dgm:prSet presAssocID="{168926FE-6A91-415C-8216-62FCBE1E76E0}" presName="ThreeNodes_1_text" presStyleLbl="node1" presStyleIdx="2" presStyleCnt="3">
        <dgm:presLayoutVars>
          <dgm:bulletEnabled val="1"/>
        </dgm:presLayoutVars>
      </dgm:prSet>
      <dgm:spPr/>
    </dgm:pt>
    <dgm:pt modelId="{C3A7F420-7435-4957-B0E6-F3566F9A6178}" type="pres">
      <dgm:prSet presAssocID="{168926FE-6A91-415C-8216-62FCBE1E76E0}" presName="ThreeNodes_2_text" presStyleLbl="node1" presStyleIdx="2" presStyleCnt="3">
        <dgm:presLayoutVars>
          <dgm:bulletEnabled val="1"/>
        </dgm:presLayoutVars>
      </dgm:prSet>
      <dgm:spPr/>
    </dgm:pt>
    <dgm:pt modelId="{39F8353E-2445-449C-9845-636ACC3B815F}" type="pres">
      <dgm:prSet presAssocID="{168926FE-6A91-415C-8216-62FCBE1E76E0}" presName="ThreeNodes_3_text" presStyleLbl="node1" presStyleIdx="2" presStyleCnt="3">
        <dgm:presLayoutVars>
          <dgm:bulletEnabled val="1"/>
        </dgm:presLayoutVars>
      </dgm:prSet>
      <dgm:spPr/>
    </dgm:pt>
  </dgm:ptLst>
  <dgm:cxnLst>
    <dgm:cxn modelId="{80E52100-52FE-4614-B19C-DF48E1D77F65}" type="presOf" srcId="{4879C0B8-E6A2-49E0-A205-DF6474BF312F}" destId="{53EAC660-2B21-4B7F-BDC6-6D77B68F11DF}" srcOrd="0" destOrd="0" presId="urn:microsoft.com/office/officeart/2005/8/layout/vProcess5"/>
    <dgm:cxn modelId="{392CB21F-8792-466B-B892-9FF60A6E00C2}" type="presOf" srcId="{3E749145-32DB-4906-8B82-8F3680CC4C6B}" destId="{39F8353E-2445-449C-9845-636ACC3B815F}" srcOrd="1" destOrd="0" presId="urn:microsoft.com/office/officeart/2005/8/layout/vProcess5"/>
    <dgm:cxn modelId="{3C0FEE2C-77C4-4FA1-BB2A-8485227945C4}" type="presOf" srcId="{73A9411C-5D24-44C5-9492-55F385847F32}" destId="{CBF97DD6-3861-4893-92BD-F55039C50A04}" srcOrd="0" destOrd="0" presId="urn:microsoft.com/office/officeart/2005/8/layout/vProcess5"/>
    <dgm:cxn modelId="{8DFB8056-595A-4420-8F8D-882B67A3AB29}" type="presOf" srcId="{EE924F59-BC95-42E7-ABD7-0FA3EDEF2A2A}" destId="{9217A4D8-3B2D-4D2C-8EA3-3A2FF7DA0719}" srcOrd="1" destOrd="0" presId="urn:microsoft.com/office/officeart/2005/8/layout/vProcess5"/>
    <dgm:cxn modelId="{4734C356-1B0F-422A-87F5-1A0DA687C39A}" srcId="{168926FE-6A91-415C-8216-62FCBE1E76E0}" destId="{3E749145-32DB-4906-8B82-8F3680CC4C6B}" srcOrd="2" destOrd="0" parTransId="{E7C4761C-56E1-433E-865B-D467DF7CF013}" sibTransId="{947B3431-8425-4F0A-A3CF-ED72294A3690}"/>
    <dgm:cxn modelId="{DC09D189-5095-4EFB-9618-11532DBCE075}" type="presOf" srcId="{010E238E-B9F5-4D2A-AFDA-44270F4CB35C}" destId="{032196EC-BB72-48C9-A1B6-6F2BCFB97272}" srcOrd="0" destOrd="0" presId="urn:microsoft.com/office/officeart/2005/8/layout/vProcess5"/>
    <dgm:cxn modelId="{D2D2078D-19EE-4923-97C8-05CCE895A523}" type="presOf" srcId="{EE924F59-BC95-42E7-ABD7-0FA3EDEF2A2A}" destId="{697A77F8-3FB4-4DB2-AC13-77DBED493216}" srcOrd="0" destOrd="0" presId="urn:microsoft.com/office/officeart/2005/8/layout/vProcess5"/>
    <dgm:cxn modelId="{CC109CB2-D92D-4C89-889E-5A0780F6E2DA}" type="presOf" srcId="{73A9411C-5D24-44C5-9492-55F385847F32}" destId="{C3A7F420-7435-4957-B0E6-F3566F9A6178}" srcOrd="1" destOrd="0" presId="urn:microsoft.com/office/officeart/2005/8/layout/vProcess5"/>
    <dgm:cxn modelId="{B1AE16B8-45AC-4DFD-97B7-ED35848B940C}" type="presOf" srcId="{3E749145-32DB-4906-8B82-8F3680CC4C6B}" destId="{8A917CA9-3144-4A26-9434-D5858188FE3A}" srcOrd="0" destOrd="0" presId="urn:microsoft.com/office/officeart/2005/8/layout/vProcess5"/>
    <dgm:cxn modelId="{8E1632C4-8394-44F4-B8F7-0C68167E760C}" type="presOf" srcId="{168926FE-6A91-415C-8216-62FCBE1E76E0}" destId="{598131DE-B979-4533-B6BD-175377FA9188}" srcOrd="0" destOrd="0" presId="urn:microsoft.com/office/officeart/2005/8/layout/vProcess5"/>
    <dgm:cxn modelId="{2570D3CC-70C4-4915-8FDE-E5A186650B66}" srcId="{168926FE-6A91-415C-8216-62FCBE1E76E0}" destId="{73A9411C-5D24-44C5-9492-55F385847F32}" srcOrd="1" destOrd="0" parTransId="{EADF9DD1-8F97-44F8-A6B7-26EE3B321C8E}" sibTransId="{4879C0B8-E6A2-49E0-A205-DF6474BF312F}"/>
    <dgm:cxn modelId="{FED883F6-EF1E-4A5C-AD4E-E49A0F8C254E}" srcId="{168926FE-6A91-415C-8216-62FCBE1E76E0}" destId="{EE924F59-BC95-42E7-ABD7-0FA3EDEF2A2A}" srcOrd="0" destOrd="0" parTransId="{686EC1D7-27BA-46C2-80A5-4E74E3373DDA}" sibTransId="{010E238E-B9F5-4D2A-AFDA-44270F4CB35C}"/>
    <dgm:cxn modelId="{B2037826-D94A-4382-B695-8034422A717A}" type="presParOf" srcId="{598131DE-B979-4533-B6BD-175377FA9188}" destId="{77523EF1-B8CD-4F04-AC24-64434406B8A0}" srcOrd="0" destOrd="0" presId="urn:microsoft.com/office/officeart/2005/8/layout/vProcess5"/>
    <dgm:cxn modelId="{B802FA16-A881-47E2-85CC-25AF2E2141C1}" type="presParOf" srcId="{598131DE-B979-4533-B6BD-175377FA9188}" destId="{697A77F8-3FB4-4DB2-AC13-77DBED493216}" srcOrd="1" destOrd="0" presId="urn:microsoft.com/office/officeart/2005/8/layout/vProcess5"/>
    <dgm:cxn modelId="{8C539D5B-9837-4901-9065-E108367491D4}" type="presParOf" srcId="{598131DE-B979-4533-B6BD-175377FA9188}" destId="{CBF97DD6-3861-4893-92BD-F55039C50A04}" srcOrd="2" destOrd="0" presId="urn:microsoft.com/office/officeart/2005/8/layout/vProcess5"/>
    <dgm:cxn modelId="{2D28F5DB-73E2-4481-9937-5ACEAD4A8133}" type="presParOf" srcId="{598131DE-B979-4533-B6BD-175377FA9188}" destId="{8A917CA9-3144-4A26-9434-D5858188FE3A}" srcOrd="3" destOrd="0" presId="urn:microsoft.com/office/officeart/2005/8/layout/vProcess5"/>
    <dgm:cxn modelId="{026666D2-D0BE-45B8-AD08-8CED0F292FBB}" type="presParOf" srcId="{598131DE-B979-4533-B6BD-175377FA9188}" destId="{032196EC-BB72-48C9-A1B6-6F2BCFB97272}" srcOrd="4" destOrd="0" presId="urn:microsoft.com/office/officeart/2005/8/layout/vProcess5"/>
    <dgm:cxn modelId="{08439C74-C406-4ED8-8B32-4685BC27539A}" type="presParOf" srcId="{598131DE-B979-4533-B6BD-175377FA9188}" destId="{53EAC660-2B21-4B7F-BDC6-6D77B68F11DF}" srcOrd="5" destOrd="0" presId="urn:microsoft.com/office/officeart/2005/8/layout/vProcess5"/>
    <dgm:cxn modelId="{8BA25F74-B644-4504-99A8-90EE83EC222F}" type="presParOf" srcId="{598131DE-B979-4533-B6BD-175377FA9188}" destId="{9217A4D8-3B2D-4D2C-8EA3-3A2FF7DA0719}" srcOrd="6" destOrd="0" presId="urn:microsoft.com/office/officeart/2005/8/layout/vProcess5"/>
    <dgm:cxn modelId="{9ED0CEEF-0D5B-41C8-A181-24F3C26E5F31}" type="presParOf" srcId="{598131DE-B979-4533-B6BD-175377FA9188}" destId="{C3A7F420-7435-4957-B0E6-F3566F9A6178}" srcOrd="7" destOrd="0" presId="urn:microsoft.com/office/officeart/2005/8/layout/vProcess5"/>
    <dgm:cxn modelId="{16C5D0D4-0589-4A5F-9B7C-300CA69F9FA5}" type="presParOf" srcId="{598131DE-B979-4533-B6BD-175377FA9188}" destId="{39F8353E-2445-449C-9845-636ACC3B815F}" srcOrd="8" destOrd="0" presId="urn:microsoft.com/office/officeart/2005/8/layout/vProcess5"/>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97A77F8-3FB4-4DB2-AC13-77DBED493216}">
      <dsp:nvSpPr>
        <dsp:cNvPr id="0" name=""/>
        <dsp:cNvSpPr/>
      </dsp:nvSpPr>
      <dsp:spPr>
        <a:xfrm>
          <a:off x="0" y="0"/>
          <a:ext cx="5567657" cy="1305401"/>
        </a:xfrm>
        <a:prstGeom prst="roundRect">
          <a:avLst>
            <a:gd name="adj" fmla="val 10000"/>
          </a:avLst>
        </a:prstGeom>
        <a:solidFill>
          <a:schemeClr val="accent1">
            <a:shade val="80000"/>
            <a:hueOff val="0"/>
            <a:satOff val="0"/>
            <a:lumOff val="0"/>
            <a:alphaOff val="0"/>
          </a:schemeClr>
        </a:solidFill>
        <a:ln>
          <a:noFill/>
        </a:ln>
        <a:effectLst>
          <a:outerShdw blurRad="38100" dist="25400" dir="5400000" rotWithShape="0">
            <a:srgbClr val="000000">
              <a:alpha val="25000"/>
            </a:srgbClr>
          </a:outerShdw>
        </a:effectLst>
        <a:sp3d extrusionH="190500" prstMaterial="matte">
          <a:bevelT w="120650" h="38100" prst="relaxedInset"/>
          <a:bevelB w="120650" h="57150" prst="relaxedInset"/>
          <a:contourClr>
            <a:schemeClr val="bg1"/>
          </a:contourClr>
        </a:sp3d>
      </dsp:spPr>
      <dsp:style>
        <a:lnRef idx="0">
          <a:scrgbClr r="0" g="0" b="0"/>
        </a:lnRef>
        <a:fillRef idx="1">
          <a:scrgbClr r="0" g="0" b="0"/>
        </a:fillRef>
        <a:effectRef idx="2">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l" defTabSz="1244600">
            <a:lnSpc>
              <a:spcPct val="90000"/>
            </a:lnSpc>
            <a:spcBef>
              <a:spcPct val="0"/>
            </a:spcBef>
            <a:spcAft>
              <a:spcPct val="35000"/>
            </a:spcAft>
            <a:buNone/>
          </a:pPr>
          <a:r>
            <a:rPr lang="en-US" sz="2800" kern="1200" baseline="0" dirty="0">
              <a:latin typeface="Arial" panose="020B0604020202020204" pitchFamily="34" charset="0"/>
              <a:cs typeface="Arial" panose="020B0604020202020204" pitchFamily="34" charset="0"/>
            </a:rPr>
            <a:t>Identity of ingredient substances</a:t>
          </a:r>
          <a:endParaRPr lang="en-US" sz="2800" kern="1200" dirty="0">
            <a:latin typeface="Arial" panose="020B0604020202020204" pitchFamily="34" charset="0"/>
            <a:cs typeface="Arial" panose="020B0604020202020204" pitchFamily="34" charset="0"/>
          </a:endParaRPr>
        </a:p>
      </dsp:txBody>
      <dsp:txXfrm>
        <a:off x="38234" y="38234"/>
        <a:ext cx="4159027" cy="1228933"/>
      </dsp:txXfrm>
    </dsp:sp>
    <dsp:sp modelId="{CBF97DD6-3861-4893-92BD-F55039C50A04}">
      <dsp:nvSpPr>
        <dsp:cNvPr id="0" name=""/>
        <dsp:cNvSpPr/>
      </dsp:nvSpPr>
      <dsp:spPr>
        <a:xfrm>
          <a:off x="491263" y="1522968"/>
          <a:ext cx="5567657" cy="1305401"/>
        </a:xfrm>
        <a:prstGeom prst="roundRect">
          <a:avLst>
            <a:gd name="adj" fmla="val 10000"/>
          </a:avLst>
        </a:prstGeom>
        <a:solidFill>
          <a:schemeClr val="accent1">
            <a:shade val="80000"/>
            <a:hueOff val="-329536"/>
            <a:satOff val="-6780"/>
            <a:lumOff val="16075"/>
            <a:alphaOff val="0"/>
          </a:schemeClr>
        </a:solidFill>
        <a:ln>
          <a:noFill/>
        </a:ln>
        <a:effectLst>
          <a:outerShdw blurRad="38100" dist="25400" dir="5400000" rotWithShape="0">
            <a:srgbClr val="000000">
              <a:alpha val="25000"/>
            </a:srgbClr>
          </a:outerShdw>
        </a:effectLst>
        <a:sp3d extrusionH="190500" prstMaterial="matte">
          <a:bevelT w="120650" h="38100" prst="relaxedInset"/>
          <a:bevelB w="120650" h="57150" prst="relaxedInset"/>
          <a:contourClr>
            <a:schemeClr val="bg1"/>
          </a:contourClr>
        </a:sp3d>
      </dsp:spPr>
      <dsp:style>
        <a:lnRef idx="0">
          <a:scrgbClr r="0" g="0" b="0"/>
        </a:lnRef>
        <a:fillRef idx="1">
          <a:scrgbClr r="0" g="0" b="0"/>
        </a:fillRef>
        <a:effectRef idx="2">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l" defTabSz="1244600">
            <a:lnSpc>
              <a:spcPct val="90000"/>
            </a:lnSpc>
            <a:spcBef>
              <a:spcPct val="0"/>
            </a:spcBef>
            <a:spcAft>
              <a:spcPct val="35000"/>
            </a:spcAft>
            <a:buNone/>
          </a:pPr>
          <a:r>
            <a:rPr lang="en-US" sz="2800" kern="1200" baseline="0" dirty="0">
              <a:latin typeface="Arial" panose="020B0604020202020204" pitchFamily="34" charset="0"/>
              <a:cs typeface="Arial" panose="020B0604020202020204" pitchFamily="34" charset="0"/>
            </a:rPr>
            <a:t>Hazard classification of ingredient substances</a:t>
          </a:r>
          <a:endParaRPr lang="en-US" sz="2800" kern="1200" dirty="0">
            <a:latin typeface="Arial" panose="020B0604020202020204" pitchFamily="34" charset="0"/>
            <a:cs typeface="Arial" panose="020B0604020202020204" pitchFamily="34" charset="0"/>
          </a:endParaRPr>
        </a:p>
      </dsp:txBody>
      <dsp:txXfrm>
        <a:off x="529497" y="1561202"/>
        <a:ext cx="4151414" cy="1228933"/>
      </dsp:txXfrm>
    </dsp:sp>
    <dsp:sp modelId="{8A917CA9-3144-4A26-9434-D5858188FE3A}">
      <dsp:nvSpPr>
        <dsp:cNvPr id="0" name=""/>
        <dsp:cNvSpPr/>
      </dsp:nvSpPr>
      <dsp:spPr>
        <a:xfrm>
          <a:off x="982527" y="3045936"/>
          <a:ext cx="5567657" cy="1305401"/>
        </a:xfrm>
        <a:prstGeom prst="roundRect">
          <a:avLst>
            <a:gd name="adj" fmla="val 10000"/>
          </a:avLst>
        </a:prstGeom>
        <a:solidFill>
          <a:schemeClr val="accent1">
            <a:shade val="80000"/>
            <a:hueOff val="-659071"/>
            <a:satOff val="-13561"/>
            <a:lumOff val="32150"/>
            <a:alphaOff val="0"/>
          </a:schemeClr>
        </a:solidFill>
        <a:ln>
          <a:noFill/>
        </a:ln>
        <a:effectLst>
          <a:outerShdw blurRad="38100" dist="25400" dir="5400000" rotWithShape="0">
            <a:srgbClr val="000000">
              <a:alpha val="25000"/>
            </a:srgbClr>
          </a:outerShdw>
        </a:effectLst>
        <a:sp3d extrusionH="190500" prstMaterial="matte">
          <a:bevelT w="120650" h="38100" prst="relaxedInset"/>
          <a:bevelB w="120650" h="57150" prst="relaxedInset"/>
          <a:contourClr>
            <a:schemeClr val="bg1"/>
          </a:contourClr>
        </a:sp3d>
      </dsp:spPr>
      <dsp:style>
        <a:lnRef idx="0">
          <a:scrgbClr r="0" g="0" b="0"/>
        </a:lnRef>
        <a:fillRef idx="1">
          <a:scrgbClr r="0" g="0" b="0"/>
        </a:fillRef>
        <a:effectRef idx="2">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l" defTabSz="1244600">
            <a:lnSpc>
              <a:spcPct val="90000"/>
            </a:lnSpc>
            <a:spcBef>
              <a:spcPct val="0"/>
            </a:spcBef>
            <a:spcAft>
              <a:spcPct val="35000"/>
            </a:spcAft>
            <a:buNone/>
          </a:pPr>
          <a:r>
            <a:rPr lang="en-US" sz="2800" kern="1200" baseline="0" dirty="0">
              <a:latin typeface="Arial" panose="020B0604020202020204" pitchFamily="34" charset="0"/>
              <a:cs typeface="Arial" panose="020B0604020202020204" pitchFamily="34" charset="0"/>
            </a:rPr>
            <a:t>Concentration of ingredient substances</a:t>
          </a:r>
          <a:endParaRPr lang="en-US" sz="2800" kern="1200" dirty="0">
            <a:latin typeface="Arial" panose="020B0604020202020204" pitchFamily="34" charset="0"/>
            <a:cs typeface="Arial" panose="020B0604020202020204" pitchFamily="34" charset="0"/>
          </a:endParaRPr>
        </a:p>
      </dsp:txBody>
      <dsp:txXfrm>
        <a:off x="1020761" y="3084170"/>
        <a:ext cx="4151414" cy="1228933"/>
      </dsp:txXfrm>
    </dsp:sp>
    <dsp:sp modelId="{032196EC-BB72-48C9-A1B6-6F2BCFB97272}">
      <dsp:nvSpPr>
        <dsp:cNvPr id="0" name=""/>
        <dsp:cNvSpPr/>
      </dsp:nvSpPr>
      <dsp:spPr>
        <a:xfrm>
          <a:off x="4719146" y="989929"/>
          <a:ext cx="848510" cy="848510"/>
        </a:xfrm>
        <a:prstGeom prst="downArrow">
          <a:avLst>
            <a:gd name="adj1" fmla="val 55000"/>
            <a:gd name="adj2" fmla="val 45000"/>
          </a:avLst>
        </a:prstGeom>
        <a:solidFill>
          <a:schemeClr val="accent1">
            <a:alpha val="90000"/>
            <a:tint val="40000"/>
            <a:hueOff val="0"/>
            <a:satOff val="0"/>
            <a:lumOff val="0"/>
            <a:alphaOff val="0"/>
          </a:schemeClr>
        </a:solidFill>
        <a:ln>
          <a:noFill/>
        </a:ln>
        <a:effectLst/>
        <a:sp3d z="152400" extrusionH="63500" prstMaterial="matte">
          <a:bevelT w="50800" h="19050" prst="relaxedInset"/>
          <a:contourClr>
            <a:schemeClr val="bg1"/>
          </a:contourClr>
        </a:sp3d>
      </dsp:spPr>
      <dsp:style>
        <a:lnRef idx="0">
          <a:scrgbClr r="0" g="0" b="0"/>
        </a:lnRef>
        <a:fillRef idx="1">
          <a:scrgbClr r="0" g="0" b="0"/>
        </a:fillRef>
        <a:effectRef idx="0">
          <a:scrgbClr r="0" g="0" b="0"/>
        </a:effectRef>
        <a:fontRef idx="minor"/>
      </dsp:style>
      <dsp:txBody>
        <a:bodyPr spcFirstLastPara="0" vert="horz" wrap="square" lIns="35560" tIns="35560" rIns="35560" bIns="35560" numCol="1" spcCol="1270" anchor="ctr" anchorCtr="0">
          <a:noAutofit/>
        </a:bodyPr>
        <a:lstStyle/>
        <a:p>
          <a:pPr marL="0" lvl="0" indent="0" algn="ctr" defTabSz="1244600">
            <a:lnSpc>
              <a:spcPct val="90000"/>
            </a:lnSpc>
            <a:spcBef>
              <a:spcPct val="0"/>
            </a:spcBef>
            <a:spcAft>
              <a:spcPct val="35000"/>
            </a:spcAft>
            <a:buNone/>
          </a:pPr>
          <a:endParaRPr lang="en-US" sz="2800" kern="1200">
            <a:solidFill>
              <a:schemeClr val="tx1"/>
            </a:solidFill>
          </a:endParaRPr>
        </a:p>
      </dsp:txBody>
      <dsp:txXfrm>
        <a:off x="4910061" y="989929"/>
        <a:ext cx="466680" cy="638504"/>
      </dsp:txXfrm>
    </dsp:sp>
    <dsp:sp modelId="{53EAC660-2B21-4B7F-BDC6-6D77B68F11DF}">
      <dsp:nvSpPr>
        <dsp:cNvPr id="0" name=""/>
        <dsp:cNvSpPr/>
      </dsp:nvSpPr>
      <dsp:spPr>
        <a:xfrm>
          <a:off x="5210410" y="2504195"/>
          <a:ext cx="848510" cy="848510"/>
        </a:xfrm>
        <a:prstGeom prst="downArrow">
          <a:avLst>
            <a:gd name="adj1" fmla="val 55000"/>
            <a:gd name="adj2" fmla="val 45000"/>
          </a:avLst>
        </a:prstGeom>
        <a:solidFill>
          <a:schemeClr val="accent1">
            <a:alpha val="90000"/>
            <a:tint val="40000"/>
            <a:hueOff val="0"/>
            <a:satOff val="0"/>
            <a:lumOff val="0"/>
            <a:alphaOff val="0"/>
          </a:schemeClr>
        </a:solidFill>
        <a:ln>
          <a:noFill/>
        </a:ln>
        <a:effectLst/>
        <a:sp3d z="152400" extrusionH="63500" prstMaterial="matte">
          <a:bevelT w="50800" h="19050" prst="relaxedInset"/>
          <a:contourClr>
            <a:schemeClr val="bg1"/>
          </a:contourClr>
        </a:sp3d>
      </dsp:spPr>
      <dsp:style>
        <a:lnRef idx="0">
          <a:scrgbClr r="0" g="0" b="0"/>
        </a:lnRef>
        <a:fillRef idx="1">
          <a:scrgbClr r="0" g="0" b="0"/>
        </a:fillRef>
        <a:effectRef idx="0">
          <a:scrgbClr r="0" g="0" b="0"/>
        </a:effectRef>
        <a:fontRef idx="minor"/>
      </dsp:style>
      <dsp:txBody>
        <a:bodyPr spcFirstLastPara="0" vert="horz" wrap="square" lIns="35560" tIns="35560" rIns="35560" bIns="35560" numCol="1" spcCol="1270" anchor="ctr" anchorCtr="0">
          <a:noAutofit/>
        </a:bodyPr>
        <a:lstStyle/>
        <a:p>
          <a:pPr marL="0" lvl="0" indent="0" algn="ctr" defTabSz="1244600">
            <a:lnSpc>
              <a:spcPct val="90000"/>
            </a:lnSpc>
            <a:spcBef>
              <a:spcPct val="0"/>
            </a:spcBef>
            <a:spcAft>
              <a:spcPct val="35000"/>
            </a:spcAft>
            <a:buNone/>
          </a:pPr>
          <a:endParaRPr lang="en-US" sz="2800" kern="1200">
            <a:solidFill>
              <a:schemeClr val="tx1"/>
            </a:solidFill>
          </a:endParaRPr>
        </a:p>
      </dsp:txBody>
      <dsp:txXfrm>
        <a:off x="5401325" y="2504195"/>
        <a:ext cx="466680" cy="638504"/>
      </dsp:txXfrm>
    </dsp:sp>
  </dsp:spTree>
</dsp:drawing>
</file>

<file path=ppt/diagrams/layout1.xml><?xml version="1.0" encoding="utf-8"?>
<dgm:layoutDef xmlns:dgm="http://schemas.openxmlformats.org/drawingml/2006/diagram" xmlns:a="http://schemas.openxmlformats.org/drawingml/2006/main" uniqueId="urn:microsoft.com/office/officeart/2005/8/layout/vProcess5">
  <dgm:title val=""/>
  <dgm:desc val=""/>
  <dgm:catLst>
    <dgm:cat type="process" pri="14000"/>
  </dgm:catLst>
  <dgm:sampData>
    <dgm:dataModel>
      <dgm:ptLst>
        <dgm:pt modelId="0" type="doc"/>
        <dgm:pt modelId="1">
          <dgm:prSet phldr="1"/>
        </dgm:pt>
        <dgm:pt modelId="2">
          <dgm:prSet phldr="1"/>
        </dgm:pt>
        <dgm:pt modelId="3">
          <dgm:prSet phldr="1"/>
        </dgm:pt>
      </dgm:ptLst>
      <dgm:cxnLst>
        <dgm:cxn modelId="5" srcId="0" destId="1" srcOrd="0" destOrd="0"/>
        <dgm:cxn modelId="6" srcId="0" destId="2" srcOrd="1" destOrd="0"/>
        <dgm:cxn modelId="7" srcId="0" destId="3" srcOrd="2"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6" srcId="0" destId="1" srcOrd="0" destOrd="0"/>
        <dgm:cxn modelId="7" srcId="0" destId="2" srcOrd="1" destOrd="0"/>
        <dgm:cxn modelId="8" srcId="0" destId="3" srcOrd="2" destOrd="0"/>
        <dgm:cxn modelId="9" srcId="0" destId="4" srcOrd="3" destOrd="0"/>
      </dgm:cxnLst>
      <dgm:bg/>
      <dgm:whole/>
    </dgm:dataModel>
  </dgm:clrData>
  <dgm:layoutNode name="outerComposite">
    <dgm:varLst>
      <dgm:chMax val="5"/>
      <dgm:dir/>
      <dgm:resizeHandles val="exact"/>
    </dgm:varLst>
    <dgm:alg type="composite"/>
    <dgm:shape xmlns:r="http://schemas.openxmlformats.org/officeDocument/2006/relationships" r:blip="">
      <dgm:adjLst/>
    </dgm:shape>
    <dgm:presOf/>
    <dgm:choose name="Name0">
      <dgm:if name="Name1" func="var" arg="dir" op="equ" val="norm">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l" for="ch" forName="TwoNodes_1"/>
          <dgm:constr type="w" for="ch" forName="TwoNodes_2" refType="w" fact="0.85"/>
          <dgm:constr type="h" for="ch" forName="TwoNodes_2" refType="h" fact="0.45"/>
          <dgm:constr type="b" for="ch" forName="TwoNodes_2" refType="h"/>
          <dgm:constr type="r" for="ch" forName="TwoNodes_2" refType="w"/>
          <dgm:constr type="w" for="ch" forName="TwoConn_1-2" refType="h" refFor="ch" refForName="TwoNodes_1" fact="0.65"/>
          <dgm:constr type="h" for="ch" forName="TwoConn_1-2" refType="h" refFor="ch" refForName="TwoNodes_1" fact="0.65"/>
          <dgm:constr type="ctrY" for="ch" forName="TwoConn_1-2" refType="h" fact="0.5"/>
          <dgm:constr type="r" for="ch" forName="TwoConn_1-2" refType="r" refFor="ch" refForName="TwoNodes_1"/>
          <dgm:constr type="r" for="ch" forName="TwoNodes_1_text" refType="l" refFor="ch" refForName="TwoConn_1-2"/>
          <dgm:constr type="rOff" for="ch" forName="TwoNodes_1_text" refType="w" refFor="ch" refForName="TwoConn_1-2" fact="-0.5"/>
          <dgm:constr type="t" for="ch" forName="TwoNodes_1_text" refType="t" refFor="ch" refForName="TwoNodes_1"/>
          <dgm:constr type="b" for="ch" forName="TwoNodes_1_text" refType="b" refFor="ch" refForName="TwoNodes_1"/>
          <dgm:constr type="l" for="ch" forName="TwoNodes_1_text" refType="l" refFor="ch" refForName="TwoNodes_1"/>
          <dgm:constr type="r" for="ch" forName="TwoNodes_2_text" refType="l" refFor="ch" refForName="TwoConn_1-2"/>
          <dgm:constr type="t" for="ch" forName="TwoNodes_2_text" refType="t" refFor="ch" refForName="TwoNodes_2"/>
          <dgm:constr type="b" for="ch" forName="TwoNodes_2_text" refType="b" refFor="ch" refForName="TwoNodes_2"/>
          <dgm:constr type="l" for="ch" forName="TwoNodes_2_text" refType="l" refFor="ch" refForName="TwoNodes_2"/>
          <dgm:constr type="w" for="ch" forName="ThreeNodes_1" refType="w" fact="0.85"/>
          <dgm:constr type="h" for="ch" forName="ThreeNodes_1" refType="h" fact="0.3"/>
          <dgm:constr type="t" for="ch" forName="ThreeNodes_1"/>
          <dgm:constr type="l" for="ch" forName="ThreeNodes_1"/>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r" for="ch" forName="ThreeNodes_3" refType="w"/>
          <dgm:constr type="w" for="ch" forName="ThreeConn_1-2" refType="h" refFor="ch" refForName="ThreeNodes_1" fact="0.65"/>
          <dgm:constr type="h" for="ch" forName="ThreeConn_1-2" refType="h" refFor="ch" refForName="ThreeNodes_1" fact="0.65"/>
          <dgm:constr type="ctrY" for="ch" forName="ThreeConn_1-2" refType="h" fact="0.325"/>
          <dgm:constr type="r" for="ch" forName="ThreeConn_1-2" refType="r"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r" for="ch" forName="ThreeConn_2-3" refType="r" refFor="ch" refForName="ThreeNodes_2"/>
          <dgm:constr type="r" for="ch" forName="ThreeNodes_1_text" refType="l" refFor="ch" refForName="ThreeConn_1-2"/>
          <dgm:constr type="rOff" for="ch" forName="ThreeNodes_1_text" refType="w" refFor="ch" refForName="ThreeConn_1-2" fact="-0.57"/>
          <dgm:constr type="t" for="ch" forName="ThreeNodes_1_text" refType="t" refFor="ch" refForName="ThreeNodes_1"/>
          <dgm:constr type="b" for="ch" forName="ThreeNodes_1_text" refType="b" refFor="ch" refForName="ThreeNodes_1"/>
          <dgm:constr type="l" for="ch" forName="ThreeNodes_1_text" refType="l" refFor="ch" refForName="ThreeNodes_1"/>
          <dgm:constr type="r" for="ch" forName="ThreeNodes_2_text" refType="l" refFor="ch" refForName="ThreeConn_1-2"/>
          <dgm:constr type="t" for="ch" forName="ThreeNodes_2_text" refType="t" refFor="ch" refForName="ThreeNodes_2"/>
          <dgm:constr type="b" for="ch" forName="ThreeNodes_2_text" refType="b" refFor="ch" refForName="ThreeNodes_2"/>
          <dgm:constr type="l" for="ch" forName="ThreeNodes_2_text" refType="l" refFor="ch" refForName="ThreeNodes_2"/>
          <dgm:constr type="r" for="ch" forName="ThreeNodes_3_text" refType="l" refFor="ch" refForName="ThreeConn_2-3"/>
          <dgm:constr type="t" for="ch" forName="ThreeNodes_3_text" refType="t" refFor="ch" refForName="ThreeNodes_3"/>
          <dgm:constr type="b" for="ch" forName="ThreeNodes_3_text" refType="b" refFor="ch" refForName="ThreeNodes_3"/>
          <dgm:constr type="l" for="ch" forName="ThreeNodes_3_text" refType="l" refFor="ch" refForName="ThreeNodes_3"/>
          <dgm:constr type="w" for="ch" forName="FourNodes_1" refType="w" fact="0.8"/>
          <dgm:constr type="h" for="ch" forName="FourNodes_1" refType="h" fact="0.22"/>
          <dgm:constr type="t" for="ch" forName="FourNodes_1"/>
          <dgm:constr type="l" for="ch" forName="FourNodes_1"/>
          <dgm:constr type="w" for="ch" forName="FourNodes_2" refType="w" fact="0.8"/>
          <dgm:constr type="h" for="ch" forName="FourNodes_2" refType="h" fact="0.22"/>
          <dgm:constr type="ctrY" for="ch" forName="FourNodes_2" refType="h" fact="0.37"/>
          <dgm:constr type="ctrX" for="ch" forName="FourNodes_2" refType="w" fact="0.467"/>
          <dgm:constr type="w" for="ch" forName="FourNodes_3" refType="w" fact="0.8"/>
          <dgm:constr type="h" for="ch" forName="FourNodes_3" refType="h" fact="0.22"/>
          <dgm:constr type="ctrY" for="ch" forName="FourNodes_3" refType="h" fact="0.63"/>
          <dgm:constr type="ctrX" for="ch" forName="FourNodes_3" refType="w" fact="0.533"/>
          <dgm:constr type="w" for="ch" forName="FourNodes_4" refType="w" fact="0.8"/>
          <dgm:constr type="h" for="ch" forName="FourNodes_4" refType="h" fact="0.22"/>
          <dgm:constr type="b" for="ch" forName="FourNodes_4" refType="h"/>
          <dgm:constr type="r" for="ch" forName="FourNodes_4" refType="w"/>
          <dgm:constr type="w" for="ch" forName="FourConn_1-2" refType="h" refFor="ch" refForName="FourNodes_1" fact="0.65"/>
          <dgm:constr type="h" for="ch" forName="FourConn_1-2" refType="h" refFor="ch" refForName="FourNodes_1" fact="0.65"/>
          <dgm:constr type="ctrY" for="ch" forName="FourConn_1-2" refType="h" fact="0.24"/>
          <dgm:constr type="r" for="ch" forName="FourConn_1-2" refType="r"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r" for="ch" forName="FourConn_2-3" refType="r"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r" for="ch" forName="FourConn_3-4" refType="r" refFor="ch" refForName="FourNodes_3"/>
          <dgm:constr type="r" for="ch" forName="FourNodes_1_text" refType="l" refFor="ch" refForName="FourConn_1-2"/>
          <dgm:constr type="rOff" for="ch" forName="FourNodes_1_text" refType="w" refFor="ch" refForName="FourConn_1-2" fact="-0.7"/>
          <dgm:constr type="t" for="ch" forName="FourNodes_1_text" refType="t" refFor="ch" refForName="FourNodes_1"/>
          <dgm:constr type="b" for="ch" forName="FourNodes_1_text" refType="b" refFor="ch" refForName="FourNodes_1"/>
          <dgm:constr type="l" for="ch" forName="FourNodes_1_text" refType="l" refFor="ch" refForName="FourNodes_1"/>
          <dgm:constr type="r" for="ch" forName="FourNodes_2_text" refType="l" refFor="ch" refForName="FourConn_1-2"/>
          <dgm:constr type="t" for="ch" forName="FourNodes_2_text" refType="t" refFor="ch" refForName="FourNodes_2"/>
          <dgm:constr type="b" for="ch" forName="FourNodes_2_text" refType="b" refFor="ch" refForName="FourNodes_2"/>
          <dgm:constr type="l" for="ch" forName="FourNodes_2_text" refType="l" refFor="ch" refForName="FourNodes_2"/>
          <dgm:constr type="r" for="ch" forName="FourNodes_3_text" refType="l" refFor="ch" refForName="FourConn_2-3"/>
          <dgm:constr type="t" for="ch" forName="FourNodes_3_text" refType="t" refFor="ch" refForName="FourNodes_3"/>
          <dgm:constr type="b" for="ch" forName="FourNodes_3_text" refType="b" refFor="ch" refForName="FourNodes_3"/>
          <dgm:constr type="l" for="ch" forName="FourNodes_3_text" refType="l" refFor="ch" refForName="FourNodes_3"/>
          <dgm:constr type="r" for="ch" forName="FourNodes_4_text" refType="l" refFor="ch" refForName="FourConn_3-4"/>
          <dgm:constr type="t" for="ch" forName="FourNodes_4_text" refType="t" refFor="ch" refForName="FourNodes_4"/>
          <dgm:constr type="b" for="ch" forName="FourNodes_4_text" refType="b" refFor="ch" refForName="FourNodes_4"/>
          <dgm:constr type="l" for="ch" forName="FourNodes_4_text" refType="l" refFor="ch" refForName="FourNodes_4"/>
          <dgm:constr type="w" for="ch" forName="FiveNodes_1" refType="w" fact="0.77"/>
          <dgm:constr type="h" for="ch" forName="FiveNodes_1" refType="h" fact="0.18"/>
          <dgm:constr type="t" for="ch" forName="FiveNodes_1"/>
          <dgm:constr type="l" for="ch" forName="FiveNodes_1"/>
          <dgm:constr type="w" for="ch" forName="FiveNodes_2" refType="w" fact="0.77"/>
          <dgm:constr type="h" for="ch" forName="FiveNodes_2" refType="h" fact="0.18"/>
          <dgm:constr type="ctrY" for="ch" forName="FiveNodes_2" refType="h" fact="0.295"/>
          <dgm:constr type="ctrX" for="ch" forName="FiveNodes_2" refType="w" fact="0.442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5575"/>
          <dgm:constr type="w" for="ch" forName="FiveNodes_5" refType="w" fact="0.77"/>
          <dgm:constr type="h" for="ch" forName="FiveNodes_5" refType="h" fact="0.18"/>
          <dgm:constr type="b" for="ch" forName="FiveNodes_5" refType="h"/>
          <dgm:constr type="r" for="ch" forName="FiveNodes_5" refType="w"/>
          <dgm:constr type="w" for="ch" forName="FiveConn_1-2" refType="h" refFor="ch" refForName="FiveNodes_1" fact="0.65"/>
          <dgm:constr type="h" for="ch" forName="FiveConn_1-2" refType="h" refFor="ch" refForName="FiveNodes_1" fact="0.65"/>
          <dgm:constr type="ctrY" for="ch" forName="FiveConn_1-2" refType="h" fact="0.19"/>
          <dgm:constr type="r" for="ch" forName="FiveConn_1-2" refType="r"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r" for="ch" forName="FiveConn_2-3" refType="r"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r" for="ch" forName="FiveConn_3-4" refType="r"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r" for="ch" forName="FiveConn_4-5" refType="r" refFor="ch" refForName="FiveNodes_4"/>
          <dgm:constr type="r" for="ch" forName="FiveNodes_1_text" refType="l" refFor="ch" refForName="FiveConn_1-2"/>
          <dgm:constr type="rOff" for="ch" forName="FiveNodes_1_text" refType="w" refFor="ch" refForName="FiveConn_1-2" fact="-0.75"/>
          <dgm:constr type="t" for="ch" forName="FiveNodes_1_text" refType="t" refFor="ch" refForName="FiveNodes_1"/>
          <dgm:constr type="b" for="ch" forName="FiveNodes_1_text" refType="b" refFor="ch" refForName="FiveNodes_1"/>
          <dgm:constr type="l" for="ch" forName="FiveNodes_1_text" refType="l" refFor="ch" refForName="FiveNodes_1"/>
          <dgm:constr type="r" for="ch" forName="FiveNodes_2_text" refType="l" refFor="ch" refForName="FiveConn_1-2"/>
          <dgm:constr type="t" for="ch" forName="FiveNodes_2_text" refType="t" refFor="ch" refForName="FiveNodes_2"/>
          <dgm:constr type="b" for="ch" forName="FiveNodes_2_text" refType="b" refFor="ch" refForName="FiveNodes_2"/>
          <dgm:constr type="l" for="ch" forName="FiveNodes_2_text" refType="l" refFor="ch" refForName="FiveNodes_2"/>
          <dgm:constr type="r" for="ch" forName="FiveNodes_3_text" refType="l" refFor="ch" refForName="FiveConn_2-3"/>
          <dgm:constr type="t" for="ch" forName="FiveNodes_3_text" refType="t" refFor="ch" refForName="FiveNodes_3"/>
          <dgm:constr type="b" for="ch" forName="FiveNodes_3_text" refType="b" refFor="ch" refForName="FiveNodes_3"/>
          <dgm:constr type="l" for="ch" forName="FiveNodes_3_text" refType="l" refFor="ch" refForName="FiveNodes_3"/>
          <dgm:constr type="r" for="ch" forName="FiveNodes_4_text" refType="l" refFor="ch" refForName="FiveConn_3-4"/>
          <dgm:constr type="t" for="ch" forName="FiveNodes_4_text" refType="t" refFor="ch" refForName="FiveNodes_4"/>
          <dgm:constr type="b" for="ch" forName="FiveNodes_4_text" refType="b" refFor="ch" refForName="FiveNodes_4"/>
          <dgm:constr type="l" for="ch" forName="FiveNodes_4_text" refType="l" refFor="ch" refForName="FiveNodes_4"/>
          <dgm:constr type="r" for="ch" forName="FiveNodes_5_text" refType="l" refFor="ch" refForName="FiveConn_4-5"/>
          <dgm:constr type="t" for="ch" forName="FiveNodes_5_text" refType="t" refFor="ch" refForName="FiveNodes_5"/>
          <dgm:constr type="b" for="ch" forName="FiveNodes_5_text" refType="b" refFor="ch" refForName="FiveNodes_5"/>
          <dgm:constr type="l" for="ch" forName="FiveNodes_5_text" refType="l" refFor="ch" refForName="FiveNodes_5"/>
        </dgm:constrLst>
      </dgm:if>
      <dgm:else name="Name2">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r" for="ch" forName="TwoNodes_1" refType="w"/>
          <dgm:constr type="w" for="ch" forName="TwoNodes_2" refType="w" fact="0.85"/>
          <dgm:constr type="h" for="ch" forName="TwoNodes_2" refType="h" fact="0.45"/>
          <dgm:constr type="b" for="ch" forName="TwoNodes_2" refType="h"/>
          <dgm:constr type="l" for="ch" forName="TwoNodes_2"/>
          <dgm:constr type="w" for="ch" forName="TwoConn_1-2" refType="h" refFor="ch" refForName="TwoNodes_1" fact="0.65"/>
          <dgm:constr type="h" for="ch" forName="TwoConn_1-2" refType="h" refFor="ch" refForName="TwoNodes_1" fact="0.65"/>
          <dgm:constr type="ctrY" for="ch" forName="TwoConn_1-2" refType="h" fact="0.5"/>
          <dgm:constr type="l" for="ch" forName="TwoConn_1-2" refType="l" refFor="ch" refForName="TwoNodes_1"/>
          <dgm:constr type="l" for="ch" forName="TwoNodes_1_text" refType="r" refFor="ch" refForName="TwoConn_1-2"/>
          <dgm:constr type="lOff" for="ch" forName="TwoNodes_1_text" refType="w" refFor="ch" refForName="TwoConn_1-2" fact="0.5"/>
          <dgm:constr type="t" for="ch" forName="TwoNodes_1_text" refType="t" refFor="ch" refForName="TwoNodes_1"/>
          <dgm:constr type="b" for="ch" forName="TwoNodes_1_text" refType="b" refFor="ch" refForName="TwoNodes_1"/>
          <dgm:constr type="r" for="ch" forName="TwoNodes_1_text" refType="r" refFor="ch" refForName="TwoNodes_1"/>
          <dgm:constr type="l" for="ch" forName="TwoNodes_2_text" refType="r" refFor="ch" refForName="TwoConn_1-2"/>
          <dgm:constr type="t" for="ch" forName="TwoNodes_2_text" refType="t" refFor="ch" refForName="TwoNodes_2"/>
          <dgm:constr type="b" for="ch" forName="TwoNodes_2_text" refType="b" refFor="ch" refForName="TwoNodes_2"/>
          <dgm:constr type="r" for="ch" forName="TwoNodes_2_text" refType="r" refFor="ch" refForName="TwoNodes_2"/>
          <dgm:constr type="w" for="ch" forName="ThreeNodes_1" refType="w" fact="0.85"/>
          <dgm:constr type="h" for="ch" forName="ThreeNodes_1" refType="h" fact="0.3"/>
          <dgm:constr type="t" for="ch" forName="ThreeNodes_1"/>
          <dgm:constr type="r" for="ch" forName="ThreeNodes_1" refType="w"/>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l" for="ch" forName="ThreeNodes_3"/>
          <dgm:constr type="w" for="ch" forName="ThreeConn_1-2" refType="h" refFor="ch" refForName="ThreeNodes_1" fact="0.65"/>
          <dgm:constr type="h" for="ch" forName="ThreeConn_1-2" refType="h" refFor="ch" refForName="ThreeNodes_1" fact="0.65"/>
          <dgm:constr type="ctrY" for="ch" forName="ThreeConn_1-2" refType="h" fact="0.325"/>
          <dgm:constr type="l" for="ch" forName="ThreeConn_1-2" refType="l"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l" for="ch" forName="ThreeConn_2-3" refType="l" refFor="ch" refForName="ThreeNodes_2"/>
          <dgm:constr type="l" for="ch" forName="ThreeNodes_1_text" refType="r" refFor="ch" refForName="ThreeConn_1-2"/>
          <dgm:constr type="lOff" for="ch" forName="ThreeNodes_1_text" refType="w" refFor="ch" refForName="ThreeConn_1-2" fact="0.55"/>
          <dgm:constr type="t" for="ch" forName="ThreeNodes_1_text" refType="t" refFor="ch" refForName="ThreeNodes_1"/>
          <dgm:constr type="b" for="ch" forName="ThreeNodes_1_text" refType="b" refFor="ch" refForName="ThreeNodes_1"/>
          <dgm:constr type="r" for="ch" forName="ThreeNodes_1_text" refType="r" refFor="ch" refForName="ThreeNodes_1"/>
          <dgm:constr type="l" for="ch" forName="ThreeNodes_2_text" refType="r" refFor="ch" refForName="ThreeConn_1-2"/>
          <dgm:constr type="t" for="ch" forName="ThreeNodes_2_text" refType="t" refFor="ch" refForName="ThreeNodes_2"/>
          <dgm:constr type="b" for="ch" forName="ThreeNodes_2_text" refType="b" refFor="ch" refForName="ThreeNodes_2"/>
          <dgm:constr type="r" for="ch" forName="ThreeNodes_2_text" refType="r" refFor="ch" refForName="ThreeNodes_2"/>
          <dgm:constr type="l" for="ch" forName="ThreeNodes_3_text" refType="r" refFor="ch" refForName="ThreeConn_2-3"/>
          <dgm:constr type="t" for="ch" forName="ThreeNodes_3_text" refType="t" refFor="ch" refForName="ThreeNodes_3"/>
          <dgm:constr type="b" for="ch" forName="ThreeNodes_3_text" refType="b" refFor="ch" refForName="ThreeNodes_3"/>
          <dgm:constr type="r" for="ch" forName="ThreeNodes_3_text" refType="r" refFor="ch" refForName="ThreeNodes_3"/>
          <dgm:constr type="w" for="ch" forName="FourNodes_1" refType="w" fact="0.8"/>
          <dgm:constr type="h" for="ch" forName="FourNodes_1" refType="h" fact="0.22"/>
          <dgm:constr type="t" for="ch" forName="FourNodes_1"/>
          <dgm:constr type="r" for="ch" forName="FourNodes_1" refType="w"/>
          <dgm:constr type="w" for="ch" forName="FourNodes_2" refType="w" fact="0.8"/>
          <dgm:constr type="h" for="ch" forName="FourNodes_2" refType="h" fact="0.22"/>
          <dgm:constr type="ctrY" for="ch" forName="FourNodes_2" refType="h" fact="0.37"/>
          <dgm:constr type="ctrX" for="ch" forName="FourNodes_2" refType="w" fact="0.533"/>
          <dgm:constr type="w" for="ch" forName="FourNodes_3" refType="w" fact="0.8"/>
          <dgm:constr type="h" for="ch" forName="FourNodes_3" refType="h" fact="0.22"/>
          <dgm:constr type="ctrY" for="ch" forName="FourNodes_3" refType="h" fact="0.63"/>
          <dgm:constr type="ctrX" for="ch" forName="FourNodes_3" refType="w" fact="0.467"/>
          <dgm:constr type="w" for="ch" forName="FourNodes_4" refType="w" fact="0.8"/>
          <dgm:constr type="h" for="ch" forName="FourNodes_4" refType="h" fact="0.22"/>
          <dgm:constr type="b" for="ch" forName="FourNodes_4" refType="h"/>
          <dgm:constr type="l" for="ch" forName="FourNodes_4"/>
          <dgm:constr type="w" for="ch" forName="FourConn_1-2" refType="h" refFor="ch" refForName="FourNodes_1" fact="0.65"/>
          <dgm:constr type="h" for="ch" forName="FourConn_1-2" refType="h" refFor="ch" refForName="FourNodes_1" fact="0.65"/>
          <dgm:constr type="ctrY" for="ch" forName="FourConn_1-2" refType="h" fact="0.24"/>
          <dgm:constr type="l" for="ch" forName="FourConn_1-2" refType="l"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l" for="ch" forName="FourConn_2-3" refType="l"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l" for="ch" forName="FourConn_3-4" refType="l" refFor="ch" refForName="FourNodes_3"/>
          <dgm:constr type="l" for="ch" forName="FourNodes_1_text" refType="r" refFor="ch" refForName="FourConn_1-2"/>
          <dgm:constr type="lOff" for="ch" forName="FourNodes_1_text" refType="w" refFor="ch" refForName="FourConn_1-2" fact="0.69"/>
          <dgm:constr type="t" for="ch" forName="FourNodes_1_text" refType="t" refFor="ch" refForName="FourNodes_1"/>
          <dgm:constr type="b" for="ch" forName="FourNodes_1_text" refType="b" refFor="ch" refForName="FourNodes_1"/>
          <dgm:constr type="r" for="ch" forName="FourNodes_1_text" refType="r" refFor="ch" refForName="FourNodes_1"/>
          <dgm:constr type="l" for="ch" forName="FourNodes_2_text" refType="r" refFor="ch" refForName="FourConn_1-2"/>
          <dgm:constr type="t" for="ch" forName="FourNodes_2_text" refType="t" refFor="ch" refForName="FourNodes_2"/>
          <dgm:constr type="b" for="ch" forName="FourNodes_2_text" refType="b" refFor="ch" refForName="FourNodes_2"/>
          <dgm:constr type="r" for="ch" forName="FourNodes_2_text" refType="r" refFor="ch" refForName="FourNodes_2"/>
          <dgm:constr type="l" for="ch" forName="FourNodes_3_text" refType="r" refFor="ch" refForName="FourConn_2-3"/>
          <dgm:constr type="t" for="ch" forName="FourNodes_3_text" refType="t" refFor="ch" refForName="FourNodes_3"/>
          <dgm:constr type="b" for="ch" forName="FourNodes_3_text" refType="b" refFor="ch" refForName="FourNodes_3"/>
          <dgm:constr type="r" for="ch" forName="FourNodes_3_text" refType="r" refFor="ch" refForName="FourNodes_3"/>
          <dgm:constr type="l" for="ch" forName="FourNodes_4_text" refType="r" refFor="ch" refForName="FourConn_3-4"/>
          <dgm:constr type="t" for="ch" forName="FourNodes_4_text" refType="t" refFor="ch" refForName="FourNodes_4"/>
          <dgm:constr type="b" for="ch" forName="FourNodes_4_text" refType="b" refFor="ch" refForName="FourNodes_4"/>
          <dgm:constr type="r" for="ch" forName="FourNodes_4_text" refType="r" refFor="ch" refForName="FourNodes_4"/>
          <dgm:constr type="w" for="ch" forName="FiveNodes_1" refType="w" fact="0.77"/>
          <dgm:constr type="h" for="ch" forName="FiveNodes_1" refType="h" fact="0.18"/>
          <dgm:constr type="t" for="ch" forName="FiveNodes_1"/>
          <dgm:constr type="r" for="ch" forName="FiveNodes_1" refType="w"/>
          <dgm:constr type="w" for="ch" forName="FiveNodes_2" refType="w" fact="0.77"/>
          <dgm:constr type="h" for="ch" forName="FiveNodes_2" refType="h" fact="0.18"/>
          <dgm:constr type="ctrY" for="ch" forName="FiveNodes_2" refType="h" fact="0.295"/>
          <dgm:constr type="ctrX" for="ch" forName="FiveNodes_2" refType="w" fact="0.557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4425"/>
          <dgm:constr type="w" for="ch" forName="FiveNodes_5" refType="w" fact="0.77"/>
          <dgm:constr type="h" for="ch" forName="FiveNodes_5" refType="h" fact="0.18"/>
          <dgm:constr type="b" for="ch" forName="FiveNodes_5" refType="h"/>
          <dgm:constr type="l" for="ch" forName="FiveNodes_5"/>
          <dgm:constr type="w" for="ch" forName="FiveConn_1-2" refType="h" refFor="ch" refForName="FiveNodes_1" fact="0.65"/>
          <dgm:constr type="h" for="ch" forName="FiveConn_1-2" refType="h" refFor="ch" refForName="FiveNodes_1" fact="0.65"/>
          <dgm:constr type="ctrY" for="ch" forName="FiveConn_1-2" refType="h" fact="0.19"/>
          <dgm:constr type="l" for="ch" forName="FiveConn_1-2" refType="l"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l" for="ch" forName="FiveConn_2-3" refType="l"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l" for="ch" forName="FiveConn_3-4" refType="l"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l" for="ch" forName="FiveConn_4-5" refType="l" refFor="ch" refForName="FiveNodes_4"/>
          <dgm:constr type="l" for="ch" forName="FiveNodes_1_text" refType="r" refFor="ch" refForName="FiveConn_1-2"/>
          <dgm:constr type="lOff" for="ch" forName="FiveNodes_1_text" refType="w" refFor="ch" refForName="FiveConn_1-2" fact="0.73"/>
          <dgm:constr type="t" for="ch" forName="FiveNodes_1_text" refType="t" refFor="ch" refForName="FiveNodes_1"/>
          <dgm:constr type="b" for="ch" forName="FiveNodes_1_text" refType="b" refFor="ch" refForName="FiveNodes_1"/>
          <dgm:constr type="r" for="ch" forName="FiveNodes_1_text" refType="r" refFor="ch" refForName="FiveNodes_1"/>
          <dgm:constr type="l" for="ch" forName="FiveNodes_2_text" refType="r" refFor="ch" refForName="FiveConn_1-2"/>
          <dgm:constr type="t" for="ch" forName="FiveNodes_2_text" refType="t" refFor="ch" refForName="FiveNodes_2"/>
          <dgm:constr type="b" for="ch" forName="FiveNodes_2_text" refType="b" refFor="ch" refForName="FiveNodes_2"/>
          <dgm:constr type="r" for="ch" forName="FiveNodes_2_text" refType="r" refFor="ch" refForName="FiveNodes_2"/>
          <dgm:constr type="l" for="ch" forName="FiveNodes_3_text" refType="r" refFor="ch" refForName="FiveConn_2-3"/>
          <dgm:constr type="t" for="ch" forName="FiveNodes_3_text" refType="t" refFor="ch" refForName="FiveNodes_3"/>
          <dgm:constr type="b" for="ch" forName="FiveNodes_3_text" refType="b" refFor="ch" refForName="FiveNodes_3"/>
          <dgm:constr type="r" for="ch" forName="FiveNodes_3_text" refType="r" refFor="ch" refForName="FiveNodes_3"/>
          <dgm:constr type="l" for="ch" forName="FiveNodes_4_text" refType="r" refFor="ch" refForName="FiveConn_3-4"/>
          <dgm:constr type="t" for="ch" forName="FiveNodes_4_text" refType="t" refFor="ch" refForName="FiveNodes_4"/>
          <dgm:constr type="b" for="ch" forName="FiveNodes_4_text" refType="b" refFor="ch" refForName="FiveNodes_4"/>
          <dgm:constr type="r" for="ch" forName="FiveNodes_4_text" refType="r" refFor="ch" refForName="FiveNodes_4"/>
          <dgm:constr type="l" for="ch" forName="FiveNodes_5_text" refType="r" refFor="ch" refForName="FiveConn_4-5"/>
          <dgm:constr type="t" for="ch" forName="FiveNodes_5_text" refType="t" refFor="ch" refForName="FiveNodes_5"/>
          <dgm:constr type="b" for="ch" forName="FiveNodes_5_text" refType="b" refFor="ch" refForName="FiveNodes_5"/>
          <dgm:constr type="r" for="ch" forName="FiveNodes_5_text" refType="r" refFor="ch" refForName="FiveNodes_5"/>
        </dgm:constrLst>
      </dgm:else>
    </dgm:choose>
    <dgm:ruleLst/>
    <dgm:layoutNode name="dummyMaxCanvas">
      <dgm:varLst/>
      <dgm:alg type="sp"/>
      <dgm:shape xmlns:r="http://schemas.openxmlformats.org/officeDocument/2006/relationships" r:blip="">
        <dgm:adjLst/>
      </dgm:shape>
      <dgm:presOf/>
      <dgm:constrLst/>
      <dgm:ruleLst/>
    </dgm:layoutNode>
    <dgm:choose name="Name3">
      <dgm:if name="Name4" axis="ch" ptType="node" func="cnt" op="equ" val="1">
        <dgm:layoutNode name="OneNode_1">
          <dgm:varLst>
            <dgm:bulletEnabled val="1"/>
          </dgm:varLst>
          <dgm:alg type="tx"/>
          <dgm:shape xmlns:r="http://schemas.openxmlformats.org/officeDocument/2006/relationships" type="roundRect" r:blip="">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
        <dgm:choose name="Name6">
          <dgm:if name="Name7" axis="ch" ptType="node" func="cnt" op="equ" val="2">
            <dgm:layoutNode name="Two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wo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wo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wo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wo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
            <dgm:choose name="Name9">
              <dgm:if name="Name10" axis="ch" ptType="node" func="cnt" op="equ" val="3">
                <dgm:layoutNode name="Thre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hre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hre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Thre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1">
                <dgm:choose name="Name12">
                  <dgm:if name="Name13" axis="ch" ptType="node" func="cnt" op="equ" val="4">
                    <dgm:layoutNode name="Four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our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our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our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our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4">
                    <dgm:choose name="Name15">
                      <dgm:if name="Name16" axis="ch" ptType="node" func="cnt" op="gte" val="5">
                        <dgm:layoutNode name="Fiv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iv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iv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ive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iveNodes_5">
                          <dgm:varLst>
                            <dgm:bulletEnabled val="1"/>
                          </dgm:varLst>
                          <dgm:alg type="sp"/>
                          <dgm:shape xmlns:r="http://schemas.openxmlformats.org/officeDocument/2006/relationships" type="roundRect" r:blip="">
                            <dgm:adjLst>
                              <dgm:adj idx="1" val="0.1"/>
                            </dgm:adjLst>
                          </dgm:shape>
                          <dgm:presOf axis="ch desOrSelf" ptType="node node" st="5 1" cnt="1 0"/>
                          <dgm:constrLst/>
                          <dgm:ruleLst/>
                        </dgm:layoutNode>
                        <dgm:layoutNode name="Fiv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4-5" styleLbl="fgAccFollowNode1">
                          <dgm:varLst>
                            <dgm:bulletEnabled val="1"/>
                          </dgm:varLst>
                          <dgm:alg type="tx"/>
                          <dgm:shape xmlns:r="http://schemas.openxmlformats.org/officeDocument/2006/relationships" type="downArrow" r:blip="">
                            <dgm:adjLst>
                              <dgm:adj idx="1" val="0.55"/>
                              <dgm:adj idx="2" val="0.45"/>
                            </dgm:adjLst>
                          </dgm:shape>
                          <dgm:presOf axis="ch" ptType="sibTrans" st="4"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5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5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7"/>
                    </dgm:choose>
                  </dgm:else>
                </dgm:choose>
              </dgm:else>
            </dgm:choose>
          </dgm:else>
        </dgm:choose>
      </dgm:else>
    </dgm:choose>
  </dgm:layoutNode>
</dgm:layoutDef>
</file>

<file path=ppt/diagrams/quickStyle1.xml><?xml version="1.0" encoding="utf-8"?>
<dgm:styleDef xmlns:dgm="http://schemas.openxmlformats.org/drawingml/2006/diagram" xmlns:a="http://schemas.openxmlformats.org/drawingml/2006/main" uniqueId="urn:microsoft.com/office/officeart/2009/2/quickstyle/3d8">
  <dgm:title val=""/>
  <dgm:desc val=""/>
  <dgm:catLst>
    <dgm:cat type="3D" pri="11800"/>
  </dgm:catLst>
  <dgm:scene3d>
    <a:camera prst="perspectiveHeroicExtremeRightFacing" zoom="82000">
      <a:rot lat="21300000" lon="20400000" rev="180000"/>
    </a:camera>
    <a:lightRig rig="morning" dir="t">
      <a:rot lat="0" lon="0" rev="20400000"/>
    </a:lightRig>
  </dgm:scene3d>
  <dgm:styleLbl name="node0">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lnNode1">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vennNode1">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tx1"/>
      </a:fontRef>
    </dgm:style>
  </dgm:styleLbl>
  <dgm:styleLbl name="alignNode1">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node3">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node4">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ImgPlace1">
    <dgm:scene3d>
      <a:camera prst="orthographicFront"/>
      <a:lightRig rig="threePt" dir="t"/>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dgm:scene3d>
    <dgm:sp3d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dgm:scene3d>
    <dgm:sp3d z="-30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dgm:scene3d>
    <dgm:sp3d z="-600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dgm:scene3d>
    <dgm:sp3d z="635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dgm:scene3d>
    <dgm:sp3d z="-1520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asst1">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asst2">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asst3">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1">
    <dgm:scene3d>
      <a:camera prst="orthographicFront"/>
      <a:lightRig rig="threePt" dir="t"/>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z="60000" prstMaterial="flat">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dgm:scene3d>
    <dgm:sp3d z="60000" prstMaterial="flat">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dgm:style>
  </dgm:styleLbl>
  <dgm:styleLbl name="conFgAcc1">
    <dgm:scene3d>
      <a:camera prst="orthographicFront"/>
      <a:lightRig rig="threePt" dir="t"/>
    </dgm:scene3d>
    <dgm:sp3d z="-152400" extrusionH="63500" prstMaterial="matte">
      <a:bevelT w="44450" h="6350" prst="relaxedInset"/>
      <a:contourClr>
        <a:schemeClr val="bg1"/>
      </a:contourClr>
    </dgm:sp3d>
    <dgm:txPr/>
    <dgm:style>
      <a:lnRef idx="0">
        <a:scrgbClr r="0" g="0" b="0"/>
      </a:lnRef>
      <a:fillRef idx="1">
        <a:scrgbClr r="0" g="0" b="0"/>
      </a:fillRef>
      <a:effectRef idx="0">
        <a:scrgbClr r="0" g="0" b="0"/>
      </a:effectRef>
      <a:fontRef idx="minor"/>
    </dgm:style>
  </dgm:styleLbl>
  <dgm:styleLbl name="alignAcc1">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dgm:style>
  </dgm:styleLbl>
  <dgm:styleLbl name="trAlignAcc1">
    <dgm:scene3d>
      <a:camera prst="orthographicFront"/>
      <a:lightRig rig="threePt" dir="t"/>
    </dgm:scene3d>
    <dgm:sp3d extrusionH="190500" prstMaterial="matte">
      <a:bevelT w="120650" h="38100"/>
      <a:bevelB w="120650" h="57150" prst="relaxedInset"/>
      <a:contourClr>
        <a:schemeClr val="bg1"/>
      </a:contourClr>
    </dgm:sp3d>
    <dgm:txPr/>
    <dgm:style>
      <a:lnRef idx="0">
        <a:scrgbClr r="0" g="0" b="0"/>
      </a:lnRef>
      <a:fillRef idx="1">
        <a:scrgbClr r="0" g="0" b="0"/>
      </a:fillRef>
      <a:effectRef idx="2">
        <a:scrgbClr r="0" g="0" b="0"/>
      </a:effectRef>
      <a:fontRef idx="minor"/>
    </dgm:style>
  </dgm:styleLbl>
  <dgm:styleLbl name="bgAcc1">
    <dgm:scene3d>
      <a:camera prst="orthographicFront"/>
      <a:lightRig rig="threePt" dir="t"/>
    </dgm:scene3d>
    <dgm:sp3d z="-152400" extrusionH="63500" prstMaterial="matte">
      <a:bevelT w="44450" h="6350" prst="relaxedInset"/>
      <a:contourClr>
        <a:schemeClr val="bg1"/>
      </a:contourClr>
    </dgm:sp3d>
    <dgm:txPr/>
    <dgm:style>
      <a:lnRef idx="0">
        <a:scrgbClr r="0" g="0" b="0"/>
      </a:lnRef>
      <a:fillRef idx="1">
        <a:scrgbClr r="0" g="0" b="0"/>
      </a:fillRef>
      <a:effectRef idx="0">
        <a:scrgbClr r="0" g="0" b="0"/>
      </a:effectRef>
      <a:fontRef idx="minor"/>
    </dgm:style>
  </dgm:styleLbl>
  <dgm:styleLbl name="solidFgAcc1">
    <dgm:scene3d>
      <a:camera prst="orthographicFront"/>
      <a:lightRig rig="threePt" dir="t"/>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dgm:style>
  </dgm:styleLbl>
  <dgm:styleLbl name="solidAlignAcc1">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dgm:style>
  </dgm:styleLbl>
  <dgm:styleLbl name="solidBgAcc1">
    <dgm:scene3d>
      <a:camera prst="orthographicFront"/>
      <a:lightRig rig="threePt" dir="t"/>
    </dgm:scene3d>
    <dgm:sp3d z="-152400" extrusionH="63500" prstMaterial="matte">
      <a:bevelT w="44450" h="6350" prst="relaxedInset"/>
      <a:contourClr>
        <a:schemeClr val="bg1"/>
      </a:contourClr>
    </dgm:sp3d>
    <dgm:txPr/>
    <dgm:style>
      <a:lnRef idx="0">
        <a:scrgbClr r="0" g="0" b="0"/>
      </a:lnRef>
      <a:fillRef idx="1">
        <a:scrgbClr r="0" g="0" b="0"/>
      </a:fillRef>
      <a:effectRef idx="0">
        <a:scrgbClr r="0" g="0" b="0"/>
      </a:effectRef>
      <a:fontRef idx="minor"/>
    </dgm:style>
  </dgm:styleLbl>
  <dgm:styleLbl name="fgAccFollowNode1">
    <dgm:scene3d>
      <a:camera prst="orthographicFront"/>
      <a:lightRig rig="threePt" dir="t"/>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AccFollowNode1">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dgm:style>
  </dgm:styleLbl>
  <dgm:styleLbl name="bgAccFollowNode1">
    <dgm:scene3d>
      <a:camera prst="orthographicFront"/>
      <a:lightRig rig="threePt" dir="t"/>
    </dgm:scene3d>
    <dgm:sp3d z="-152400" extrusionH="63500" prstMaterial="matte">
      <a:bevelT w="44450" h="6350" prst="relaxedInset"/>
      <a:contourClr>
        <a:schemeClr val="bg1"/>
      </a:contourClr>
    </dgm:sp3d>
    <dgm:txPr/>
    <dgm:style>
      <a:lnRef idx="0">
        <a:scrgbClr r="0" g="0" b="0"/>
      </a:lnRef>
      <a:fillRef idx="1">
        <a:scrgbClr r="0" g="0" b="0"/>
      </a:fillRef>
      <a:effectRef idx="2">
        <a:scrgbClr r="0" g="0" b="0"/>
      </a:effectRef>
      <a:fontRef idx="minor"/>
    </dgm:style>
  </dgm:styleLbl>
  <dgm:styleLbl name="fgAcc0">
    <dgm:scene3d>
      <a:camera prst="orthographicFront"/>
      <a:lightRig rig="threePt" dir="t"/>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fgAcc2">
    <dgm:scene3d>
      <a:camera prst="orthographicFront"/>
      <a:lightRig rig="threePt" dir="t"/>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fgAcc3">
    <dgm:scene3d>
      <a:camera prst="orthographicFront"/>
      <a:lightRig rig="threePt" dir="t"/>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fgAcc4">
    <dgm:scene3d>
      <a:camera prst="orthographicFront"/>
      <a:lightRig rig="threePt" dir="t"/>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bgShp">
    <dgm:scene3d>
      <a:camera prst="orthographicFront"/>
      <a:lightRig rig="threePt" dir="t"/>
    </dgm:scene3d>
    <dgm:sp3d z="-152400" extrusionH="63500" prstMaterial="matte">
      <a:bevelT w="44450" h="6350" prst="relaxedInset"/>
      <a:contourClr>
        <a:schemeClr val="bg1"/>
      </a:contourClr>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a:extLst>
              <a:ext uri="{FF2B5EF4-FFF2-40B4-BE49-F238E27FC236}">
                <a16:creationId xmlns:a16="http://schemas.microsoft.com/office/drawing/2014/main" id="{5FB1C76A-421C-79D7-E177-7C6D4EC435C4}"/>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fr-FR"/>
          </a:p>
        </p:txBody>
      </p:sp>
      <p:sp>
        <p:nvSpPr>
          <p:cNvPr id="3" name="Espace réservé de la date 2">
            <a:extLst>
              <a:ext uri="{FF2B5EF4-FFF2-40B4-BE49-F238E27FC236}">
                <a16:creationId xmlns:a16="http://schemas.microsoft.com/office/drawing/2014/main" id="{2077251F-5837-ACC4-1A4C-DF77C35D81BE}"/>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5F7037DF-83F0-4B8B-A7D5-3A1D026BFFD2}" type="datetimeFigureOut">
              <a:rPr lang="fr-FR" smtClean="0"/>
              <a:t>28/08/2024</a:t>
            </a:fld>
            <a:endParaRPr lang="fr-FR"/>
          </a:p>
        </p:txBody>
      </p:sp>
      <p:sp>
        <p:nvSpPr>
          <p:cNvPr id="4" name="Espace réservé du pied de page 3">
            <a:extLst>
              <a:ext uri="{FF2B5EF4-FFF2-40B4-BE49-F238E27FC236}">
                <a16:creationId xmlns:a16="http://schemas.microsoft.com/office/drawing/2014/main" id="{04B70FB3-6119-E3C0-584B-A82AF04BA9FA}"/>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fr-FR"/>
          </a:p>
        </p:txBody>
      </p:sp>
      <p:sp>
        <p:nvSpPr>
          <p:cNvPr id="5" name="Espace réservé du numéro de diapositive 4">
            <a:extLst>
              <a:ext uri="{FF2B5EF4-FFF2-40B4-BE49-F238E27FC236}">
                <a16:creationId xmlns:a16="http://schemas.microsoft.com/office/drawing/2014/main" id="{EB07DFC6-49D1-DAB9-F8E6-5845502EBF6E}"/>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38F3BE61-FF86-4608-9E3D-0710932864C2}" type="slidenum">
              <a:rPr lang="fr-FR" smtClean="0"/>
              <a:t>‹#›</a:t>
            </a:fld>
            <a:endParaRPr lang="fr-FR"/>
          </a:p>
        </p:txBody>
      </p:sp>
    </p:spTree>
    <p:extLst>
      <p:ext uri="{BB962C8B-B14F-4D97-AF65-F5344CB8AC3E}">
        <p14:creationId xmlns:p14="http://schemas.microsoft.com/office/powerpoint/2010/main" val="419557110"/>
      </p:ext>
    </p:extLst>
  </p:cSld>
  <p:clrMap bg1="lt1" tx1="dk1" bg2="lt2" tx2="dk2" accent1="accent1" accent2="accent2" accent3="accent3" accent4="accent4" accent5="accent5" accent6="accent6" hlink="hlink" folHlink="folHlink"/>
  <p:extLst>
    <p:ext uri="{56416CCD-93CA-4268-BC5B-53C4BB910035}">
      <p15:sldGuideLst xmlns:p15="http://schemas.microsoft.com/office/powerpoint/2012/main">
        <p15:guide id="1" orient="horz" pos="2880" userDrawn="1">
          <p15:clr>
            <a:srgbClr val="F26B43"/>
          </p15:clr>
        </p15:guide>
        <p15:guide id="2" pos="2160" userDrawn="1">
          <p15:clr>
            <a:srgbClr val="F26B43"/>
          </p15:clr>
        </p15:guide>
      </p15:sldGuideLst>
    </p:ext>
  </p:extLst>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1FC431D-179D-45EE-A957-EB78623A558D}" type="datetimeFigureOut">
              <a:rPr lang="fr-FR" smtClean="0"/>
              <a:t>28/08/2024</a:t>
            </a:fld>
            <a:endParaRPr lang="fr-FR"/>
          </a:p>
        </p:txBody>
      </p:sp>
      <p:sp>
        <p:nvSpPr>
          <p:cNvPr id="4" name="Espace réservé de l'image des diapositives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fr-FR"/>
          </a:p>
        </p:txBody>
      </p:sp>
      <p:sp>
        <p:nvSpPr>
          <p:cNvPr id="5" name="Espace réservé des not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6" name="Espace réservé du pied de page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fr-FR"/>
          </a:p>
        </p:txBody>
      </p:sp>
      <p:sp>
        <p:nvSpPr>
          <p:cNvPr id="7" name="Espace réservé du numéro de diapositive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EF438B7-714C-452F-A89D-9C3CA951958F}" type="slidenum">
              <a:rPr lang="fr-FR" smtClean="0"/>
              <a:t>‹#›</a:t>
            </a:fld>
            <a:endParaRPr lang="fr-FR"/>
          </a:p>
        </p:txBody>
      </p:sp>
    </p:spTree>
    <p:extLst>
      <p:ext uri="{BB962C8B-B14F-4D97-AF65-F5344CB8AC3E}">
        <p14:creationId xmlns:p14="http://schemas.microsoft.com/office/powerpoint/2010/main" val="276214865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dirty="0"/>
              <a:t>3 round logos : FAO</a:t>
            </a:r>
          </a:p>
        </p:txBody>
      </p:sp>
      <p:sp>
        <p:nvSpPr>
          <p:cNvPr id="4" name="Espace réservé du numéro de diapositive 3"/>
          <p:cNvSpPr>
            <a:spLocks noGrp="1"/>
          </p:cNvSpPr>
          <p:nvPr>
            <p:ph type="sldNum" sz="quarter" idx="5"/>
          </p:nvPr>
        </p:nvSpPr>
        <p:spPr/>
        <p:txBody>
          <a:bodyPr/>
          <a:lstStyle/>
          <a:p>
            <a:fld id="{BEF438B7-714C-452F-A89D-9C3CA951958F}" type="slidenum">
              <a:rPr lang="fr-FR" smtClean="0"/>
              <a:t>1</a:t>
            </a:fld>
            <a:endParaRPr lang="fr-FR" dirty="0"/>
          </a:p>
        </p:txBody>
      </p:sp>
    </p:spTree>
    <p:extLst>
      <p:ext uri="{BB962C8B-B14F-4D97-AF65-F5344CB8AC3E}">
        <p14:creationId xmlns:p14="http://schemas.microsoft.com/office/powerpoint/2010/main" val="162981489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b="0" kern="100" dirty="0">
                <a:effectLst/>
                <a:latin typeface="Calibri" panose="020F0502020204030204" pitchFamily="34" charset="0"/>
                <a:ea typeface="Calibri" panose="020F0502020204030204" pitchFamily="34" charset="0"/>
                <a:cs typeface="Calibri" panose="020F0502020204030204" pitchFamily="34" charset="0"/>
              </a:rPr>
              <a:t>The </a:t>
            </a:r>
            <a:r>
              <a:rPr lang="en-GB" sz="1800" b="1" i="0" kern="100" dirty="0">
                <a:effectLst/>
                <a:latin typeface="Calibri" panose="020F0502020204030204" pitchFamily="34" charset="0"/>
                <a:ea typeface="Calibri" panose="020F0502020204030204" pitchFamily="34" charset="0"/>
                <a:cs typeface="Calibri" panose="020F0502020204030204" pitchFamily="34" charset="0"/>
              </a:rPr>
              <a:t>hazard class </a:t>
            </a:r>
            <a:r>
              <a:rPr lang="en-GB" sz="1800" b="0" kern="100" dirty="0">
                <a:effectLst/>
                <a:latin typeface="Calibri" panose="020F0502020204030204" pitchFamily="34" charset="0"/>
                <a:ea typeface="Calibri" panose="020F0502020204030204" pitchFamily="34" charset="0"/>
                <a:cs typeface="Calibri" panose="020F0502020204030204" pitchFamily="34" charset="0"/>
              </a:rPr>
              <a:t>describes the type of hazard. The hazard classes are grouped into physical hazards, health hazards and environmental hazards. The most recent edition of GHS contains 17 physical hazard classes, ten health hazard classes, and two environmental hazard classes. The classification criteria for physical hazards are found in Part 2 of the GHS, while those for health and environmental hazards are found in Parts 3 and 4, respectively. </a:t>
            </a:r>
            <a:endParaRPr lang="sv-SE" sz="1800" b="0" kern="100" dirty="0">
              <a:effectLst/>
              <a:latin typeface="Calibri" panose="020F0502020204030204" pitchFamily="34" charset="0"/>
              <a:ea typeface="Calibri" panose="020F0502020204030204" pitchFamily="34" charset="0"/>
              <a:cs typeface="Times New Roman" panose="02020603050405020304" pitchFamily="18" charset="0"/>
            </a:endParaRPr>
          </a:p>
          <a:p>
            <a:endParaRPr lang="sv-SE" dirty="0"/>
          </a:p>
        </p:txBody>
      </p:sp>
      <p:sp>
        <p:nvSpPr>
          <p:cNvPr id="4" name="Platshållare för bildnummer 3"/>
          <p:cNvSpPr>
            <a:spLocks noGrp="1"/>
          </p:cNvSpPr>
          <p:nvPr>
            <p:ph type="sldNum" sz="quarter" idx="10"/>
          </p:nvPr>
        </p:nvSpPr>
        <p:spPr/>
        <p:txBody>
          <a:bodyPr/>
          <a:lstStyle/>
          <a:p>
            <a:fld id="{4A5876C0-63F8-4332-A5D3-C28C8AD35EA5}" type="slidenum">
              <a:rPr lang="en-US" smtClean="0"/>
              <a:pPr/>
              <a:t>13</a:t>
            </a:fld>
            <a:endParaRPr lang="en-US" dirty="0"/>
          </a:p>
        </p:txBody>
      </p:sp>
    </p:spTree>
    <p:extLst>
      <p:ext uri="{BB962C8B-B14F-4D97-AF65-F5344CB8AC3E}">
        <p14:creationId xmlns:p14="http://schemas.microsoft.com/office/powerpoint/2010/main" val="328283494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a:lnSpc>
                <a:spcPct val="107000"/>
              </a:lnSpc>
              <a:spcAft>
                <a:spcPts val="800"/>
              </a:spcAft>
            </a:pPr>
            <a:r>
              <a:rPr lang="en-GB" sz="1200" b="0" kern="100" noProof="0" dirty="0">
                <a:effectLst/>
                <a:latin typeface="Calibri" panose="020F0502020204030204" pitchFamily="34" charset="0"/>
                <a:ea typeface="Calibri" panose="020F0502020204030204" pitchFamily="34" charset="0"/>
                <a:cs typeface="Calibri" panose="020F0502020204030204" pitchFamily="34" charset="0"/>
              </a:rPr>
              <a:t>The physical hazard classes consider effects such as </a:t>
            </a:r>
            <a:endParaRPr lang="en-GB" sz="1200" b="0" kern="100" noProof="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ts val="1400"/>
              </a:lnSpc>
              <a:spcAft>
                <a:spcPts val="600"/>
              </a:spcAft>
              <a:buFont typeface="Symbol" panose="05050102010706020507" pitchFamily="18" charset="2"/>
              <a:buChar char=""/>
            </a:pPr>
            <a:r>
              <a:rPr lang="en-GB" sz="1200" b="0" kern="100" noProof="0" dirty="0">
                <a:effectLst/>
                <a:latin typeface="Calibri" panose="020F0502020204030204" pitchFamily="34" charset="0"/>
                <a:ea typeface="Calibri" panose="020F0502020204030204" pitchFamily="34" charset="0"/>
                <a:cs typeface="Calibri" panose="020F0502020204030204" pitchFamily="34" charset="0"/>
              </a:rPr>
              <a:t>Explosivity</a:t>
            </a:r>
            <a:endParaRPr lang="en-GB" sz="1200" b="0" kern="100" noProof="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ts val="1400"/>
              </a:lnSpc>
              <a:spcAft>
                <a:spcPts val="600"/>
              </a:spcAft>
              <a:buFont typeface="Symbol" panose="05050102010706020507" pitchFamily="18" charset="2"/>
              <a:buChar char=""/>
            </a:pPr>
            <a:r>
              <a:rPr lang="en-GB" sz="1200" b="0" kern="100" noProof="0" dirty="0">
                <a:effectLst/>
                <a:latin typeface="Calibri" panose="020F0502020204030204" pitchFamily="34" charset="0"/>
                <a:ea typeface="Calibri" panose="020F0502020204030204" pitchFamily="34" charset="0"/>
                <a:cs typeface="Calibri" panose="020F0502020204030204" pitchFamily="34" charset="0"/>
              </a:rPr>
              <a:t>Flammability</a:t>
            </a:r>
            <a:endParaRPr lang="en-GB" sz="1200" b="0" kern="100" noProof="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ts val="1400"/>
              </a:lnSpc>
              <a:spcAft>
                <a:spcPts val="600"/>
              </a:spcAft>
              <a:buFont typeface="Symbol" panose="05050102010706020507" pitchFamily="18" charset="2"/>
              <a:buChar char=""/>
            </a:pPr>
            <a:r>
              <a:rPr lang="en-GB" sz="1200" b="0" kern="100" noProof="0" dirty="0">
                <a:effectLst/>
                <a:latin typeface="Calibri" panose="020F0502020204030204" pitchFamily="34" charset="0"/>
                <a:ea typeface="Calibri" panose="020F0502020204030204" pitchFamily="34" charset="0"/>
                <a:cs typeface="Calibri" panose="020F0502020204030204" pitchFamily="34" charset="0"/>
              </a:rPr>
              <a:t>Oxidizing potential</a:t>
            </a:r>
            <a:endParaRPr lang="en-GB" sz="1200" b="0" kern="100" noProof="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ts val="1400"/>
              </a:lnSpc>
              <a:spcAft>
                <a:spcPts val="600"/>
              </a:spcAft>
              <a:buFont typeface="Symbol" panose="05050102010706020507" pitchFamily="18" charset="2"/>
              <a:buChar char=""/>
            </a:pPr>
            <a:r>
              <a:rPr lang="en-GB" sz="1200" b="0" kern="100" noProof="0" dirty="0">
                <a:effectLst/>
                <a:latin typeface="Calibri" panose="020F0502020204030204" pitchFamily="34" charset="0"/>
                <a:ea typeface="Calibri" panose="020F0502020204030204" pitchFamily="34" charset="0"/>
                <a:cs typeface="Calibri" panose="020F0502020204030204" pitchFamily="34" charset="0"/>
              </a:rPr>
              <a:t>Metal corrosion</a:t>
            </a:r>
            <a:endParaRPr lang="en-GB" sz="1200" b="0" kern="100" noProof="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ts val="1400"/>
              </a:lnSpc>
              <a:spcAft>
                <a:spcPts val="600"/>
              </a:spcAft>
              <a:buFont typeface="Symbol" panose="05050102010706020507" pitchFamily="18" charset="2"/>
              <a:buChar char=""/>
            </a:pPr>
            <a:r>
              <a:rPr lang="en-GB" sz="1200" b="0" kern="100" noProof="0" dirty="0">
                <a:effectLst/>
                <a:latin typeface="Calibri" panose="020F0502020204030204" pitchFamily="34" charset="0"/>
                <a:ea typeface="Calibri" panose="020F0502020204030204" pitchFamily="34" charset="0"/>
                <a:cs typeface="Calibri" panose="020F0502020204030204" pitchFamily="34" charset="0"/>
              </a:rPr>
              <a:t>Chemicals under pressure</a:t>
            </a:r>
          </a:p>
          <a:p>
            <a:pPr marL="0" lvl="0" indent="0">
              <a:lnSpc>
                <a:spcPts val="1400"/>
              </a:lnSpc>
              <a:spcAft>
                <a:spcPts val="600"/>
              </a:spcAft>
              <a:buFont typeface="Symbol" panose="05050102010706020507" pitchFamily="18" charset="2"/>
              <a:buNone/>
            </a:pPr>
            <a:endParaRPr lang="en-GB" sz="1200" b="0" kern="100" noProof="0" dirty="0">
              <a:effectLst/>
              <a:latin typeface="Calibri" panose="020F0502020204030204" pitchFamily="34"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kern="100" noProof="0" dirty="0">
                <a:effectLst/>
                <a:latin typeface="Calibri" panose="020F0502020204030204" pitchFamily="34" charset="0"/>
                <a:ea typeface="Calibri" panose="020F0502020204030204" pitchFamily="34" charset="0"/>
                <a:cs typeface="Calibri" panose="020F0502020204030204" pitchFamily="34" charset="0"/>
              </a:rPr>
              <a:t>Not all physical hazards are relevant for pesticides.</a:t>
            </a:r>
            <a:endParaRPr lang="en-GB" noProof="0" dirty="0"/>
          </a:p>
          <a:p>
            <a:pPr>
              <a:lnSpc>
                <a:spcPct val="115000"/>
              </a:lnSpc>
              <a:spcAft>
                <a:spcPts val="800"/>
              </a:spcAft>
              <a:tabLst>
                <a:tab pos="591820" algn="l"/>
              </a:tabLst>
            </a:pPr>
            <a:r>
              <a:rPr lang="en-GB" sz="1800" kern="100" noProof="0" dirty="0">
                <a:effectLst/>
                <a:latin typeface="Calibri" panose="020F0502020204030204" pitchFamily="34" charset="0"/>
                <a:ea typeface="Calibri" panose="020F0502020204030204" pitchFamily="34" charset="0"/>
                <a:cs typeface="Calibri" panose="020F0502020204030204" pitchFamily="34" charset="0"/>
              </a:rPr>
              <a:t>Generally, if a pesticide fulfils the criteria of any of the physical hazards which are not marked as relevant in the table, it will not be authorized for use in the first place (e.g. a pesticide would not be explosive).</a:t>
            </a:r>
          </a:p>
          <a:p>
            <a:pPr>
              <a:lnSpc>
                <a:spcPct val="115000"/>
              </a:lnSpc>
              <a:spcAft>
                <a:spcPts val="800"/>
              </a:spcAft>
              <a:tabLst>
                <a:tab pos="591820" algn="l"/>
              </a:tabLst>
            </a:pPr>
            <a:endParaRPr lang="en-GB" sz="1800" kern="1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800"/>
              </a:spcAft>
              <a:tabLst>
                <a:tab pos="591820" algn="l"/>
              </a:tabLst>
            </a:pPr>
            <a:r>
              <a:rPr lang="en-GB" sz="1800" kern="100" noProof="0" dirty="0">
                <a:effectLst/>
                <a:latin typeface="Calibri" panose="020F0502020204030204" pitchFamily="34" charset="0"/>
                <a:ea typeface="Calibri" panose="020F0502020204030204" pitchFamily="34" charset="0"/>
                <a:cs typeface="Calibri" panose="020F0502020204030204" pitchFamily="34" charset="0"/>
              </a:rPr>
              <a:t>Generally, it is not possible to calculate classification of a mixture from the physical hazard classification of the active ingredient(s) which means that </a:t>
            </a:r>
            <a:r>
              <a:rPr lang="en-GB" sz="1800" b="1" kern="100" noProof="0" dirty="0">
                <a:effectLst/>
                <a:latin typeface="Calibri" panose="020F0502020204030204" pitchFamily="34" charset="0"/>
                <a:ea typeface="Calibri" panose="020F0502020204030204" pitchFamily="34" charset="0"/>
                <a:cs typeface="Calibri" panose="020F0502020204030204" pitchFamily="34" charset="0"/>
              </a:rPr>
              <a:t>testing of the product itself is necessary</a:t>
            </a:r>
            <a:r>
              <a:rPr lang="en-GB" sz="1800" kern="100" noProof="0" dirty="0">
                <a:effectLst/>
                <a:latin typeface="Calibri" panose="020F0502020204030204" pitchFamily="34" charset="0"/>
                <a:ea typeface="Calibri" panose="020F0502020204030204" pitchFamily="34" charset="0"/>
                <a:cs typeface="Calibri" panose="020F0502020204030204" pitchFamily="34" charset="0"/>
              </a:rPr>
              <a:t>.</a:t>
            </a:r>
            <a:endParaRPr lang="en-GB" sz="1800" kern="100" noProof="0" dirty="0">
              <a:effectLst/>
              <a:latin typeface="Calibri" panose="020F0502020204030204" pitchFamily="34" charset="0"/>
              <a:ea typeface="Calibri" panose="020F0502020204030204" pitchFamily="34" charset="0"/>
              <a:cs typeface="Times New Roman" panose="02020603050405020304" pitchFamily="18" charset="0"/>
            </a:endParaRPr>
          </a:p>
          <a:p>
            <a:endParaRPr lang="en-GB" noProof="0"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sz="1800" kern="100" noProof="0" dirty="0">
                <a:effectLst/>
                <a:latin typeface="Calibri" panose="020F0502020204030204" pitchFamily="34" charset="0"/>
                <a:ea typeface="Calibri" panose="020F0502020204030204" pitchFamily="34" charset="0"/>
                <a:cs typeface="Calibri" panose="020F0502020204030204" pitchFamily="34" charset="0"/>
              </a:rPr>
              <a:t>If a pesticide product poses more than one GHS physical hazard, all relevant symbols, signal words and hazard statements should be on the label. </a:t>
            </a:r>
            <a:r>
              <a:rPr lang="en-GB" sz="1800" b="0" kern="100" noProof="0" dirty="0">
                <a:solidFill>
                  <a:srgbClr val="FF0000"/>
                </a:solidFill>
                <a:effectLst/>
                <a:latin typeface="Calibri" panose="020F0502020204030204" pitchFamily="34" charset="0"/>
                <a:ea typeface="Calibri" panose="020F0502020204030204" pitchFamily="34" charset="0"/>
                <a:cs typeface="Calibri" panose="020F0502020204030204" pitchFamily="34" charset="0"/>
              </a:rPr>
              <a:t>(add: about “precedence” in notes).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800" kern="100" noProof="0" dirty="0">
              <a:effectLst/>
              <a:latin typeface="Calibri" panose="020F0502020204030204" pitchFamily="34" charset="0"/>
              <a:ea typeface="Calibri" panose="020F0502020204030204" pitchFamily="34" charset="0"/>
              <a:cs typeface="Calibri" panose="020F0502020204030204" pitchFamily="34" charset="0"/>
            </a:endParaRPr>
          </a:p>
          <a:p>
            <a:pPr>
              <a:lnSpc>
                <a:spcPct val="107000"/>
              </a:lnSpc>
              <a:spcAft>
                <a:spcPts val="800"/>
              </a:spcAft>
            </a:pPr>
            <a:r>
              <a:rPr lang="en-GB" sz="1800" b="0" kern="100" noProof="0" dirty="0">
                <a:effectLst/>
                <a:latin typeface="Calibri" panose="020F0502020204030204" pitchFamily="34" charset="0"/>
                <a:ea typeface="Calibri" panose="020F0502020204030204" pitchFamily="34" charset="0"/>
                <a:cs typeface="Calibri" panose="020F0502020204030204" pitchFamily="34" charset="0"/>
              </a:rPr>
              <a:t>The criteria for physical hazard classification are aligned with the UN recommendations on the Transport of Dangerous Goods. </a:t>
            </a:r>
            <a:endParaRPr lang="en-GB" sz="1800" kern="100" noProof="0" dirty="0">
              <a:effectLst/>
              <a:latin typeface="Calibri" panose="020F0502020204030204" pitchFamily="34" charset="0"/>
              <a:ea typeface="Calibri" panose="020F0502020204030204" pitchFamily="34" charset="0"/>
              <a:cs typeface="Times New Roman" panose="02020603050405020304" pitchFamily="18" charset="0"/>
            </a:endParaRPr>
          </a:p>
          <a:p>
            <a:endParaRPr lang="fr-FR" dirty="0"/>
          </a:p>
        </p:txBody>
      </p:sp>
      <p:sp>
        <p:nvSpPr>
          <p:cNvPr id="4" name="Espace réservé du numéro de diapositive 3"/>
          <p:cNvSpPr>
            <a:spLocks noGrp="1"/>
          </p:cNvSpPr>
          <p:nvPr>
            <p:ph type="sldNum" sz="quarter" idx="5"/>
          </p:nvPr>
        </p:nvSpPr>
        <p:spPr/>
        <p:txBody>
          <a:bodyPr/>
          <a:lstStyle/>
          <a:p>
            <a:fld id="{BEF438B7-714C-452F-A89D-9C3CA951958F}" type="slidenum">
              <a:rPr lang="fr-FR" smtClean="0"/>
              <a:t>14</a:t>
            </a:fld>
            <a:endParaRPr lang="fr-FR" dirty="0"/>
          </a:p>
        </p:txBody>
      </p:sp>
    </p:spTree>
    <p:extLst>
      <p:ext uri="{BB962C8B-B14F-4D97-AF65-F5344CB8AC3E}">
        <p14:creationId xmlns:p14="http://schemas.microsoft.com/office/powerpoint/2010/main" val="203475597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a:lnSpc>
                <a:spcPct val="115000"/>
              </a:lnSpc>
              <a:spcAft>
                <a:spcPts val="800"/>
              </a:spcAft>
            </a:pPr>
            <a:r>
              <a:rPr lang="en-US" sz="1800" b="1" kern="100" dirty="0">
                <a:effectLst/>
                <a:latin typeface="Calibri" panose="020F0502020204030204" pitchFamily="34" charset="0"/>
                <a:ea typeface="Calibri" panose="020F0502020204030204" pitchFamily="34" charset="0"/>
                <a:cs typeface="Calibri" panose="020F0502020204030204" pitchFamily="34" charset="0"/>
              </a:rPr>
              <a:t>All health hazard classes apply to pesticides</a:t>
            </a:r>
          </a:p>
          <a:p>
            <a:pPr>
              <a:lnSpc>
                <a:spcPct val="115000"/>
              </a:lnSpc>
              <a:spcAft>
                <a:spcPts val="800"/>
              </a:spcAft>
            </a:pPr>
            <a:endParaRPr lang="fr-FR"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800"/>
              </a:spcAft>
            </a:pPr>
            <a:r>
              <a:rPr lang="en-US" sz="1800" kern="100" dirty="0">
                <a:effectLst/>
                <a:latin typeface="Calibri" panose="020F0502020204030204" pitchFamily="34" charset="0"/>
                <a:ea typeface="Calibri" panose="020F0502020204030204" pitchFamily="34" charset="0"/>
                <a:cs typeface="Calibri" panose="020F0502020204030204" pitchFamily="34" charset="0"/>
              </a:rPr>
              <a:t>Each class is further differentiated in hazard categories based on the severity of reaction or strength of available evidence, for instance human data versus animal test data.</a:t>
            </a:r>
          </a:p>
          <a:p>
            <a:pPr>
              <a:lnSpc>
                <a:spcPct val="115000"/>
              </a:lnSpc>
              <a:spcAft>
                <a:spcPts val="800"/>
              </a:spcAft>
            </a:pPr>
            <a:endParaRPr lang="en-US" sz="1800" kern="100" dirty="0">
              <a:effectLst/>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15000"/>
              </a:lnSpc>
              <a:spcBef>
                <a:spcPts val="0"/>
              </a:spcBef>
              <a:spcAft>
                <a:spcPts val="800"/>
              </a:spcAft>
              <a:buClrTx/>
              <a:buSzTx/>
              <a:buFontTx/>
              <a:buNone/>
              <a:tabLst/>
              <a:defRPr/>
            </a:pPr>
            <a:r>
              <a:rPr lang="en-GB" sz="1800" b="0" kern="100" dirty="0">
                <a:effectLst/>
                <a:latin typeface="Calibri" panose="020F0502020204030204" pitchFamily="34" charset="0"/>
                <a:ea typeface="Calibri" panose="020F0502020204030204" pitchFamily="34" charset="0"/>
                <a:cs typeface="Calibri" panose="020F0502020204030204" pitchFamily="34" charset="0"/>
              </a:rPr>
              <a:t>The health hazard classification of products (mixtures) is generally based on data on the active ingredient(s).</a:t>
            </a:r>
          </a:p>
          <a:p>
            <a:pPr marL="285750" marR="0" lvl="0" indent="-285750" algn="l" defTabSz="914400" rtl="0" eaLnBrk="1" fontAlgn="auto" latinLnBrk="0" hangingPunct="1">
              <a:lnSpc>
                <a:spcPct val="115000"/>
              </a:lnSpc>
              <a:spcBef>
                <a:spcPts val="0"/>
              </a:spcBef>
              <a:spcAft>
                <a:spcPts val="800"/>
              </a:spcAft>
              <a:buClrTx/>
              <a:buSzTx/>
              <a:buFont typeface="Arial" panose="020B0604020202020204" pitchFamily="34" charset="0"/>
              <a:buChar char="•"/>
              <a:tabLst/>
              <a:defRPr/>
            </a:pPr>
            <a:r>
              <a:rPr lang="en-GB" sz="1800" b="0" kern="100" dirty="0">
                <a:effectLst/>
                <a:latin typeface="Calibri" panose="020F0502020204030204" pitchFamily="34" charset="0"/>
                <a:ea typeface="Calibri" panose="020F0502020204030204" pitchFamily="34" charset="0"/>
                <a:cs typeface="Calibri" panose="020F0502020204030204" pitchFamily="34" charset="0"/>
              </a:rPr>
              <a:t>For acute toxicity, a calculation method is applied on numerical indices of acute toxicity (acute toxicity estimate, ATE) for each classified ingredient and their percentage in the product.</a:t>
            </a:r>
          </a:p>
          <a:p>
            <a:pPr marL="285750" marR="0" lvl="0" indent="-285750" algn="l" defTabSz="914400" rtl="0" eaLnBrk="1" fontAlgn="auto" latinLnBrk="0" hangingPunct="1">
              <a:lnSpc>
                <a:spcPct val="115000"/>
              </a:lnSpc>
              <a:spcBef>
                <a:spcPts val="0"/>
              </a:spcBef>
              <a:spcAft>
                <a:spcPts val="800"/>
              </a:spcAft>
              <a:buClrTx/>
              <a:buSzTx/>
              <a:buFont typeface="Arial" panose="020B0604020202020204" pitchFamily="34" charset="0"/>
              <a:buChar char="•"/>
              <a:tabLst/>
              <a:defRPr/>
            </a:pPr>
            <a:r>
              <a:rPr lang="en-GB" sz="1800" b="0" kern="100" dirty="0">
                <a:effectLst/>
                <a:latin typeface="Calibri" panose="020F0502020204030204" pitchFamily="34" charset="0"/>
                <a:ea typeface="Calibri" panose="020F0502020204030204" pitchFamily="34" charset="0"/>
                <a:cs typeface="Calibri" panose="020F0502020204030204" pitchFamily="34" charset="0"/>
              </a:rPr>
              <a:t>For other hazard classes, a cut-off value/concentration limit approach is applied. The approach can be either </a:t>
            </a:r>
            <a:r>
              <a:rPr lang="en-GB" sz="1800" b="1" kern="100" dirty="0">
                <a:effectLst/>
                <a:latin typeface="Calibri" panose="020F0502020204030204" pitchFamily="34" charset="0"/>
                <a:ea typeface="Calibri" panose="020F0502020204030204" pitchFamily="34" charset="0"/>
                <a:cs typeface="Calibri" panose="020F0502020204030204" pitchFamily="34" charset="0"/>
              </a:rPr>
              <a:t>additive</a:t>
            </a:r>
            <a:r>
              <a:rPr lang="en-GB" sz="1800" b="0" kern="100" dirty="0">
                <a:effectLst/>
                <a:latin typeface="Calibri" panose="020F0502020204030204" pitchFamily="34" charset="0"/>
                <a:ea typeface="Calibri" panose="020F0502020204030204" pitchFamily="34" charset="0"/>
                <a:cs typeface="Calibri" panose="020F0502020204030204" pitchFamily="34" charset="0"/>
              </a:rPr>
              <a:t> considering the sum of concentration of all ingredients classified for a certain hazard, </a:t>
            </a:r>
            <a:r>
              <a:rPr lang="en-GB" sz="1800" b="1" kern="100" dirty="0">
                <a:effectLst/>
                <a:latin typeface="Calibri" panose="020F0502020204030204" pitchFamily="34" charset="0"/>
                <a:ea typeface="Calibri" panose="020F0502020204030204" pitchFamily="34" charset="0"/>
                <a:cs typeface="Calibri" panose="020F0502020204030204" pitchFamily="34" charset="0"/>
              </a:rPr>
              <a:t>or non-additive </a:t>
            </a:r>
            <a:r>
              <a:rPr lang="en-GB" sz="1800" b="0" kern="100" dirty="0">
                <a:effectLst/>
                <a:latin typeface="Calibri" panose="020F0502020204030204" pitchFamily="34" charset="0"/>
                <a:ea typeface="Calibri" panose="020F0502020204030204" pitchFamily="34" charset="0"/>
                <a:cs typeface="Calibri" panose="020F0502020204030204" pitchFamily="34" charset="0"/>
              </a:rPr>
              <a:t>where a single substance above the cut-off value/concentration limit justifies classification.</a:t>
            </a:r>
            <a:endParaRPr lang="en-US" sz="1800" b="0" kern="100" dirty="0">
              <a:effectLst/>
              <a:latin typeface="Calibri" panose="020F0502020204030204" pitchFamily="34" charset="0"/>
              <a:ea typeface="Calibri" panose="020F0502020204030204" pitchFamily="34" charset="0"/>
              <a:cs typeface="Calibri" panose="020F0502020204030204" pitchFamily="34" charset="0"/>
            </a:endParaRPr>
          </a:p>
          <a:p>
            <a:pPr marL="285750" marR="0" lvl="0" indent="-285750" algn="l" defTabSz="914400" rtl="0" eaLnBrk="1" fontAlgn="auto" latinLnBrk="0" hangingPunct="1">
              <a:lnSpc>
                <a:spcPct val="115000"/>
              </a:lnSpc>
              <a:spcBef>
                <a:spcPts val="0"/>
              </a:spcBef>
              <a:spcAft>
                <a:spcPts val="800"/>
              </a:spcAft>
              <a:buClrTx/>
              <a:buSzTx/>
              <a:buFont typeface="Arial" panose="020B0604020202020204" pitchFamily="34" charset="0"/>
              <a:buChar char="•"/>
              <a:tabLst/>
              <a:defRPr/>
            </a:pPr>
            <a:endParaRPr lang="en-US" sz="1800" b="0" kern="100" dirty="0">
              <a:effectLst/>
              <a:latin typeface="Calibri" panose="020F0502020204030204" pitchFamily="34" charset="0"/>
              <a:ea typeface="Calibri" panose="020F0502020204030204" pitchFamily="34" charset="0"/>
              <a:cs typeface="Calibri" panose="020F0502020204030204" pitchFamily="34" charset="0"/>
            </a:endParaRPr>
          </a:p>
          <a:p>
            <a:pPr>
              <a:lnSpc>
                <a:spcPct val="115000"/>
              </a:lnSpc>
              <a:spcAft>
                <a:spcPts val="800"/>
              </a:spcAft>
              <a:tabLst>
                <a:tab pos="457200" algn="l"/>
                <a:tab pos="914400" algn="l"/>
                <a:tab pos="1371600" algn="l"/>
                <a:tab pos="1828800" algn="l"/>
                <a:tab pos="2286000" algn="l"/>
                <a:tab pos="2743200" algn="l"/>
                <a:tab pos="3200400" algn="l"/>
                <a:tab pos="3657600" algn="l"/>
                <a:tab pos="4114800" algn="l"/>
                <a:tab pos="4572000" algn="l"/>
              </a:tabLst>
            </a:pPr>
            <a:r>
              <a:rPr lang="en-US" sz="1800" kern="100" dirty="0">
                <a:effectLst/>
                <a:latin typeface="Calibri" panose="020F0502020204030204" pitchFamily="34" charset="0"/>
                <a:ea typeface="Calibri" panose="020F0502020204030204" pitchFamily="34" charset="0"/>
                <a:cs typeface="Calibri" panose="020F0502020204030204" pitchFamily="34" charset="0"/>
              </a:rPr>
              <a:t>Adverse effects can be additive and non-additive. </a:t>
            </a:r>
          </a:p>
          <a:p>
            <a:pPr marL="285750" indent="-285750">
              <a:lnSpc>
                <a:spcPct val="115000"/>
              </a:lnSpc>
              <a:spcAft>
                <a:spcPts val="800"/>
              </a:spcAft>
              <a:buFont typeface="Arial" panose="020B0604020202020204" pitchFamily="34" charset="0"/>
              <a:buChar char="•"/>
              <a:tabLst>
                <a:tab pos="457200" algn="l"/>
                <a:tab pos="914400" algn="l"/>
                <a:tab pos="1371600" algn="l"/>
                <a:tab pos="1828800" algn="l"/>
                <a:tab pos="2286000" algn="l"/>
                <a:tab pos="2743200" algn="l"/>
                <a:tab pos="3200400" algn="l"/>
                <a:tab pos="3657600" algn="l"/>
                <a:tab pos="4114800" algn="l"/>
                <a:tab pos="4572000" algn="l"/>
              </a:tabLst>
            </a:pPr>
            <a:r>
              <a:rPr lang="en-US" sz="1800" kern="100" dirty="0">
                <a:effectLst/>
                <a:latin typeface="Calibri" panose="020F0502020204030204" pitchFamily="34" charset="0"/>
                <a:ea typeface="Calibri" panose="020F0502020204030204" pitchFamily="34" charset="0"/>
                <a:cs typeface="Calibri" panose="020F0502020204030204" pitchFamily="34" charset="0"/>
              </a:rPr>
              <a:t>The </a:t>
            </a:r>
            <a:r>
              <a:rPr lang="en-US" sz="1800" b="1" kern="100" dirty="0">
                <a:effectLst/>
                <a:latin typeface="Calibri" panose="020F0502020204030204" pitchFamily="34" charset="0"/>
                <a:ea typeface="Calibri" panose="020F0502020204030204" pitchFamily="34" charset="0"/>
                <a:cs typeface="Calibri" panose="020F0502020204030204" pitchFamily="34" charset="0"/>
              </a:rPr>
              <a:t>additive effects </a:t>
            </a:r>
            <a:r>
              <a:rPr lang="en-US" sz="1800" kern="100" dirty="0">
                <a:effectLst/>
                <a:latin typeface="Calibri" panose="020F0502020204030204" pitchFamily="34" charset="0"/>
                <a:ea typeface="Calibri" panose="020F0502020204030204" pitchFamily="34" charset="0"/>
                <a:cs typeface="Calibri" panose="020F0502020204030204" pitchFamily="34" charset="0"/>
              </a:rPr>
              <a:t>are dose-dependent and include: Acute toxicity; Skin corrosion and irritation; Serious eye damage and irritation; and aspiration hazards. In such cases, the principle of additivity applies. Hazard categories are established by using additivity formulas for acute toxicity and the other categories are defined according to the concentration ranges of the sum of the concentration of the classified ingredients in each class.</a:t>
            </a:r>
            <a:endParaRPr lang="fr-FR"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285750" indent="-285750">
              <a:lnSpc>
                <a:spcPct val="115000"/>
              </a:lnSpc>
              <a:spcAft>
                <a:spcPts val="800"/>
              </a:spcAft>
              <a:buFont typeface="Arial" panose="020B0604020202020204" pitchFamily="34" charset="0"/>
              <a:buChar char="•"/>
              <a:tabLst>
                <a:tab pos="457200" algn="l"/>
                <a:tab pos="914400" algn="l"/>
                <a:tab pos="1371600" algn="l"/>
                <a:tab pos="1828800" algn="l"/>
                <a:tab pos="2286000" algn="l"/>
                <a:tab pos="2743200" algn="l"/>
                <a:tab pos="3200400" algn="l"/>
                <a:tab pos="3657600" algn="l"/>
                <a:tab pos="4114800" algn="l"/>
                <a:tab pos="4572000" algn="l"/>
              </a:tabLst>
            </a:pPr>
            <a:r>
              <a:rPr lang="en-US" sz="1800" b="1" kern="100" dirty="0">
                <a:effectLst/>
                <a:latin typeface="Calibri" panose="020F0502020204030204" pitchFamily="34" charset="0"/>
                <a:ea typeface="Calibri" panose="020F0502020204030204" pitchFamily="34" charset="0"/>
                <a:cs typeface="Calibri" panose="020F0502020204030204" pitchFamily="34" charset="0"/>
              </a:rPr>
              <a:t>Non-additive adverse effects </a:t>
            </a:r>
            <a:r>
              <a:rPr lang="en-US" sz="1800" kern="100" dirty="0">
                <a:effectLst/>
                <a:latin typeface="Calibri" panose="020F0502020204030204" pitchFamily="34" charset="0"/>
                <a:ea typeface="Calibri" panose="020F0502020204030204" pitchFamily="34" charset="0"/>
                <a:cs typeface="Calibri" panose="020F0502020204030204" pitchFamily="34" charset="0"/>
              </a:rPr>
              <a:t>are not dose-dependent and include: Respiratory or skin sensitization; mutagenicity; carcinogenicity; toxic to reproduction and Specific Target Organ Toxicity. Additivity formulas do not apply in these cases. The classification criteria indicate only the upper concentration limit of which the mixture is classified when there is at least one ingredient classified in these categories and is present in a concentration above this limit, without applying any formula.  A</a:t>
            </a:r>
            <a:r>
              <a:rPr lang="en-GB" sz="1800" b="0" kern="100" dirty="0">
                <a:effectLst/>
                <a:latin typeface="Calibri" panose="020F0502020204030204" pitchFamily="34" charset="0"/>
                <a:ea typeface="Calibri" panose="020F0502020204030204" pitchFamily="34" charset="0"/>
                <a:cs typeface="Calibri" panose="020F0502020204030204" pitchFamily="34" charset="0"/>
              </a:rPr>
              <a:t> single substance above the cut-off value/concentration limit can justify classification.</a:t>
            </a:r>
            <a:endParaRPr lang="sv-SE" sz="1800" b="0" kern="1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Espace réservé du numéro de diapositive 3"/>
          <p:cNvSpPr>
            <a:spLocks noGrp="1"/>
          </p:cNvSpPr>
          <p:nvPr>
            <p:ph type="sldNum" sz="quarter" idx="5"/>
          </p:nvPr>
        </p:nvSpPr>
        <p:spPr/>
        <p:txBody>
          <a:bodyPr/>
          <a:lstStyle/>
          <a:p>
            <a:fld id="{BEF438B7-714C-452F-A89D-9C3CA951958F}" type="slidenum">
              <a:rPr lang="fr-FR" smtClean="0"/>
              <a:t>15</a:t>
            </a:fld>
            <a:endParaRPr lang="fr-FR"/>
          </a:p>
        </p:txBody>
      </p:sp>
    </p:spTree>
    <p:extLst>
      <p:ext uri="{BB962C8B-B14F-4D97-AF65-F5344CB8AC3E}">
        <p14:creationId xmlns:p14="http://schemas.microsoft.com/office/powerpoint/2010/main" val="92740951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b="0" kern="100" dirty="0">
                <a:effectLst/>
                <a:latin typeface="Calibri" panose="020F0502020204030204" pitchFamily="34" charset="0"/>
                <a:ea typeface="Calibri" panose="020F0502020204030204" pitchFamily="34" charset="0"/>
                <a:cs typeface="Calibri" panose="020F0502020204030204" pitchFamily="34" charset="0"/>
              </a:rPr>
              <a:t>Example for some health hazard classes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800" b="0" kern="100" dirty="0">
              <a:effectLst/>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800" b="0" kern="100" dirty="0">
                <a:effectLst/>
                <a:latin typeface="Calibri" panose="020F0502020204030204" pitchFamily="34" charset="0"/>
                <a:ea typeface="Calibri" panose="020F0502020204030204" pitchFamily="34" charset="0"/>
                <a:cs typeface="Calibri" panose="020F0502020204030204" pitchFamily="34" charset="0"/>
              </a:rPr>
              <a:t>The health hazard class </a:t>
            </a:r>
            <a:r>
              <a:rPr lang="en-GB" sz="1800" b="1" kern="100" dirty="0">
                <a:effectLst/>
                <a:latin typeface="Calibri" panose="020F0502020204030204" pitchFamily="34" charset="0"/>
                <a:ea typeface="Calibri" panose="020F0502020204030204" pitchFamily="34" charset="0"/>
                <a:cs typeface="Calibri" panose="020F0502020204030204" pitchFamily="34" charset="0"/>
              </a:rPr>
              <a:t>Acute toxicity </a:t>
            </a:r>
            <a:r>
              <a:rPr lang="en-GB" sz="1800" b="0" kern="100" dirty="0">
                <a:effectLst/>
                <a:latin typeface="Calibri" panose="020F0502020204030204" pitchFamily="34" charset="0"/>
                <a:ea typeface="Calibri" panose="020F0502020204030204" pitchFamily="34" charset="0"/>
                <a:cs typeface="Calibri" panose="020F0502020204030204" pitchFamily="34" charset="0"/>
              </a:rPr>
              <a:t>has five hazard categories. The hazard class distinguish between route of exposure (oral, dermal and inhalation).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800" b="1" kern="100" dirty="0">
                <a:effectLst/>
                <a:latin typeface="Calibri" panose="020F0502020204030204" pitchFamily="34" charset="0"/>
                <a:ea typeface="Calibri" panose="020F0502020204030204" pitchFamily="34" charset="0"/>
                <a:cs typeface="Calibri" panose="020F0502020204030204" pitchFamily="34" charset="0"/>
              </a:rPr>
              <a:t>Skin corrosion/irritation </a:t>
            </a:r>
            <a:r>
              <a:rPr lang="en-GB" sz="1800" b="0" kern="100" dirty="0">
                <a:effectLst/>
                <a:latin typeface="Calibri" panose="020F0502020204030204" pitchFamily="34" charset="0"/>
                <a:ea typeface="Calibri" panose="020F0502020204030204" pitchFamily="34" charset="0"/>
                <a:cs typeface="Calibri" panose="020F0502020204030204" pitchFamily="34" charset="0"/>
              </a:rPr>
              <a:t>and </a:t>
            </a:r>
            <a:r>
              <a:rPr lang="en-GB" sz="1800" b="1" kern="100" dirty="0">
                <a:effectLst/>
                <a:latin typeface="Calibri" panose="020F0502020204030204" pitchFamily="34" charset="0"/>
                <a:ea typeface="Calibri" panose="020F0502020204030204" pitchFamily="34" charset="0"/>
                <a:cs typeface="Calibri" panose="020F0502020204030204" pitchFamily="34" charset="0"/>
              </a:rPr>
              <a:t>Serious eye damage distinguish </a:t>
            </a:r>
            <a:r>
              <a:rPr lang="en-GB" sz="1800" b="0" kern="100" dirty="0">
                <a:effectLst/>
                <a:latin typeface="Calibri" panose="020F0502020204030204" pitchFamily="34" charset="0"/>
                <a:ea typeface="Calibri" panose="020F0502020204030204" pitchFamily="34" charset="0"/>
                <a:cs typeface="Calibri" panose="020F0502020204030204" pitchFamily="34" charset="0"/>
              </a:rPr>
              <a:t>between irreversible (corrosion) and reversible (irritation) to the skin or eye.</a:t>
            </a:r>
            <a:r>
              <a:rPr lang="en-GB" sz="1800" b="1" kern="100" dirty="0">
                <a:effectLst/>
                <a:latin typeface="Calibri" panose="020F0502020204030204" pitchFamily="34" charset="0"/>
                <a:ea typeface="Calibri" panose="020F0502020204030204" pitchFamily="34" charset="0"/>
                <a:cs typeface="Calibri" panose="020F0502020204030204" pitchFamily="34" charset="0"/>
              </a:rPr>
              <a:t>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800" b="1" kern="100" dirty="0">
                <a:effectLst/>
                <a:latin typeface="Calibri" panose="020F0502020204030204" pitchFamily="34" charset="0"/>
                <a:ea typeface="Calibri" panose="020F0502020204030204" pitchFamily="34" charset="0"/>
                <a:cs typeface="Calibri" panose="020F0502020204030204" pitchFamily="34" charset="0"/>
              </a:rPr>
              <a:t>Sensitization </a:t>
            </a:r>
            <a:r>
              <a:rPr lang="en-GB" sz="1800" b="0" kern="100" dirty="0">
                <a:effectLst/>
                <a:latin typeface="Calibri" panose="020F0502020204030204" pitchFamily="34" charset="0"/>
                <a:ea typeface="Calibri" panose="020F0502020204030204" pitchFamily="34" charset="0"/>
                <a:cs typeface="Calibri" panose="020F0502020204030204" pitchFamily="34" charset="0"/>
              </a:rPr>
              <a:t>makes a distinction between effects on the respiratory tract (e.g. asthma) and skin (e.g. rashes, nettle fever). Respiratory sensitization classification is based on human evidence. </a:t>
            </a:r>
            <a:endParaRPr lang="sv-SE" sz="1800" b="0" kern="100" dirty="0">
              <a:effectLst/>
              <a:latin typeface="Calibri" panose="020F0502020204030204" pitchFamily="34" charset="0"/>
              <a:ea typeface="Calibri" panose="020F0502020204030204" pitchFamily="34" charset="0"/>
              <a:cs typeface="Times New Roman" panose="02020603050405020304" pitchFamily="18" charset="0"/>
            </a:endParaRPr>
          </a:p>
          <a:p>
            <a:endParaRPr lang="sv-SE" dirty="0"/>
          </a:p>
        </p:txBody>
      </p:sp>
      <p:sp>
        <p:nvSpPr>
          <p:cNvPr id="4" name="Platshållare för bildnummer 3"/>
          <p:cNvSpPr>
            <a:spLocks noGrp="1"/>
          </p:cNvSpPr>
          <p:nvPr>
            <p:ph type="sldNum" sz="quarter" idx="5"/>
          </p:nvPr>
        </p:nvSpPr>
        <p:spPr/>
        <p:txBody>
          <a:bodyPr/>
          <a:lstStyle/>
          <a:p>
            <a:fld id="{01244F47-9E96-47F7-A02E-6859137BCDF5}" type="slidenum">
              <a:rPr lang="sv-SE" smtClean="0"/>
              <a:t>16</a:t>
            </a:fld>
            <a:endParaRPr lang="sv-SE"/>
          </a:p>
        </p:txBody>
      </p:sp>
    </p:spTree>
    <p:extLst>
      <p:ext uri="{BB962C8B-B14F-4D97-AF65-F5344CB8AC3E}">
        <p14:creationId xmlns:p14="http://schemas.microsoft.com/office/powerpoint/2010/main" val="273242486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r>
              <a:rPr lang="sv-SE" dirty="0"/>
              <a:t>Let’s see further one example for acute toxicity.</a:t>
            </a:r>
          </a:p>
          <a:p>
            <a:endParaRPr lang="sv-SE" dirty="0"/>
          </a:p>
          <a:p>
            <a:r>
              <a:rPr lang="sv-SE" dirty="0"/>
              <a:t>This slide is based on entries in the summary tables in Annex 1 of GHS. Here you can see how hazard information related to the five categories in the hazard class Acute toxicity are communicated by pictograms, signal words and hazard statements.</a:t>
            </a:r>
          </a:p>
          <a:p>
            <a:endParaRPr lang="sv-SE" dirty="0"/>
          </a:p>
          <a:p>
            <a:r>
              <a:rPr lang="sv-SE" dirty="0"/>
              <a:t>Please note how the information changes when the severity of the effect decreases, The skull and crossbones symbol are used for the top three categories, the exclamation mark for Category 4 while no pictogram is used for Category 5.</a:t>
            </a:r>
          </a:p>
          <a:p>
            <a:endParaRPr lang="sv-SE" dirty="0"/>
          </a:p>
          <a:p>
            <a:r>
              <a:rPr lang="sv-SE" dirty="0"/>
              <a:t>You can also note that the hazard statements change from ”fatal” to ”toxic”, ”harmful” and finally ”may be harmful”.</a:t>
            </a:r>
          </a:p>
        </p:txBody>
      </p:sp>
      <p:sp>
        <p:nvSpPr>
          <p:cNvPr id="4" name="Platshållare för bildnummer 3"/>
          <p:cNvSpPr>
            <a:spLocks noGrp="1"/>
          </p:cNvSpPr>
          <p:nvPr>
            <p:ph type="sldNum" sz="quarter" idx="5"/>
          </p:nvPr>
        </p:nvSpPr>
        <p:spPr/>
        <p:txBody>
          <a:bodyPr/>
          <a:lstStyle/>
          <a:p>
            <a:fld id="{01244F47-9E96-47F7-A02E-6859137BCDF5}" type="slidenum">
              <a:rPr lang="sv-SE" smtClean="0"/>
              <a:t>17</a:t>
            </a:fld>
            <a:endParaRPr lang="sv-SE"/>
          </a:p>
        </p:txBody>
      </p:sp>
    </p:spTree>
    <p:extLst>
      <p:ext uri="{BB962C8B-B14F-4D97-AF65-F5344CB8AC3E}">
        <p14:creationId xmlns:p14="http://schemas.microsoft.com/office/powerpoint/2010/main" val="263157042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pPr>
              <a:lnSpc>
                <a:spcPct val="107000"/>
              </a:lnSpc>
              <a:spcAft>
                <a:spcPts val="800"/>
              </a:spcAft>
            </a:pPr>
            <a:r>
              <a:rPr lang="en-US" sz="1800" dirty="0">
                <a:effectLst/>
                <a:latin typeface="Calibri" panose="020F0502020204030204" pitchFamily="34" charset="0"/>
                <a:ea typeface="Calibri" panose="020F0502020204030204" pitchFamily="34" charset="0"/>
              </a:rPr>
              <a:t>The GHS currently contains only two environmental hazards; these are both relevant for pesticides.</a:t>
            </a:r>
          </a:p>
          <a:p>
            <a:pPr>
              <a:lnSpc>
                <a:spcPct val="107000"/>
              </a:lnSpc>
              <a:spcAft>
                <a:spcPts val="800"/>
              </a:spcAft>
            </a:pPr>
            <a:endParaRPr lang="en-US" sz="1800" dirty="0">
              <a:effectLst/>
              <a:latin typeface="Calibri" panose="020F0502020204030204" pitchFamily="34" charset="0"/>
              <a:ea typeface="Calibri" panose="020F0502020204030204" pitchFamily="34" charset="0"/>
            </a:endParaRPr>
          </a:p>
          <a:p>
            <a:pPr>
              <a:lnSpc>
                <a:spcPct val="107000"/>
              </a:lnSpc>
              <a:spcAft>
                <a:spcPts val="800"/>
              </a:spcAft>
            </a:pPr>
            <a:r>
              <a:rPr lang="en-US" sz="1800" dirty="0">
                <a:effectLst/>
                <a:latin typeface="Calibri" panose="020F0502020204030204" pitchFamily="34" charset="0"/>
                <a:ea typeface="Calibri" panose="020F0502020204030204" pitchFamily="34" charset="0"/>
              </a:rPr>
              <a:t>For labelling purposes, the pesticide formulation or end-user product, and not the active ingredient, should in principle be classified.</a:t>
            </a:r>
            <a:endParaRPr lang="en-GB" sz="1800" b="1" kern="100" dirty="0">
              <a:effectLst/>
              <a:latin typeface="Calibri" panose="020F0502020204030204" pitchFamily="34" charset="0"/>
              <a:ea typeface="Calibri" panose="020F0502020204030204" pitchFamily="34" charset="0"/>
              <a:cs typeface="Calibri" panose="020F0502020204030204" pitchFamily="34" charset="0"/>
            </a:endParaRPr>
          </a:p>
          <a:p>
            <a:pPr>
              <a:lnSpc>
                <a:spcPct val="107000"/>
              </a:lnSpc>
              <a:spcAft>
                <a:spcPts val="800"/>
              </a:spcAft>
            </a:pPr>
            <a:endParaRPr lang="en-GB" sz="1800" b="1" kern="100" dirty="0">
              <a:effectLst/>
              <a:latin typeface="Calibri" panose="020F0502020204030204" pitchFamily="34" charset="0"/>
              <a:ea typeface="Calibri" panose="020F0502020204030204" pitchFamily="34" charset="0"/>
              <a:cs typeface="Calibri" panose="020F0502020204030204" pitchFamily="34" charset="0"/>
            </a:endParaRPr>
          </a:p>
          <a:p>
            <a:pPr>
              <a:lnSpc>
                <a:spcPct val="107000"/>
              </a:lnSpc>
              <a:spcAft>
                <a:spcPts val="800"/>
              </a:spcAft>
            </a:pPr>
            <a:r>
              <a:rPr lang="en-GB" sz="1800" b="1" kern="100" dirty="0">
                <a:effectLst/>
                <a:latin typeface="Calibri" panose="020F0502020204030204" pitchFamily="34" charset="0"/>
                <a:ea typeface="Calibri" panose="020F0502020204030204" pitchFamily="34" charset="0"/>
                <a:cs typeface="Calibri" panose="020F0502020204030204" pitchFamily="34" charset="0"/>
              </a:rPr>
              <a:t>Hazardous to the aquatic environment </a:t>
            </a:r>
            <a:r>
              <a:rPr lang="en-GB" sz="1800" b="0" kern="100" dirty="0">
                <a:effectLst/>
                <a:latin typeface="Calibri" panose="020F0502020204030204" pitchFamily="34" charset="0"/>
                <a:ea typeface="Calibri" panose="020F0502020204030204" pitchFamily="34" charset="0"/>
                <a:cs typeface="Calibri" panose="020F0502020204030204" pitchFamily="34" charset="0"/>
              </a:rPr>
              <a:t>means the intrinsic property of a substance or mixture to cause harm to an organism upon aquatic exposure. The hazard class covers </a:t>
            </a:r>
            <a:r>
              <a:rPr lang="en-GB" sz="1800" b="0" kern="100" dirty="0">
                <a:effectLst/>
                <a:latin typeface="Calibri" panose="020F0502020204030204" pitchFamily="34" charset="0"/>
                <a:ea typeface="Calibri" panose="020F0502020204030204" pitchFamily="34" charset="0"/>
                <a:cs typeface="Times New Roman" panose="02020603050405020304" pitchFamily="18" charset="0"/>
              </a:rPr>
              <a:t>both </a:t>
            </a:r>
            <a:r>
              <a:rPr lang="en-GB" sz="1800" b="1" kern="100" dirty="0">
                <a:effectLst/>
                <a:latin typeface="Calibri" panose="020F0502020204030204" pitchFamily="34" charset="0"/>
                <a:ea typeface="Calibri" panose="020F0502020204030204" pitchFamily="34" charset="0"/>
                <a:cs typeface="Times New Roman" panose="02020603050405020304" pitchFamily="18" charset="0"/>
              </a:rPr>
              <a:t>acute (short-term) </a:t>
            </a:r>
            <a:r>
              <a:rPr lang="en-GB" sz="1800" b="0" kern="100" dirty="0">
                <a:effectLst/>
                <a:latin typeface="Calibri" panose="020F0502020204030204" pitchFamily="34" charset="0"/>
                <a:ea typeface="Calibri" panose="020F0502020204030204" pitchFamily="34" charset="0"/>
                <a:cs typeface="Times New Roman" panose="02020603050405020304" pitchFamily="18" charset="0"/>
              </a:rPr>
              <a:t>and </a:t>
            </a:r>
            <a:r>
              <a:rPr lang="en-GB" sz="1800" b="1" kern="100" dirty="0">
                <a:effectLst/>
                <a:latin typeface="Calibri" panose="020F0502020204030204" pitchFamily="34" charset="0"/>
                <a:ea typeface="Calibri" panose="020F0502020204030204" pitchFamily="34" charset="0"/>
                <a:cs typeface="Times New Roman" panose="02020603050405020304" pitchFamily="18" charset="0"/>
              </a:rPr>
              <a:t>chronic (long-term)</a:t>
            </a:r>
            <a:r>
              <a:rPr lang="en-GB" sz="1800" b="0" kern="100" dirty="0">
                <a:effectLst/>
                <a:latin typeface="Calibri" panose="020F0502020204030204" pitchFamily="34" charset="0"/>
                <a:ea typeface="Calibri" panose="020F0502020204030204" pitchFamily="34" charset="0"/>
                <a:cs typeface="Times New Roman" panose="02020603050405020304" pitchFamily="18" charset="0"/>
              </a:rPr>
              <a:t> exposure. The duration of long-term exposure is determined by the life-cycle of the test organism. Important factors to consider when classifying chemicals for long-term aquatic toxicity are degradation rate and bioaccumulating potential. </a:t>
            </a:r>
            <a:endParaRPr lang="sv-SE" sz="1800" b="0" kern="100" dirty="0">
              <a:effectLst/>
              <a:latin typeface="Calibri" panose="020F0502020204030204" pitchFamily="34" charset="0"/>
              <a:ea typeface="Calibri" panose="020F0502020204030204" pitchFamily="34" charset="0"/>
              <a:cs typeface="Times New Roman" panose="02020603050405020304" pitchFamily="18" charset="0"/>
            </a:endParaRPr>
          </a:p>
          <a:p>
            <a:pPr marL="285750" indent="-285750">
              <a:lnSpc>
                <a:spcPct val="107000"/>
              </a:lnSpc>
              <a:spcAft>
                <a:spcPts val="800"/>
              </a:spcAft>
              <a:buFont typeface="Arial" panose="020B0604020202020204" pitchFamily="34" charset="0"/>
              <a:buChar char="•"/>
            </a:pPr>
            <a:r>
              <a:rPr lang="en-GB" sz="1800" b="1" kern="100" dirty="0">
                <a:effectLst/>
                <a:latin typeface="Calibri" panose="020F0502020204030204" pitchFamily="34" charset="0"/>
                <a:ea typeface="Calibri" panose="020F0502020204030204" pitchFamily="34" charset="0"/>
                <a:cs typeface="Calibri" panose="020F0502020204030204" pitchFamily="34" charset="0"/>
              </a:rPr>
              <a:t>Degradation</a:t>
            </a:r>
            <a:r>
              <a:rPr lang="en-GB" sz="1800" b="0" kern="100" dirty="0">
                <a:effectLst/>
                <a:latin typeface="Calibri" panose="020F0502020204030204" pitchFamily="34" charset="0"/>
                <a:ea typeface="Calibri" panose="020F0502020204030204" pitchFamily="34" charset="0"/>
                <a:cs typeface="Calibri" panose="020F0502020204030204" pitchFamily="34" charset="0"/>
              </a:rPr>
              <a:t> means the decomposition of organic molecules to smaller molecules and eventually to carbon dioxide, water and salts. </a:t>
            </a:r>
          </a:p>
          <a:p>
            <a:pPr marL="285750" indent="-285750">
              <a:lnSpc>
                <a:spcPct val="107000"/>
              </a:lnSpc>
              <a:spcAft>
                <a:spcPts val="800"/>
              </a:spcAft>
              <a:buFont typeface="Arial" panose="020B0604020202020204" pitchFamily="34" charset="0"/>
              <a:buChar char="•"/>
            </a:pPr>
            <a:r>
              <a:rPr lang="en-GB" sz="1800" b="1" kern="100" dirty="0">
                <a:effectLst/>
                <a:latin typeface="Calibri" panose="020F0502020204030204" pitchFamily="34" charset="0"/>
                <a:ea typeface="Calibri" panose="020F0502020204030204" pitchFamily="34" charset="0"/>
                <a:cs typeface="Calibri" panose="020F0502020204030204" pitchFamily="34" charset="0"/>
              </a:rPr>
              <a:t>Bioaccumulation</a:t>
            </a:r>
            <a:r>
              <a:rPr lang="en-GB" sz="1800" b="0" kern="100" dirty="0">
                <a:effectLst/>
                <a:latin typeface="Calibri" panose="020F0502020204030204" pitchFamily="34" charset="0"/>
                <a:ea typeface="Calibri" panose="020F0502020204030204" pitchFamily="34" charset="0"/>
                <a:cs typeface="Calibri" panose="020F0502020204030204" pitchFamily="34" charset="0"/>
              </a:rPr>
              <a:t> means net result of uptake, transformation and elimination of a substance in an organism due to all routes of exposure (i.e. air, water, sediment/soil and food). </a:t>
            </a:r>
          </a:p>
          <a:p>
            <a:pPr marL="0" indent="0">
              <a:lnSpc>
                <a:spcPct val="107000"/>
              </a:lnSpc>
              <a:spcAft>
                <a:spcPts val="800"/>
              </a:spcAft>
              <a:buFont typeface="Arial" panose="020B0604020202020204" pitchFamily="34" charset="0"/>
              <a:buNone/>
            </a:pPr>
            <a:endParaRPr lang="sv-SE" sz="1800" b="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800" b="1" kern="100" dirty="0">
                <a:effectLst/>
                <a:latin typeface="Calibri" panose="020F0502020204030204" pitchFamily="34" charset="0"/>
                <a:ea typeface="Calibri" panose="020F0502020204030204" pitchFamily="34" charset="0"/>
                <a:cs typeface="Calibri" panose="020F0502020204030204" pitchFamily="34" charset="0"/>
              </a:rPr>
              <a:t>Hazardous to the ozone layer </a:t>
            </a:r>
            <a:r>
              <a:rPr lang="en-GB" sz="1800" b="0" kern="100" dirty="0">
                <a:effectLst/>
                <a:latin typeface="Calibri" panose="020F0502020204030204" pitchFamily="34" charset="0"/>
                <a:ea typeface="Calibri" panose="020F0502020204030204" pitchFamily="34" charset="0"/>
                <a:cs typeface="Calibri" panose="020F0502020204030204" pitchFamily="34" charset="0"/>
              </a:rPr>
              <a:t>covers the controlled substances listed in Annexes to the Montreal Protocol and mixtures containing at least one of these substances as ingredient(s) at a concentration ≥ 0.1%. There is only one pesticide in the Montreal Protocol (Methyl Bromide).</a:t>
            </a:r>
            <a:endParaRPr lang="sv-SE" sz="1800" b="0" kern="100" dirty="0">
              <a:effectLst/>
              <a:latin typeface="Calibri" panose="020F0502020204030204" pitchFamily="34" charset="0"/>
              <a:ea typeface="Calibri" panose="020F0502020204030204" pitchFamily="34" charset="0"/>
              <a:cs typeface="Times New Roman" panose="02020603050405020304" pitchFamily="18" charset="0"/>
            </a:endParaRPr>
          </a:p>
          <a:p>
            <a:endParaRPr lang="sv-SE" dirty="0"/>
          </a:p>
        </p:txBody>
      </p:sp>
      <p:sp>
        <p:nvSpPr>
          <p:cNvPr id="4" name="Platshållare för bildnummer 3"/>
          <p:cNvSpPr>
            <a:spLocks noGrp="1"/>
          </p:cNvSpPr>
          <p:nvPr>
            <p:ph type="sldNum" sz="quarter" idx="10"/>
          </p:nvPr>
        </p:nvSpPr>
        <p:spPr/>
        <p:txBody>
          <a:bodyPr/>
          <a:lstStyle/>
          <a:p>
            <a:fld id="{4A5876C0-63F8-4332-A5D3-C28C8AD35EA5}" type="slidenum">
              <a:rPr lang="en-US" smtClean="0"/>
              <a:pPr/>
              <a:t>18</a:t>
            </a:fld>
            <a:endParaRPr lang="en-US"/>
          </a:p>
        </p:txBody>
      </p:sp>
    </p:spTree>
    <p:extLst>
      <p:ext uri="{BB962C8B-B14F-4D97-AF65-F5344CB8AC3E}">
        <p14:creationId xmlns:p14="http://schemas.microsoft.com/office/powerpoint/2010/main" val="335711772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a:lnSpc>
                <a:spcPct val="115000"/>
              </a:lnSpc>
              <a:spcAft>
                <a:spcPts val="800"/>
              </a:spcAft>
            </a:pPr>
            <a:r>
              <a:rPr lang="en-US" sz="1800" b="1" kern="100" dirty="0">
                <a:effectLst/>
                <a:latin typeface="Calibri" panose="020F0502020204030204" pitchFamily="34" charset="0"/>
                <a:ea typeface="Calibri" panose="020F0502020204030204" pitchFamily="34" charset="0"/>
                <a:cs typeface="Calibri" panose="020F0502020204030204" pitchFamily="34" charset="0"/>
              </a:rPr>
              <a:t>* warning in GHS (cut-off could be lower: 1.3.3.2.2)</a:t>
            </a:r>
            <a:endParaRPr lang="fr-FR"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800"/>
              </a:spcAft>
            </a:pPr>
            <a:endParaRPr lang="en-US" sz="1800" b="1" kern="100" dirty="0">
              <a:effectLst/>
              <a:latin typeface="Calibri" panose="020F0502020204030204" pitchFamily="34" charset="0"/>
              <a:ea typeface="Calibri" panose="020F0502020204030204" pitchFamily="34" charset="0"/>
              <a:cs typeface="Calibri" panose="020F0502020204030204" pitchFamily="34" charset="0"/>
            </a:endParaRPr>
          </a:p>
          <a:p>
            <a:pPr>
              <a:lnSpc>
                <a:spcPct val="115000"/>
              </a:lnSpc>
              <a:spcAft>
                <a:spcPts val="800"/>
              </a:spcAft>
            </a:pPr>
            <a:r>
              <a:rPr lang="en-US" sz="1800" b="1" kern="100" dirty="0">
                <a:effectLst/>
                <a:latin typeface="Calibri" panose="020F0502020204030204" pitchFamily="34" charset="0"/>
                <a:ea typeface="Calibri" panose="020F0502020204030204" pitchFamily="34" charset="0"/>
                <a:cs typeface="Calibri" panose="020F0502020204030204" pitchFamily="34" charset="0"/>
              </a:rPr>
              <a:t>Example: </a:t>
            </a:r>
            <a:endParaRPr lang="fr-FR"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800"/>
              </a:spcAft>
            </a:pPr>
            <a:r>
              <a:rPr lang="en-US" sz="1800" kern="100" dirty="0">
                <a:effectLst/>
                <a:latin typeface="Calibri" panose="020F0502020204030204" pitchFamily="34" charset="0"/>
                <a:ea typeface="Calibri" panose="020F0502020204030204" pitchFamily="34" charset="0"/>
                <a:cs typeface="Calibri" panose="020F0502020204030204" pitchFamily="34" charset="0"/>
              </a:rPr>
              <a:t>Aquatic Hazards</a:t>
            </a:r>
            <a:endParaRPr lang="fr-FR" sz="1800" kern="100" dirty="0">
              <a:effectLst/>
              <a:latin typeface="Calibri" panose="020F0502020204030204" pitchFamily="34" charset="0"/>
              <a:ea typeface="Calibri" panose="020F0502020204030204" pitchFamily="34" charset="0"/>
              <a:cs typeface="Times New Roman" panose="02020603050405020304" pitchFamily="18" charset="0"/>
            </a:endParaRPr>
          </a:p>
          <a:p>
            <a:r>
              <a:rPr lang="en-US" sz="1800" dirty="0">
                <a:solidFill>
                  <a:srgbClr val="000000"/>
                </a:solidFill>
                <a:effectLst/>
                <a:latin typeface="Calibri" panose="020F0502020204030204" pitchFamily="34" charset="0"/>
                <a:ea typeface="Calibri" panose="020F0502020204030204" pitchFamily="34" charset="0"/>
              </a:rPr>
              <a:t>(Toolkit) When a mixture contains ingredients classified as Acute 1 or Chronic 1, attention should be paid to the fact that such ingredients, when their acute toxicity is well below 1 mg/L and/or chronic toxicity is well below 0.1 mg/L, contribute to the toxicity of the mixture even at a low concentration.</a:t>
            </a:r>
          </a:p>
          <a:p>
            <a:r>
              <a:rPr lang="en-US" sz="1800" dirty="0">
                <a:solidFill>
                  <a:srgbClr val="000000"/>
                </a:solidFill>
                <a:effectLst/>
                <a:latin typeface="Calibri" panose="020F0502020204030204" pitchFamily="34" charset="0"/>
                <a:ea typeface="Calibri" panose="020F0502020204030204" pitchFamily="34" charset="0"/>
              </a:rPr>
              <a:t>Active ingredients in pesticides often possess such high aquatic toxicity. Under these circumstances the application of the normal cut-off values/concentration limits may lead to an “under-classification” of the mixture. Therefore, multiplying factors should be applied to account for highly toxic ingredients.</a:t>
            </a:r>
            <a:endParaRPr lang="fr-FR" dirty="0"/>
          </a:p>
        </p:txBody>
      </p:sp>
      <p:sp>
        <p:nvSpPr>
          <p:cNvPr id="4" name="Espace réservé du numéro de diapositive 3"/>
          <p:cNvSpPr>
            <a:spLocks noGrp="1"/>
          </p:cNvSpPr>
          <p:nvPr>
            <p:ph type="sldNum" sz="quarter" idx="5"/>
          </p:nvPr>
        </p:nvSpPr>
        <p:spPr/>
        <p:txBody>
          <a:bodyPr/>
          <a:lstStyle/>
          <a:p>
            <a:fld id="{BEF438B7-714C-452F-A89D-9C3CA951958F}" type="slidenum">
              <a:rPr lang="fr-FR" smtClean="0"/>
              <a:t>20</a:t>
            </a:fld>
            <a:endParaRPr lang="fr-FR"/>
          </a:p>
        </p:txBody>
      </p:sp>
    </p:spTree>
    <p:extLst>
      <p:ext uri="{BB962C8B-B14F-4D97-AF65-F5344CB8AC3E}">
        <p14:creationId xmlns:p14="http://schemas.microsoft.com/office/powerpoint/2010/main" val="82271267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r>
              <a:rPr lang="en-GB" sz="1800" dirty="0">
                <a:effectLst/>
                <a:latin typeface="Calibri" panose="020F0502020204030204" pitchFamily="34" charset="0"/>
                <a:ea typeface="Calibri" panose="020F0502020204030204" pitchFamily="34" charset="0"/>
              </a:rPr>
              <a:t>The classification of mixtures generally requires knowledge of the ingredient substances (i.e. active ingredients and other co-formulants), their concentration, and individual classification. </a:t>
            </a:r>
            <a:endParaRPr lang="sv-SE" sz="1200" kern="1200" dirty="0">
              <a:solidFill>
                <a:schemeClr val="tx1"/>
              </a:solidFill>
              <a:effectLst/>
              <a:latin typeface="+mn-lt"/>
              <a:ea typeface="+mn-ea"/>
              <a:cs typeface="+mn-cs"/>
            </a:endParaRPr>
          </a:p>
        </p:txBody>
      </p:sp>
      <p:sp>
        <p:nvSpPr>
          <p:cNvPr id="4" name="Platshållare för bildnummer 3"/>
          <p:cNvSpPr>
            <a:spLocks noGrp="1"/>
          </p:cNvSpPr>
          <p:nvPr>
            <p:ph type="sldNum" sz="quarter" idx="5"/>
          </p:nvPr>
        </p:nvSpPr>
        <p:spPr/>
        <p:txBody>
          <a:bodyPr/>
          <a:lstStyle/>
          <a:p>
            <a:fld id="{01244F47-9E96-47F7-A02E-6859137BCDF5}" type="slidenum">
              <a:rPr lang="sv-SE" smtClean="0"/>
              <a:t>21</a:t>
            </a:fld>
            <a:endParaRPr lang="sv-SE"/>
          </a:p>
        </p:txBody>
      </p:sp>
    </p:spTree>
    <p:extLst>
      <p:ext uri="{BB962C8B-B14F-4D97-AF65-F5344CB8AC3E}">
        <p14:creationId xmlns:p14="http://schemas.microsoft.com/office/powerpoint/2010/main" val="244780458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r>
              <a:rPr lang="en-GB" noProof="0" dirty="0"/>
              <a:t>In order to facilitate a smooth transition from an existing classification and labelling system to one that implements GHS, the </a:t>
            </a:r>
            <a:r>
              <a:rPr lang="en-GB" b="1" noProof="0" dirty="0"/>
              <a:t>building block approach </a:t>
            </a:r>
            <a:r>
              <a:rPr lang="en-GB" noProof="0" dirty="0"/>
              <a:t>for GHS adoption was introduced. The GHS can be adopted in full, with additions as appropriate </a:t>
            </a:r>
            <a:r>
              <a:rPr lang="en-GB" i="1" noProof="0" dirty="0"/>
              <a:t>not to reduce</a:t>
            </a:r>
            <a:r>
              <a:rPr lang="en-GB" noProof="0" dirty="0"/>
              <a:t> protection of human health and the environment compared with a systems currently in place. </a:t>
            </a:r>
          </a:p>
          <a:p>
            <a:endParaRPr lang="en-GB" noProof="0"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sz="1800" kern="0" noProof="0" dirty="0">
                <a:effectLst/>
                <a:latin typeface="Calibri" panose="020F0502020204030204" pitchFamily="34" charset="0"/>
                <a:ea typeface="Times New Roman" panose="02020603050405020304" pitchFamily="18" charset="0"/>
                <a:cs typeface="Calibri" panose="020F0502020204030204" pitchFamily="34" charset="0"/>
              </a:rPr>
              <a:t>The GHS covers a broad range of chemicals, hazards, and sectors in its scope. In order to accommodate all of the needs of these different groups, the GHS is based on what has been termed the “building block approach”. The concept is that the GHS includes all of the tools needed by all sectors to protect those exposed in their different areas/sectors, but it is also recognised that since the needs of these areas are different, the appropriate coverage will be as well.</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800" kern="0" noProof="0" dirty="0">
              <a:effectLst/>
              <a:latin typeface="Calibri" panose="020F0502020204030204" pitchFamily="34" charset="0"/>
              <a:ea typeface="Times New Roman" panose="02020603050405020304" pitchFamily="18"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800" noProof="0" dirty="0">
                <a:effectLst/>
                <a:latin typeface="Times New Roman" panose="02020603050405020304" pitchFamily="18" charset="0"/>
                <a:ea typeface="Calibri" panose="020F0502020204030204" pitchFamily="34" charset="0"/>
              </a:rPr>
              <a:t>Hazard classes are a collection of “building blocks” and within a hazard class, each hazard category can be seen as a building block. Within certain criteria, countries can choose which building blocks to adopt.</a:t>
            </a:r>
            <a:endParaRPr lang="en-GB" sz="1800" kern="0" noProof="0" dirty="0">
              <a:effectLst/>
              <a:latin typeface="Calibri" panose="020F0502020204030204" pitchFamily="34" charset="0"/>
              <a:ea typeface="Times New Roman" panose="02020603050405020304" pitchFamily="18"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800" kern="0" noProof="0" dirty="0">
              <a:effectLst/>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800" b="1" i="0" kern="100" noProof="0" dirty="0">
                <a:solidFill>
                  <a:srgbClr val="000000"/>
                </a:solidFill>
                <a:effectLst/>
                <a:latin typeface="ArialMT"/>
                <a:ea typeface="Calibri" panose="020F0502020204030204" pitchFamily="34" charset="0"/>
                <a:cs typeface="Calibri" panose="020F0502020204030204" pitchFamily="34" charset="0"/>
              </a:rPr>
              <a:t>Consistency - </a:t>
            </a:r>
            <a:r>
              <a:rPr lang="en-GB" sz="1800" b="0" i="0" kern="100" noProof="0" dirty="0">
                <a:solidFill>
                  <a:srgbClr val="000000"/>
                </a:solidFill>
                <a:effectLst/>
                <a:latin typeface="ArialMT"/>
                <a:ea typeface="Calibri" panose="020F0502020204030204" pitchFamily="34" charset="0"/>
                <a:cs typeface="Calibri" panose="020F0502020204030204" pitchFamily="34" charset="0"/>
              </a:rPr>
              <a:t>If a competent authority chooses to cover a certain hazard when it adopts the GHS, it should also adopt all of the harmonized elements associated with that hazard. However, it is not necessary for each competent authority to cover all hazard classes, or hazard categories within a class. Countries can determine which of the building blocks will be applied in different parts of their systems (consumer, workplace, transport, pesticides, etc.). As long as the hazard classes and categories covered by a sector or system are consistent with the GHS criteria and hazard communication requirements, it will be considered appropriate implementation of the GHS.</a:t>
            </a:r>
            <a:endParaRPr lang="en-GB" noProof="0" dirty="0"/>
          </a:p>
          <a:p>
            <a:endParaRPr lang="sv-SE" dirty="0"/>
          </a:p>
        </p:txBody>
      </p:sp>
      <p:sp>
        <p:nvSpPr>
          <p:cNvPr id="4" name="Platshållare för bildnummer 3"/>
          <p:cNvSpPr>
            <a:spLocks noGrp="1"/>
          </p:cNvSpPr>
          <p:nvPr>
            <p:ph type="sldNum" sz="quarter" idx="5"/>
          </p:nvPr>
        </p:nvSpPr>
        <p:spPr/>
        <p:txBody>
          <a:bodyPr/>
          <a:lstStyle/>
          <a:p>
            <a:fld id="{01244F47-9E96-47F7-A02E-6859137BCDF5}" type="slidenum">
              <a:rPr lang="sv-SE" smtClean="0"/>
              <a:t>22</a:t>
            </a:fld>
            <a:endParaRPr lang="sv-SE"/>
          </a:p>
        </p:txBody>
      </p:sp>
    </p:spTree>
    <p:extLst>
      <p:ext uri="{BB962C8B-B14F-4D97-AF65-F5344CB8AC3E}">
        <p14:creationId xmlns:p14="http://schemas.microsoft.com/office/powerpoint/2010/main" val="412491427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endParaRPr lang="en-GB" dirty="0"/>
          </a:p>
          <a:p>
            <a:r>
              <a:rPr lang="en-GB" dirty="0"/>
              <a:t>The US Hazard Communication Standard that implements GHS retains some hazard classes that were part of the pre-existing standard.</a:t>
            </a:r>
          </a:p>
          <a:p>
            <a:endParaRPr lang="en-GB" dirty="0"/>
          </a:p>
          <a:p>
            <a:pPr>
              <a:lnSpc>
                <a:spcPct val="115000"/>
              </a:lnSpc>
              <a:spcAft>
                <a:spcPts val="800"/>
              </a:spcAft>
            </a:pPr>
            <a:r>
              <a:rPr lang="en-US" sz="1800" b="0" kern="100" dirty="0">
                <a:effectLst/>
                <a:latin typeface="Calibri" panose="020F0502020204030204" pitchFamily="34" charset="0"/>
                <a:ea typeface="Calibri" panose="020F0502020204030204" pitchFamily="34" charset="0"/>
                <a:cs typeface="Calibri" panose="020F0502020204030204" pitchFamily="34" charset="0"/>
              </a:rPr>
              <a:t>Australia</a:t>
            </a:r>
            <a:endParaRPr lang="fr-FR" sz="1800" b="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800"/>
              </a:spcAft>
            </a:pPr>
            <a:r>
              <a:rPr lang="en-US" sz="1800" kern="100" dirty="0">
                <a:effectLst/>
                <a:latin typeface="Calibri" panose="020F0502020204030204" pitchFamily="34" charset="0"/>
                <a:ea typeface="Calibri" panose="020F0502020204030204" pitchFamily="34" charset="0"/>
                <a:cs typeface="Calibri" panose="020F0502020204030204" pitchFamily="34" charset="0"/>
              </a:rPr>
              <a:t>Under the GHS, chemicals can be allocated to one of five toxicity categories for each exposure route (oral, dermal or inhalation), the criteria for these categories are set out in Table 3.1.1 of the GHS. Note that the model Australian (WHS) Regulations only adopt acute toxicity categories 1 to 4.</a:t>
            </a:r>
            <a:endParaRPr lang="fr-FR" sz="1800" kern="100" dirty="0">
              <a:effectLst/>
              <a:latin typeface="Calibri" panose="020F0502020204030204" pitchFamily="34" charset="0"/>
              <a:ea typeface="Calibri" panose="020F0502020204030204" pitchFamily="34" charset="0"/>
              <a:cs typeface="Times New Roman" panose="02020603050405020304" pitchFamily="18" charset="0"/>
            </a:endParaRPr>
          </a:p>
          <a:p>
            <a:endParaRPr lang="sv-SE"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In the EU, Acute Toxicity Category 5 has not been adopted as a corresponding hazard category was not part of the pre-existing hazard classification system.</a:t>
            </a:r>
          </a:p>
          <a:p>
            <a:endParaRPr lang="sv-SE" dirty="0"/>
          </a:p>
        </p:txBody>
      </p:sp>
      <p:sp>
        <p:nvSpPr>
          <p:cNvPr id="4" name="Platshållare för bildnummer 3"/>
          <p:cNvSpPr>
            <a:spLocks noGrp="1"/>
          </p:cNvSpPr>
          <p:nvPr>
            <p:ph type="sldNum" sz="quarter" idx="5"/>
          </p:nvPr>
        </p:nvSpPr>
        <p:spPr/>
        <p:txBody>
          <a:bodyPr/>
          <a:lstStyle/>
          <a:p>
            <a:fld id="{01244F47-9E96-47F7-A02E-6859137BCDF5}" type="slidenum">
              <a:rPr lang="sv-SE" smtClean="0"/>
              <a:t>23</a:t>
            </a:fld>
            <a:endParaRPr lang="sv-SE"/>
          </a:p>
        </p:txBody>
      </p:sp>
    </p:spTree>
    <p:extLst>
      <p:ext uri="{BB962C8B-B14F-4D97-AF65-F5344CB8AC3E}">
        <p14:creationId xmlns:p14="http://schemas.microsoft.com/office/powerpoint/2010/main" val="103106263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BEF438B7-714C-452F-A89D-9C3CA951958F}" type="slidenum">
              <a:rPr lang="fr-FR" smtClean="0"/>
              <a:t>2</a:t>
            </a:fld>
            <a:endParaRPr lang="fr-FR"/>
          </a:p>
        </p:txBody>
      </p:sp>
    </p:spTree>
    <p:extLst>
      <p:ext uri="{BB962C8B-B14F-4D97-AF65-F5344CB8AC3E}">
        <p14:creationId xmlns:p14="http://schemas.microsoft.com/office/powerpoint/2010/main" val="150712140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tx1">
                    <a:lumMod val="75000"/>
                    <a:lumOff val="25000"/>
                  </a:schemeClr>
                </a:solidFill>
              </a:rPr>
              <a:t>Reminder:</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tx1">
                    <a:lumMod val="75000"/>
                    <a:lumOff val="25000"/>
                  </a:schemeClr>
                </a:solidFill>
              </a:rPr>
              <a:t>The FAO/WHO guidance on pesticide labelling recommends that GHS should be the only classification scheme used for labelling (health) hazards of pesticides.</a:t>
            </a:r>
          </a:p>
          <a:p>
            <a:endParaRPr lang="fr-FR" dirty="0"/>
          </a:p>
        </p:txBody>
      </p:sp>
      <p:sp>
        <p:nvSpPr>
          <p:cNvPr id="4" name="Espace réservé du numéro de diapositive 3"/>
          <p:cNvSpPr>
            <a:spLocks noGrp="1"/>
          </p:cNvSpPr>
          <p:nvPr>
            <p:ph type="sldNum" sz="quarter" idx="5"/>
          </p:nvPr>
        </p:nvSpPr>
        <p:spPr/>
        <p:txBody>
          <a:bodyPr/>
          <a:lstStyle/>
          <a:p>
            <a:fld id="{BEF438B7-714C-452F-A89D-9C3CA951958F}" type="slidenum">
              <a:rPr lang="fr-FR" smtClean="0"/>
              <a:t>24</a:t>
            </a:fld>
            <a:endParaRPr lang="fr-FR"/>
          </a:p>
        </p:txBody>
      </p:sp>
    </p:spTree>
    <p:extLst>
      <p:ext uri="{BB962C8B-B14F-4D97-AF65-F5344CB8AC3E}">
        <p14:creationId xmlns:p14="http://schemas.microsoft.com/office/powerpoint/2010/main" val="343146797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en-US" sz="1200" kern="100" dirty="0">
                <a:effectLst/>
                <a:latin typeface="Calibri" panose="020F0502020204030204" pitchFamily="34" charset="0"/>
                <a:ea typeface="Calibri" panose="020F0502020204030204" pitchFamily="34" charset="0"/>
                <a:cs typeface="Calibri" panose="020F0502020204030204" pitchFamily="34" charset="0"/>
              </a:rPr>
              <a:t>In the WHO classification</a:t>
            </a:r>
          </a:p>
          <a:p>
            <a:pPr marL="171450" indent="-171450">
              <a:buFont typeface="Arial" panose="020B0604020202020204" pitchFamily="34" charset="0"/>
              <a:buChar char="•"/>
            </a:pPr>
            <a:r>
              <a:rPr lang="en-US" sz="1200" kern="100" dirty="0">
                <a:effectLst/>
                <a:latin typeface="Calibri" panose="020F0502020204030204" pitchFamily="34" charset="0"/>
                <a:ea typeface="Calibri" panose="020F0502020204030204" pitchFamily="34" charset="0"/>
                <a:cs typeface="Calibri" panose="020F0502020204030204" pitchFamily="34" charset="0"/>
              </a:rPr>
              <a:t>most pesticides are there, maybe the most recent ones are not included</a:t>
            </a:r>
          </a:p>
          <a:p>
            <a:pPr marL="171450" indent="-171450">
              <a:buFont typeface="Arial" panose="020B0604020202020204" pitchFamily="34" charset="0"/>
              <a:buChar char="•"/>
            </a:pPr>
            <a:r>
              <a:rPr lang="en-US" sz="1200" kern="100" dirty="0">
                <a:effectLst/>
                <a:latin typeface="Calibri" panose="020F0502020204030204" pitchFamily="34" charset="0"/>
                <a:ea typeface="Calibri" panose="020F0502020204030204" pitchFamily="34" charset="0"/>
                <a:cs typeface="Calibri" panose="020F0502020204030204" pitchFamily="34" charset="0"/>
              </a:rPr>
              <a:t>acute oral and dermal toxicity is provided as LD50 values</a:t>
            </a:r>
          </a:p>
          <a:p>
            <a:pPr marL="171450" indent="-171450">
              <a:buFont typeface="Arial" panose="020B0604020202020204" pitchFamily="34" charset="0"/>
              <a:buChar char="•"/>
            </a:pPr>
            <a:r>
              <a:rPr lang="en-US" sz="1200" kern="100" dirty="0">
                <a:effectLst/>
                <a:latin typeface="Calibri" panose="020F0502020204030204" pitchFamily="34" charset="0"/>
                <a:ea typeface="Calibri" panose="020F0502020204030204" pitchFamily="34" charset="0"/>
                <a:cs typeface="Calibri" panose="020F0502020204030204" pitchFamily="34" charset="0"/>
              </a:rPr>
              <a:t>lists peer-reviewed data on acute toxicity (internationally acceptable evaluations)</a:t>
            </a:r>
          </a:p>
          <a:p>
            <a:pPr marL="0" indent="0">
              <a:buFont typeface="Arial" panose="020B0604020202020204" pitchFamily="34" charset="0"/>
              <a:buNone/>
            </a:pPr>
            <a:endParaRPr lang="en-US" sz="1200" kern="100" dirty="0">
              <a:solidFill>
                <a:schemeClr val="tx1"/>
              </a:solidFill>
              <a:effectLst/>
              <a:latin typeface="Calibri" panose="020F0502020204030204" pitchFamily="34" charset="0"/>
              <a:cs typeface="Calibri" panose="020F0502020204030204" pitchFamily="34" charset="0"/>
            </a:endParaRPr>
          </a:p>
          <a:p>
            <a:pPr marL="0" indent="0">
              <a:buFont typeface="Arial" panose="020B0604020202020204" pitchFamily="34" charset="0"/>
              <a:buNone/>
            </a:pPr>
            <a:r>
              <a:rPr lang="en-US" dirty="0">
                <a:solidFill>
                  <a:schemeClr val="tx1">
                    <a:lumMod val="75000"/>
                    <a:lumOff val="25000"/>
                  </a:schemeClr>
                </a:solidFill>
              </a:rPr>
              <a:t>From the 2009 revision</a:t>
            </a:r>
            <a:r>
              <a:rPr lang="en-US" b="1" dirty="0">
                <a:solidFill>
                  <a:schemeClr val="tx1">
                    <a:lumMod val="75000"/>
                    <a:lumOff val="25000"/>
                  </a:schemeClr>
                </a:solidFill>
              </a:rPr>
              <a:t>, </a:t>
            </a:r>
            <a:r>
              <a:rPr lang="en-US" dirty="0">
                <a:solidFill>
                  <a:schemeClr val="tx1">
                    <a:lumMod val="75000"/>
                    <a:lumOff val="25000"/>
                  </a:schemeClr>
                </a:solidFill>
              </a:rPr>
              <a:t>the WHO classification system is aligned with the GHS = it refers to the GHS. T</a:t>
            </a:r>
            <a:r>
              <a:rPr lang="en-GB" sz="1800" dirty="0">
                <a:effectLst/>
                <a:latin typeface="Calibri" panose="020F0502020204030204" pitchFamily="34" charset="0"/>
                <a:ea typeface="Calibri" panose="020F0502020204030204" pitchFamily="34" charset="0"/>
              </a:rPr>
              <a:t>he GHS Acute Toxicity Hazard Categories for acute oral or dermal toxicity are presented in the WHO document (column 7 of Tables 1-5 in Part II). </a:t>
            </a:r>
            <a:r>
              <a:rPr lang="en-US" sz="1800" i="0" dirty="0">
                <a:effectLst/>
                <a:latin typeface="Calibri" panose="020F0502020204030204" pitchFamily="34" charset="0"/>
                <a:ea typeface="Calibri" panose="020F0502020204030204" pitchFamily="34" charset="0"/>
              </a:rPr>
              <a:t>The value (i.e. GHS category) shown in the 7</a:t>
            </a:r>
            <a:r>
              <a:rPr lang="en-US" sz="1800" i="0" baseline="30000" dirty="0">
                <a:effectLst/>
                <a:latin typeface="Calibri" panose="020F0502020204030204" pitchFamily="34" charset="0"/>
                <a:ea typeface="Calibri" panose="020F0502020204030204" pitchFamily="34" charset="0"/>
              </a:rPr>
              <a:t>th</a:t>
            </a:r>
            <a:r>
              <a:rPr lang="en-US" sz="1800" i="0" dirty="0">
                <a:effectLst/>
                <a:latin typeface="Calibri" panose="020F0502020204030204" pitchFamily="34" charset="0"/>
                <a:ea typeface="Calibri" panose="020F0502020204030204" pitchFamily="34" charset="0"/>
              </a:rPr>
              <a:t> column is the Acute Toxic Hazard Category according to the GHS criteria, which in turn is derived from the acute toxicity estimate value for the substance. In the majority of cases the acute toxicity estimate will be the experimentally-derived LD50 value for oral exposure. </a:t>
            </a:r>
          </a:p>
          <a:p>
            <a:pPr marL="0" indent="0">
              <a:buFont typeface="Arial" panose="020B0604020202020204" pitchFamily="34" charset="0"/>
              <a:buNone/>
            </a:pPr>
            <a:endParaRPr lang="en-US" sz="1800" i="0" dirty="0">
              <a:effectLst/>
              <a:latin typeface="Calibri" panose="020F0502020204030204" pitchFamily="34" charset="0"/>
              <a:ea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800" kern="100" dirty="0">
                <a:effectLst/>
                <a:latin typeface="Calibri" panose="020F0502020204030204" pitchFamily="34" charset="0"/>
                <a:ea typeface="Times New Roman" panose="02020603050405020304" pitchFamily="18" charset="0"/>
                <a:cs typeface="Calibri" panose="020F0502020204030204" pitchFamily="34" charset="0"/>
              </a:rPr>
              <a:t>In summary, GHS is a (more) comprehensive and globally recognized system applicable to all (most) chemicals and many hazards, while the WHO classification specifically addresses the hazards (for acute tox and some chronic tox) associated with pesticides. </a:t>
            </a:r>
            <a:endParaRPr lang="fr-FR"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0" indent="0">
              <a:buFont typeface="Arial" panose="020B0604020202020204" pitchFamily="34" charset="0"/>
              <a:buNone/>
            </a:pPr>
            <a:endParaRPr lang="en-US" sz="1800" i="0" dirty="0">
              <a:effectLst/>
              <a:latin typeface="Calibri" panose="020F0502020204030204" pitchFamily="34" charset="0"/>
            </a:endParaRPr>
          </a:p>
          <a:p>
            <a:pPr marL="0" indent="0">
              <a:buFont typeface="Arial" panose="020B0604020202020204" pitchFamily="34" charset="0"/>
              <a:buNone/>
            </a:pPr>
            <a:r>
              <a:rPr lang="en-US" sz="1800" i="0" dirty="0">
                <a:effectLst/>
                <a:latin typeface="Calibri" panose="020F0502020204030204" pitchFamily="34" charset="0"/>
              </a:rPr>
              <a:t>Note: </a:t>
            </a:r>
            <a:r>
              <a:rPr lang="en-GB" sz="1800" dirty="0">
                <a:effectLst/>
                <a:latin typeface="Calibri" panose="020F0502020204030204" pitchFamily="34" charset="0"/>
                <a:ea typeface="Calibri" panose="020F0502020204030204" pitchFamily="34" charset="0"/>
              </a:rPr>
              <a:t>Also, from the 2009 revision, to more closely align with GHS, the WHO document presents a single scheme instead of separate schemes for liquids and solids. </a:t>
            </a:r>
            <a:endParaRPr lang="fr-FR" i="0" dirty="0"/>
          </a:p>
        </p:txBody>
      </p:sp>
      <p:sp>
        <p:nvSpPr>
          <p:cNvPr id="4" name="Espace réservé du numéro de diapositive 3"/>
          <p:cNvSpPr>
            <a:spLocks noGrp="1"/>
          </p:cNvSpPr>
          <p:nvPr>
            <p:ph type="sldNum" sz="quarter" idx="5"/>
          </p:nvPr>
        </p:nvSpPr>
        <p:spPr/>
        <p:txBody>
          <a:bodyPr/>
          <a:lstStyle/>
          <a:p>
            <a:fld id="{BEF438B7-714C-452F-A89D-9C3CA951958F}" type="slidenum">
              <a:rPr lang="fr-FR" smtClean="0"/>
              <a:t>26</a:t>
            </a:fld>
            <a:endParaRPr lang="fr-FR"/>
          </a:p>
        </p:txBody>
      </p:sp>
    </p:spTree>
    <p:extLst>
      <p:ext uri="{BB962C8B-B14F-4D97-AF65-F5344CB8AC3E}">
        <p14:creationId xmlns:p14="http://schemas.microsoft.com/office/powerpoint/2010/main" val="170742440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en-GB" i="0" noProof="0" dirty="0"/>
              <a:t>WHO classes </a:t>
            </a:r>
            <a:r>
              <a:rPr lang="en-GB" i="0" noProof="0" dirty="0" err="1"/>
              <a:t>Ia</a:t>
            </a:r>
            <a:r>
              <a:rPr lang="en-GB" i="0" noProof="0" dirty="0"/>
              <a:t> &amp; </a:t>
            </a:r>
            <a:r>
              <a:rPr lang="en-GB" i="0" noProof="0" dirty="0" err="1"/>
              <a:t>Ib</a:t>
            </a:r>
            <a:r>
              <a:rPr lang="en-GB" i="0" noProof="0" dirty="0"/>
              <a:t> are equivalent to GHS categories 1 and 2</a:t>
            </a:r>
          </a:p>
        </p:txBody>
      </p:sp>
      <p:sp>
        <p:nvSpPr>
          <p:cNvPr id="4" name="Espace réservé du numéro de diapositive 3"/>
          <p:cNvSpPr>
            <a:spLocks noGrp="1"/>
          </p:cNvSpPr>
          <p:nvPr>
            <p:ph type="sldNum" sz="quarter" idx="5"/>
          </p:nvPr>
        </p:nvSpPr>
        <p:spPr/>
        <p:txBody>
          <a:bodyPr/>
          <a:lstStyle/>
          <a:p>
            <a:fld id="{BEF438B7-714C-452F-A89D-9C3CA951958F}" type="slidenum">
              <a:rPr lang="fr-FR" smtClean="0"/>
              <a:t>27</a:t>
            </a:fld>
            <a:endParaRPr lang="fr-FR"/>
          </a:p>
        </p:txBody>
      </p:sp>
    </p:spTree>
    <p:extLst>
      <p:ext uri="{BB962C8B-B14F-4D97-AF65-F5344CB8AC3E}">
        <p14:creationId xmlns:p14="http://schemas.microsoft.com/office/powerpoint/2010/main" val="61445206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tx1">
                    <a:lumMod val="75000"/>
                    <a:lumOff val="25000"/>
                  </a:schemeClr>
                </a:solidFill>
              </a:rPr>
              <a:t>Reminder: The FAO/WHO guidance on pesticide labelling recommends that GHS should be the only classification scheme used for labelling health hazards of pesticides.</a:t>
            </a:r>
          </a:p>
          <a:p>
            <a:endParaRPr lang="fr-FR" i="0" dirty="0"/>
          </a:p>
        </p:txBody>
      </p:sp>
      <p:sp>
        <p:nvSpPr>
          <p:cNvPr id="4" name="Espace réservé du numéro de diapositive 3"/>
          <p:cNvSpPr>
            <a:spLocks noGrp="1"/>
          </p:cNvSpPr>
          <p:nvPr>
            <p:ph type="sldNum" sz="quarter" idx="5"/>
          </p:nvPr>
        </p:nvSpPr>
        <p:spPr/>
        <p:txBody>
          <a:bodyPr/>
          <a:lstStyle/>
          <a:p>
            <a:fld id="{BEF438B7-714C-452F-A89D-9C3CA951958F}" type="slidenum">
              <a:rPr lang="fr-FR" smtClean="0"/>
              <a:t>28</a:t>
            </a:fld>
            <a:endParaRPr lang="fr-FR"/>
          </a:p>
        </p:txBody>
      </p:sp>
    </p:spTree>
    <p:extLst>
      <p:ext uri="{BB962C8B-B14F-4D97-AF65-F5344CB8AC3E}">
        <p14:creationId xmlns:p14="http://schemas.microsoft.com/office/powerpoint/2010/main" val="180405038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en-US" dirty="0"/>
              <a:t>Sufficient advance warning should be given to pesticide manufacturers and importers so they can design new labels and prepare the logistics of the transition. </a:t>
            </a:r>
          </a:p>
          <a:p>
            <a:endParaRPr lang="en-US" i="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Note: Countries that still apply the WHO 2004 classification and wish to implement the GHS for pesticide labelling should do so directly and not apply the WHO 2009/2019 classification as an intermediate solution, as this would result in two subsequent changes of classification and labelling, leading to increased costs for the pesticide industry and probably greater confusion among pesticide users.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In conclusion, countries should adopt the GHS for their national classification and labelling scheme but can still consult to the WHO document for the lists of pesticides, a practical tool which is anyway aligned to the GHS categories.</a:t>
            </a:r>
          </a:p>
          <a:p>
            <a:endParaRPr lang="fr-FR" i="0" dirty="0"/>
          </a:p>
        </p:txBody>
      </p:sp>
      <p:sp>
        <p:nvSpPr>
          <p:cNvPr id="4" name="Espace réservé du numéro de diapositive 3"/>
          <p:cNvSpPr>
            <a:spLocks noGrp="1"/>
          </p:cNvSpPr>
          <p:nvPr>
            <p:ph type="sldNum" sz="quarter" idx="5"/>
          </p:nvPr>
        </p:nvSpPr>
        <p:spPr/>
        <p:txBody>
          <a:bodyPr/>
          <a:lstStyle/>
          <a:p>
            <a:fld id="{BEF438B7-714C-452F-A89D-9C3CA951958F}" type="slidenum">
              <a:rPr lang="fr-FR" smtClean="0"/>
              <a:t>29</a:t>
            </a:fld>
            <a:endParaRPr lang="fr-FR"/>
          </a:p>
        </p:txBody>
      </p:sp>
    </p:spTree>
    <p:extLst>
      <p:ext uri="{BB962C8B-B14F-4D97-AF65-F5344CB8AC3E}">
        <p14:creationId xmlns:p14="http://schemas.microsoft.com/office/powerpoint/2010/main" val="185804165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en-GB" sz="1800" dirty="0">
                <a:effectLst/>
                <a:latin typeface="Times New Roman" panose="02020603050405020304" pitchFamily="18" charset="0"/>
                <a:ea typeface="Calibri" panose="020F0502020204030204" pitchFamily="34" charset="0"/>
              </a:rPr>
              <a:t>The FAO-WHO labelling standard continues to be widely used by countries worldwide, including Africa with 83% from the respondents and S.E. Asia with 75% of the respondents (to a 2018 FAO/WHO survey)</a:t>
            </a:r>
            <a:endParaRPr lang="en-US" sz="1200" b="0" dirty="0">
              <a:effectLst/>
              <a:latin typeface="Calibri" panose="020F0502020204030204" pitchFamily="34" charset="0"/>
              <a:ea typeface="Calibri" panose="020F0502020204030204" pitchFamily="34" charset="0"/>
            </a:endParaRPr>
          </a:p>
          <a:p>
            <a:endParaRPr lang="en-US" sz="1200" b="0" dirty="0">
              <a:effectLst/>
              <a:latin typeface="Calibri" panose="020F0502020204030204" pitchFamily="34" charset="0"/>
              <a:ea typeface="Calibri" panose="020F0502020204030204" pitchFamily="34" charset="0"/>
            </a:endParaRPr>
          </a:p>
          <a:p>
            <a:r>
              <a:rPr lang="en-US" sz="1200" b="0" dirty="0">
                <a:effectLst/>
                <a:latin typeface="Calibri" panose="020F0502020204030204" pitchFamily="34" charset="0"/>
                <a:ea typeface="Calibri" panose="020F0502020204030204" pitchFamily="34" charset="0"/>
              </a:rPr>
              <a:t>These bands of </a:t>
            </a:r>
            <a:r>
              <a:rPr lang="en-US" sz="1200" dirty="0">
                <a:effectLst/>
                <a:latin typeface="Calibri" panose="020F0502020204030204" pitchFamily="34" charset="0"/>
                <a:ea typeface="Calibri" panose="020F0502020204030204" pitchFamily="34" charset="0"/>
              </a:rPr>
              <a:t>specific </a:t>
            </a:r>
            <a:r>
              <a:rPr lang="en-US" sz="1200" dirty="0" err="1">
                <a:effectLst/>
                <a:latin typeface="Calibri" panose="020F0502020204030204" pitchFamily="34" charset="0"/>
                <a:ea typeface="Calibri" panose="020F0502020204030204" pitchFamily="34" charset="0"/>
              </a:rPr>
              <a:t>colours</a:t>
            </a:r>
            <a:r>
              <a:rPr lang="en-US" sz="1200" dirty="0">
                <a:effectLst/>
                <a:latin typeface="Calibri" panose="020F0502020204030204" pitchFamily="34" charset="0"/>
                <a:ea typeface="Calibri" panose="020F0502020204030204" pitchFamily="34" charset="0"/>
              </a:rPr>
              <a:t> are linked to the hazard classification of the product and are printed horizontally at the bottom part of the label. </a:t>
            </a:r>
          </a:p>
          <a:p>
            <a:endParaRPr lang="en-US" sz="1200" dirty="0">
              <a:effectLst/>
              <a:latin typeface="Calibri" panose="020F0502020204030204" pitchFamily="34" charset="0"/>
            </a:endParaRPr>
          </a:p>
          <a:p>
            <a:r>
              <a:rPr lang="en-US" dirty="0">
                <a:ea typeface="Calibri" panose="020F0502020204030204" pitchFamily="34" charset="0"/>
              </a:rPr>
              <a:t>They have been developed by FAO as part of the Pesticide Labelling Guidance (since the 1980s).</a:t>
            </a:r>
          </a:p>
          <a:p>
            <a:endParaRPr lang="en-US" dirty="0"/>
          </a:p>
          <a:p>
            <a:r>
              <a:rPr lang="en-US" sz="1800" dirty="0">
                <a:effectLst/>
                <a:latin typeface="Calibri" panose="020F0502020204030204" pitchFamily="34" charset="0"/>
                <a:ea typeface="Times New Roman" panose="02020603050405020304" pitchFamily="18" charset="0"/>
              </a:rPr>
              <a:t>The GHS (nor WHO) does not prescribe specific color coding for pesticide labeling. </a:t>
            </a:r>
            <a:endParaRPr lang="fr-FR" dirty="0"/>
          </a:p>
        </p:txBody>
      </p:sp>
      <p:sp>
        <p:nvSpPr>
          <p:cNvPr id="4" name="Espace réservé du numéro de diapositive 3"/>
          <p:cNvSpPr>
            <a:spLocks noGrp="1"/>
          </p:cNvSpPr>
          <p:nvPr>
            <p:ph type="sldNum" sz="quarter" idx="5"/>
          </p:nvPr>
        </p:nvSpPr>
        <p:spPr/>
        <p:txBody>
          <a:bodyPr/>
          <a:lstStyle/>
          <a:p>
            <a:fld id="{BEF438B7-714C-452F-A89D-9C3CA951958F}" type="slidenum">
              <a:rPr lang="fr-FR" smtClean="0"/>
              <a:t>31</a:t>
            </a:fld>
            <a:endParaRPr lang="fr-FR"/>
          </a:p>
        </p:txBody>
      </p:sp>
    </p:spTree>
    <p:extLst>
      <p:ext uri="{BB962C8B-B14F-4D97-AF65-F5344CB8AC3E}">
        <p14:creationId xmlns:p14="http://schemas.microsoft.com/office/powerpoint/2010/main" val="385913033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a:lnSpc>
                <a:spcPct val="115000"/>
              </a:lnSpc>
              <a:spcAft>
                <a:spcPts val="800"/>
              </a:spcAft>
            </a:pPr>
            <a:r>
              <a:rPr lang="en-US" sz="1800" kern="100" dirty="0">
                <a:effectLst/>
                <a:latin typeface="Calibri" panose="020F0502020204030204" pitchFamily="34" charset="0"/>
                <a:ea typeface="Calibri" panose="020F0502020204030204" pitchFamily="34" charset="0"/>
                <a:cs typeface="Calibri" panose="020F0502020204030204" pitchFamily="34" charset="0"/>
              </a:rPr>
              <a:t>In previous versions of the FAO/WHO guidance on labelling, FAO introduced a </a:t>
            </a:r>
            <a:r>
              <a:rPr lang="en-US" sz="1800" kern="100" dirty="0" err="1">
                <a:effectLst/>
                <a:latin typeface="Calibri" panose="020F0502020204030204" pitchFamily="34" charset="0"/>
                <a:ea typeface="Calibri" panose="020F0502020204030204" pitchFamily="34" charset="0"/>
                <a:cs typeface="Calibri" panose="020F0502020204030204" pitchFamily="34" charset="0"/>
              </a:rPr>
              <a:t>colour</a:t>
            </a:r>
            <a:r>
              <a:rPr lang="en-US" sz="1800" kern="100" dirty="0">
                <a:effectLst/>
                <a:latin typeface="Calibri" panose="020F0502020204030204" pitchFamily="34" charset="0"/>
                <a:ea typeface="Calibri" panose="020F0502020204030204" pitchFamily="34" charset="0"/>
                <a:cs typeface="Calibri" panose="020F0502020204030204" pitchFamily="34" charset="0"/>
              </a:rPr>
              <a:t> band scheme to indicate (mainly) acute health hazards of pesticide products, based either on the WHO </a:t>
            </a:r>
            <a:r>
              <a:rPr lang="en-US" sz="1800" i="1" kern="100" dirty="0">
                <a:effectLst/>
                <a:latin typeface="Calibri" panose="020F0502020204030204" pitchFamily="34" charset="0"/>
                <a:ea typeface="Calibri" panose="020F0502020204030204" pitchFamily="34" charset="0"/>
                <a:cs typeface="Calibri" panose="020F0502020204030204" pitchFamily="34" charset="0"/>
              </a:rPr>
              <a:t>Classification of pesticides by hazard</a:t>
            </a:r>
            <a:r>
              <a:rPr lang="en-US" sz="1800" kern="100" dirty="0">
                <a:effectLst/>
                <a:latin typeface="Calibri" panose="020F0502020204030204" pitchFamily="34" charset="0"/>
                <a:ea typeface="Calibri" panose="020F0502020204030204" pitchFamily="34" charset="0"/>
                <a:cs typeface="Calibri" panose="020F0502020204030204" pitchFamily="34" charset="0"/>
              </a:rPr>
              <a:t> or on the GHS classification. In the 2021 revised edition, a revised </a:t>
            </a:r>
            <a:r>
              <a:rPr lang="en-US" sz="1800" kern="100" dirty="0" err="1">
                <a:effectLst/>
                <a:latin typeface="Calibri" panose="020F0502020204030204" pitchFamily="34" charset="0"/>
                <a:ea typeface="Calibri" panose="020F0502020204030204" pitchFamily="34" charset="0"/>
                <a:cs typeface="Calibri" panose="020F0502020204030204" pitchFamily="34" charset="0"/>
              </a:rPr>
              <a:t>colour</a:t>
            </a:r>
            <a:r>
              <a:rPr lang="en-US" sz="1800" kern="100" dirty="0">
                <a:effectLst/>
                <a:latin typeface="Calibri" panose="020F0502020204030204" pitchFamily="34" charset="0"/>
                <a:ea typeface="Calibri" panose="020F0502020204030204" pitchFamily="34" charset="0"/>
                <a:cs typeface="Calibri" panose="020F0502020204030204" pitchFamily="34" charset="0"/>
              </a:rPr>
              <a:t> band scheme is devised based </a:t>
            </a:r>
            <a:r>
              <a:rPr lang="en-US" sz="1800" b="1" u="sng" kern="100" dirty="0">
                <a:effectLst/>
                <a:latin typeface="Calibri" panose="020F0502020204030204" pitchFamily="34" charset="0"/>
                <a:ea typeface="Calibri" panose="020F0502020204030204" pitchFamily="34" charset="0"/>
                <a:cs typeface="Calibri" panose="020F0502020204030204" pitchFamily="34" charset="0"/>
              </a:rPr>
              <a:t>only</a:t>
            </a:r>
            <a:r>
              <a:rPr lang="en-US" sz="1800" b="1" kern="100" dirty="0">
                <a:effectLst/>
                <a:latin typeface="Calibri" panose="020F0502020204030204" pitchFamily="34" charset="0"/>
                <a:ea typeface="Calibri" panose="020F0502020204030204" pitchFamily="34" charset="0"/>
                <a:cs typeface="Calibri" panose="020F0502020204030204" pitchFamily="34" charset="0"/>
              </a:rPr>
              <a:t> on the GHS classification</a:t>
            </a:r>
            <a:r>
              <a:rPr lang="en-US" sz="1800" kern="100" dirty="0">
                <a:effectLst/>
                <a:latin typeface="Calibri" panose="020F0502020204030204" pitchFamily="34" charset="0"/>
                <a:ea typeface="Calibri" panose="020F0502020204030204" pitchFamily="34" charset="0"/>
                <a:cs typeface="Calibri" panose="020F0502020204030204" pitchFamily="34" charset="0"/>
              </a:rPr>
              <a:t>.</a:t>
            </a:r>
          </a:p>
          <a:p>
            <a:pPr>
              <a:lnSpc>
                <a:spcPct val="115000"/>
              </a:lnSpc>
              <a:spcAft>
                <a:spcPts val="800"/>
              </a:spcAft>
            </a:pPr>
            <a:endParaRPr lang="en-US" sz="1800" kern="100" dirty="0">
              <a:effectLst/>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15000"/>
              </a:lnSpc>
              <a:spcBef>
                <a:spcPts val="0"/>
              </a:spcBef>
              <a:spcAft>
                <a:spcPts val="800"/>
              </a:spcAft>
              <a:buClrTx/>
              <a:buSzTx/>
              <a:buFontTx/>
              <a:buNone/>
              <a:tabLst/>
              <a:defRPr/>
            </a:pPr>
            <a:r>
              <a:rPr lang="en-US" sz="1800" kern="100" dirty="0">
                <a:effectLst/>
                <a:latin typeface="Calibri" panose="020F0502020204030204" pitchFamily="34" charset="0"/>
                <a:ea typeface="Calibri" panose="020F0502020204030204" pitchFamily="34" charset="0"/>
                <a:cs typeface="Calibri" panose="020F0502020204030204" pitchFamily="34" charset="0"/>
              </a:rPr>
              <a:t>It is now (since 2022) recommended that a </a:t>
            </a:r>
            <a:r>
              <a:rPr lang="en-US" sz="1800" kern="100" dirty="0" err="1">
                <a:effectLst/>
                <a:latin typeface="Calibri" panose="020F0502020204030204" pitchFamily="34" charset="0"/>
                <a:ea typeface="Calibri" panose="020F0502020204030204" pitchFamily="34" charset="0"/>
                <a:cs typeface="Calibri" panose="020F0502020204030204" pitchFamily="34" charset="0"/>
              </a:rPr>
              <a:t>colour</a:t>
            </a:r>
            <a:r>
              <a:rPr lang="en-US" sz="1800" kern="100" dirty="0">
                <a:effectLst/>
                <a:latin typeface="Calibri" panose="020F0502020204030204" pitchFamily="34" charset="0"/>
                <a:ea typeface="Calibri" panose="020F0502020204030204" pitchFamily="34" charset="0"/>
                <a:cs typeface="Calibri" panose="020F0502020204030204" pitchFamily="34" charset="0"/>
              </a:rPr>
              <a:t> band be used to denote </a:t>
            </a:r>
            <a:r>
              <a:rPr lang="en-US" sz="1800" b="1" kern="100" dirty="0">
                <a:effectLst/>
                <a:latin typeface="Calibri" panose="020F0502020204030204" pitchFamily="34" charset="0"/>
                <a:ea typeface="Calibri" panose="020F0502020204030204" pitchFamily="34" charset="0"/>
                <a:cs typeface="Calibri" panose="020F0502020204030204" pitchFamily="34" charset="0"/>
              </a:rPr>
              <a:t>both acute and severe chronic (i.e. carcinogenicity, mutagenicity and reproductive (CMR) toxicity) human health hazard classifications</a:t>
            </a:r>
            <a:r>
              <a:rPr lang="en-US" sz="1800" kern="100" dirty="0">
                <a:effectLst/>
                <a:latin typeface="Calibri" panose="020F0502020204030204" pitchFamily="34" charset="0"/>
                <a:ea typeface="Calibri" panose="020F0502020204030204" pitchFamily="34" charset="0"/>
                <a:cs typeface="Calibri" panose="020F0502020204030204" pitchFamily="34" charset="0"/>
              </a:rPr>
              <a:t>, to facilitate understanding by the pesticide user. The same </a:t>
            </a:r>
            <a:r>
              <a:rPr lang="en-US" sz="1800" kern="100" dirty="0" err="1">
                <a:effectLst/>
                <a:latin typeface="Calibri" panose="020F0502020204030204" pitchFamily="34" charset="0"/>
                <a:ea typeface="Calibri" panose="020F0502020204030204" pitchFamily="34" charset="0"/>
                <a:cs typeface="Calibri" panose="020F0502020204030204" pitchFamily="34" charset="0"/>
              </a:rPr>
              <a:t>colour</a:t>
            </a:r>
            <a:r>
              <a:rPr lang="en-US" sz="1800" kern="100" dirty="0">
                <a:effectLst/>
                <a:latin typeface="Calibri" panose="020F0502020204030204" pitchFamily="34" charset="0"/>
                <a:ea typeface="Calibri" panose="020F0502020204030204" pitchFamily="34" charset="0"/>
                <a:cs typeface="Calibri" panose="020F0502020204030204" pitchFamily="34" charset="0"/>
              </a:rPr>
              <a:t> is usually not permitted elsewhere on the label, except “red” which is also used for the hazard symbols under the GHS classification, regardless of the </a:t>
            </a:r>
            <a:r>
              <a:rPr lang="en-US" sz="1800" kern="100" dirty="0" err="1">
                <a:effectLst/>
                <a:latin typeface="Calibri" panose="020F0502020204030204" pitchFamily="34" charset="0"/>
                <a:ea typeface="Calibri" panose="020F0502020204030204" pitchFamily="34" charset="0"/>
                <a:cs typeface="Calibri" panose="020F0502020204030204" pitchFamily="34" charset="0"/>
              </a:rPr>
              <a:t>colour</a:t>
            </a:r>
            <a:r>
              <a:rPr lang="en-US" sz="1800" kern="100" dirty="0">
                <a:effectLst/>
                <a:latin typeface="Calibri" panose="020F0502020204030204" pitchFamily="34" charset="0"/>
                <a:ea typeface="Calibri" panose="020F0502020204030204" pitchFamily="34" charset="0"/>
                <a:cs typeface="Calibri" panose="020F0502020204030204" pitchFamily="34" charset="0"/>
              </a:rPr>
              <a:t> band.</a:t>
            </a:r>
            <a:endParaRPr lang="fr-FR"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800"/>
              </a:spcAft>
            </a:pPr>
            <a:endParaRPr lang="fr-FR" sz="1800" kern="1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Espace réservé du numéro de diapositive 3"/>
          <p:cNvSpPr>
            <a:spLocks noGrp="1"/>
          </p:cNvSpPr>
          <p:nvPr>
            <p:ph type="sldNum" sz="quarter" idx="5"/>
          </p:nvPr>
        </p:nvSpPr>
        <p:spPr/>
        <p:txBody>
          <a:bodyPr/>
          <a:lstStyle/>
          <a:p>
            <a:fld id="{BEF438B7-714C-452F-A89D-9C3CA951958F}" type="slidenum">
              <a:rPr lang="fr-FR" smtClean="0"/>
              <a:t>32</a:t>
            </a:fld>
            <a:endParaRPr lang="fr-FR"/>
          </a:p>
        </p:txBody>
      </p:sp>
    </p:spTree>
    <p:extLst>
      <p:ext uri="{BB962C8B-B14F-4D97-AF65-F5344CB8AC3E}">
        <p14:creationId xmlns:p14="http://schemas.microsoft.com/office/powerpoint/2010/main" val="164159019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r>
              <a:rPr lang="en-GB" noProof="0" dirty="0"/>
              <a:t>In addition to the GHS label elements, the FAO/WHO Guidance includes colour banding as a means to further communicate the hazard.</a:t>
            </a:r>
          </a:p>
          <a:p>
            <a:r>
              <a:rPr lang="en-GB" noProof="0" dirty="0"/>
              <a:t>Red is used for the most severe hazards, then yellow and finally blue. Grey is used for products not classified.</a:t>
            </a:r>
            <a:br>
              <a:rPr lang="en-GB" noProof="0" dirty="0"/>
            </a:br>
            <a:r>
              <a:rPr lang="en-GB" noProof="0" dirty="0"/>
              <a:t>In this slide you see label guidance for products classified for acute toxicity in the left table.</a:t>
            </a:r>
          </a:p>
          <a:p>
            <a:r>
              <a:rPr lang="en-GB" noProof="0" dirty="0"/>
              <a:t>Severe chronic toxicity includes the GHS hazard classes for carcinogenicity, (germ cell), mutagenicity and reproductive toxicity and the label guidance (red) is shown in the right table. </a:t>
            </a:r>
          </a:p>
        </p:txBody>
      </p:sp>
      <p:sp>
        <p:nvSpPr>
          <p:cNvPr id="4" name="Platshållare för bildnummer 3"/>
          <p:cNvSpPr>
            <a:spLocks noGrp="1"/>
          </p:cNvSpPr>
          <p:nvPr>
            <p:ph type="sldNum" sz="quarter" idx="5"/>
          </p:nvPr>
        </p:nvSpPr>
        <p:spPr/>
        <p:txBody>
          <a:bodyPr/>
          <a:lstStyle/>
          <a:p>
            <a:fld id="{01244F47-9E96-47F7-A02E-6859137BCDF5}" type="slidenum">
              <a:rPr lang="sv-SE" smtClean="0"/>
              <a:t>33</a:t>
            </a:fld>
            <a:endParaRPr lang="sv-SE"/>
          </a:p>
        </p:txBody>
      </p:sp>
    </p:spTree>
    <p:extLst>
      <p:ext uri="{BB962C8B-B14F-4D97-AF65-F5344CB8AC3E}">
        <p14:creationId xmlns:p14="http://schemas.microsoft.com/office/powerpoint/2010/main" val="342136025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a:lnSpc>
                <a:spcPct val="115000"/>
              </a:lnSpc>
              <a:spcAft>
                <a:spcPts val="800"/>
              </a:spcAft>
            </a:pPr>
            <a:r>
              <a:rPr lang="en-GB" sz="1800" kern="100" noProof="0" dirty="0">
                <a:effectLst/>
                <a:latin typeface="Calibri" panose="020F0502020204030204" pitchFamily="34" charset="0"/>
                <a:ea typeface="Calibri" panose="020F0502020204030204" pitchFamily="34" charset="0"/>
                <a:cs typeface="Times New Roman" panose="02020603050405020304" pitchFamily="18" charset="0"/>
              </a:rPr>
              <a:t>Here are some examples of some precautionary pictograms, as recommended by FAO/WHO.</a:t>
            </a:r>
          </a:p>
          <a:p>
            <a:pPr>
              <a:lnSpc>
                <a:spcPct val="115000"/>
              </a:lnSpc>
              <a:spcAft>
                <a:spcPts val="800"/>
              </a:spcAft>
            </a:pPr>
            <a:r>
              <a:rPr lang="en-GB" sz="1800" kern="100" noProof="0" dirty="0">
                <a:effectLst/>
                <a:latin typeface="Calibri" panose="020F0502020204030204" pitchFamily="34" charset="0"/>
                <a:ea typeface="Calibri" panose="020F0502020204030204" pitchFamily="34" charset="0"/>
                <a:cs typeface="Times New Roman" panose="02020603050405020304" pitchFamily="18" charset="0"/>
              </a:rPr>
              <a:t>However, countries may have developed some national ones.</a:t>
            </a:r>
          </a:p>
        </p:txBody>
      </p:sp>
      <p:sp>
        <p:nvSpPr>
          <p:cNvPr id="4" name="Espace réservé du numéro de diapositive 3"/>
          <p:cNvSpPr>
            <a:spLocks noGrp="1"/>
          </p:cNvSpPr>
          <p:nvPr>
            <p:ph type="sldNum" sz="quarter" idx="5"/>
          </p:nvPr>
        </p:nvSpPr>
        <p:spPr/>
        <p:txBody>
          <a:bodyPr/>
          <a:lstStyle/>
          <a:p>
            <a:fld id="{BEF438B7-714C-452F-A89D-9C3CA951958F}" type="slidenum">
              <a:rPr lang="fr-FR" smtClean="0"/>
              <a:t>34</a:t>
            </a:fld>
            <a:endParaRPr lang="fr-FR"/>
          </a:p>
        </p:txBody>
      </p:sp>
    </p:spTree>
    <p:extLst>
      <p:ext uri="{BB962C8B-B14F-4D97-AF65-F5344CB8AC3E}">
        <p14:creationId xmlns:p14="http://schemas.microsoft.com/office/powerpoint/2010/main" val="21418068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r>
              <a:rPr lang="sv-SE" dirty="0"/>
              <a:t>1. GHS Purple Book: https://unece.org/about-ghs and the 10th edition at: https://unece.org/transport/dangerous-goods/ghs-rev10-2023</a:t>
            </a:r>
          </a:p>
          <a:p>
            <a:pPr marL="0" marR="0" lvl="0" indent="0" algn="l" defTabSz="914400" rtl="0" eaLnBrk="1" fontAlgn="auto" latinLnBrk="0" hangingPunct="1">
              <a:lnSpc>
                <a:spcPct val="100000"/>
              </a:lnSpc>
              <a:spcBef>
                <a:spcPts val="0"/>
              </a:spcBef>
              <a:spcAft>
                <a:spcPts val="0"/>
              </a:spcAft>
              <a:buClrTx/>
              <a:buSzTx/>
              <a:buFontTx/>
              <a:buNone/>
              <a:tabLst/>
              <a:defRPr/>
            </a:pPr>
            <a:r>
              <a:rPr lang="sv-SE" dirty="0"/>
              <a:t>2. FAO/WHO </a:t>
            </a:r>
            <a:r>
              <a:rPr lang="en-US" b="0" i="0" dirty="0">
                <a:solidFill>
                  <a:srgbClr val="545454"/>
                </a:solidFill>
                <a:effectLst/>
                <a:latin typeface="Open Sans" panose="020B0606030504020204" pitchFamily="34" charset="0"/>
              </a:rPr>
              <a:t>Guidance on Good Labelling Practices for Pesticides (2022)</a:t>
            </a:r>
          </a:p>
          <a:p>
            <a:r>
              <a:rPr lang="sv-SE" dirty="0"/>
              <a:t>https://www.fao.org/publications/card/en/c/e69a681a-1844-4acf-8773-e61f94dfabdb</a:t>
            </a:r>
          </a:p>
          <a:p>
            <a:r>
              <a:rPr lang="sv-SE" dirty="0"/>
              <a:t>3. FAO Pesticide Registration Toolkit:  https://www.fao.org/pesticide-registration-toolkit/en/</a:t>
            </a:r>
          </a:p>
          <a:p>
            <a:r>
              <a:rPr lang="sv-SE" dirty="0"/>
              <a:t>And its pages on the GHS and pesticides: https://www.fao.org/pesticide-registration-toolkit/special-topics/globally-harmonized-system-of-classification-and-labelling-of-chemicals-ghs/introduction-to-the-ghs/en/</a:t>
            </a:r>
          </a:p>
        </p:txBody>
      </p:sp>
      <p:sp>
        <p:nvSpPr>
          <p:cNvPr id="4" name="Platshållare för bildnummer 3"/>
          <p:cNvSpPr>
            <a:spLocks noGrp="1"/>
          </p:cNvSpPr>
          <p:nvPr>
            <p:ph type="sldNum" sz="quarter" idx="5"/>
          </p:nvPr>
        </p:nvSpPr>
        <p:spPr/>
        <p:txBody>
          <a:bodyPr/>
          <a:lstStyle/>
          <a:p>
            <a:fld id="{01244F47-9E96-47F7-A02E-6859137BCDF5}" type="slidenum">
              <a:rPr lang="sv-SE" smtClean="0"/>
              <a:t>36</a:t>
            </a:fld>
            <a:endParaRPr lang="sv-SE"/>
          </a:p>
        </p:txBody>
      </p:sp>
    </p:spTree>
    <p:extLst>
      <p:ext uri="{BB962C8B-B14F-4D97-AF65-F5344CB8AC3E}">
        <p14:creationId xmlns:p14="http://schemas.microsoft.com/office/powerpoint/2010/main" val="332941424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i="1" noProof="0" dirty="0"/>
              <a:t>In this </a:t>
            </a:r>
            <a:r>
              <a:rPr lang="en-GB" b="1" i="1" noProof="0" dirty="0"/>
              <a:t>Part 2 of the presentation on “GHS and agriculture”</a:t>
            </a:r>
            <a:r>
              <a:rPr lang="en-GB" b="0" i="1" noProof="0" dirty="0"/>
              <a:t>, you will learn:</a:t>
            </a:r>
          </a:p>
          <a:p>
            <a:pPr marL="171450" indent="-171450">
              <a:buFont typeface="Arial" panose="020B0604020202020204" pitchFamily="34" charset="0"/>
              <a:buChar char="•"/>
            </a:pPr>
            <a:r>
              <a:rPr lang="en-GB" noProof="0" dirty="0"/>
              <a:t>More about how and why the GHS is relevant for pesticides and fertilizers, with </a:t>
            </a:r>
            <a:r>
              <a:rPr lang="en-GB" b="1" noProof="0" dirty="0"/>
              <a:t>a particular focus on pesticides.</a:t>
            </a:r>
          </a:p>
          <a:p>
            <a:pPr marL="171450" indent="-171450">
              <a:buFont typeface="Arial" panose="020B0604020202020204" pitchFamily="34" charset="0"/>
              <a:buChar char="•"/>
            </a:pPr>
            <a:r>
              <a:rPr lang="en-GB" b="0" i="0" noProof="0" dirty="0"/>
              <a:t>Further technical</a:t>
            </a:r>
            <a:r>
              <a:rPr lang="en-GB" i="0" noProof="0" dirty="0"/>
              <a:t> aspects of GHS implementation in agriculture and how – in practice -- to apply the classification criteria and prepare pesticide labels.</a:t>
            </a:r>
            <a:endParaRPr lang="en-GB" noProof="0" dirty="0"/>
          </a:p>
          <a:p>
            <a:pPr marL="0" indent="0">
              <a:buFont typeface="Arial" panose="020B0604020202020204" pitchFamily="34" charset="0"/>
              <a:buNone/>
            </a:pPr>
            <a:endParaRPr lang="en-GB" noProof="0" dirty="0"/>
          </a:p>
          <a:p>
            <a:r>
              <a:rPr lang="en-GB" i="1" noProof="0" dirty="0"/>
              <a:t>Who is this presentation for?</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i="0" noProof="0" dirty="0"/>
              <a:t>Primarily for policy makers in the agriculture sector.</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i="0" noProof="0" dirty="0"/>
              <a:t>But also for anyone who would like to understand more about the relevance of GHS for the agricultural sector.</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i="0" noProof="0" dirty="0"/>
              <a:t>More specifically for this Part 2: </a:t>
            </a:r>
            <a:br>
              <a:rPr lang="en-GB" i="0" noProof="0" dirty="0"/>
            </a:br>
            <a:r>
              <a:rPr lang="en-GB" i="0" noProof="0" dirty="0"/>
              <a:t>people who would like to know more about the </a:t>
            </a:r>
            <a:r>
              <a:rPr lang="en-GB" b="0" i="0" noProof="0" dirty="0"/>
              <a:t>technical</a:t>
            </a:r>
            <a:r>
              <a:rPr lang="en-GB" i="0" noProof="0" dirty="0"/>
              <a:t> aspects of GHS implementation in agriculture, how – in practice -- to apply the classification criteria and prepare labels &amp; SDS, please refer to introductory information in sections A5, and C.  And refer to the FAO Pesticide Registration Toolkit at: </a:t>
            </a:r>
            <a:r>
              <a:rPr lang="en-GB" i="0" u="sng" noProof="0" dirty="0">
                <a:solidFill>
                  <a:srgbClr val="0070C0"/>
                </a:solidFill>
              </a:rPr>
              <a:t>https://www.fao.org/pesticide-registration-toolkit/special-topics/globally-harmonized-system-of-classification-and-labelling-of-chemicals-ghs/introduction-to-the-ghs/en/</a:t>
            </a:r>
            <a:endParaRPr lang="en-GB" noProof="0" dirty="0"/>
          </a:p>
        </p:txBody>
      </p:sp>
      <p:sp>
        <p:nvSpPr>
          <p:cNvPr id="4" name="Espace réservé du numéro de diapositive 3"/>
          <p:cNvSpPr>
            <a:spLocks noGrp="1"/>
          </p:cNvSpPr>
          <p:nvPr>
            <p:ph type="sldNum" sz="quarter" idx="5"/>
          </p:nvPr>
        </p:nvSpPr>
        <p:spPr/>
        <p:txBody>
          <a:bodyPr/>
          <a:lstStyle/>
          <a:p>
            <a:fld id="{BEF438B7-714C-452F-A89D-9C3CA951958F}" type="slidenum">
              <a:rPr lang="fr-FR" smtClean="0"/>
              <a:t>3</a:t>
            </a:fld>
            <a:endParaRPr lang="fr-FR"/>
          </a:p>
        </p:txBody>
      </p:sp>
    </p:spTree>
    <p:extLst>
      <p:ext uri="{BB962C8B-B14F-4D97-AF65-F5344CB8AC3E}">
        <p14:creationId xmlns:p14="http://schemas.microsoft.com/office/powerpoint/2010/main" val="24382923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sv-SE" dirty="0"/>
              <a:t>FAO Pesticide Registration Toolkit:  https://www.fao.org/pesticide-registration-toolkit/en/</a:t>
            </a:r>
          </a:p>
          <a:p>
            <a:r>
              <a:rPr lang="sv-SE" dirty="0"/>
              <a:t>And its pages on the GHS and pesticides: https://www.fao.org/pesticide-registration-toolkit/special-topics/globally-harmonized-system-of-classification-and-labelling-of-chemicals-ghs/introduction-to-the-ghs/en/</a:t>
            </a:r>
          </a:p>
        </p:txBody>
      </p:sp>
      <p:sp>
        <p:nvSpPr>
          <p:cNvPr id="4" name="Espace réservé du numéro de diapositive 3"/>
          <p:cNvSpPr>
            <a:spLocks noGrp="1"/>
          </p:cNvSpPr>
          <p:nvPr>
            <p:ph type="sldNum" sz="quarter" idx="5"/>
          </p:nvPr>
        </p:nvSpPr>
        <p:spPr/>
        <p:txBody>
          <a:bodyPr/>
          <a:lstStyle/>
          <a:p>
            <a:fld id="{BEF438B7-714C-452F-A89D-9C3CA951958F}" type="slidenum">
              <a:rPr lang="fr-FR" smtClean="0"/>
              <a:t>37</a:t>
            </a:fld>
            <a:endParaRPr lang="fr-FR"/>
          </a:p>
        </p:txBody>
      </p:sp>
    </p:spTree>
    <p:extLst>
      <p:ext uri="{BB962C8B-B14F-4D97-AF65-F5344CB8AC3E}">
        <p14:creationId xmlns:p14="http://schemas.microsoft.com/office/powerpoint/2010/main" val="323657122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en-GB" noProof="0" dirty="0"/>
              <a:t>How to find the GHS-dedicated section</a:t>
            </a:r>
          </a:p>
          <a:p>
            <a:pPr marL="228600" indent="-228600">
              <a:buAutoNum type="arabicPeriod"/>
            </a:pPr>
            <a:r>
              <a:rPr lang="en-GB" noProof="0" dirty="0"/>
              <a:t>Select « Special topics » in the top menu</a:t>
            </a:r>
          </a:p>
          <a:p>
            <a:pPr marL="228600" indent="-228600">
              <a:buAutoNum type="arabicPeriod"/>
            </a:pPr>
            <a:r>
              <a:rPr lang="en-GB" noProof="0" dirty="0"/>
              <a:t>Choose the GHS tab in the left-hand side menu</a:t>
            </a:r>
          </a:p>
          <a:p>
            <a:pPr marL="228600" indent="-228600">
              <a:buAutoNum type="arabicPeriod"/>
            </a:pPr>
            <a:r>
              <a:rPr lang="en-GB" noProof="0" dirty="0"/>
              <a:t>Click on the « The classification process in practice »</a:t>
            </a:r>
          </a:p>
        </p:txBody>
      </p:sp>
      <p:sp>
        <p:nvSpPr>
          <p:cNvPr id="4" name="Espace réservé du numéro de diapositive 3"/>
          <p:cNvSpPr>
            <a:spLocks noGrp="1"/>
          </p:cNvSpPr>
          <p:nvPr>
            <p:ph type="sldNum" sz="quarter" idx="5"/>
          </p:nvPr>
        </p:nvSpPr>
        <p:spPr/>
        <p:txBody>
          <a:bodyPr/>
          <a:lstStyle/>
          <a:p>
            <a:fld id="{BEF438B7-714C-452F-A89D-9C3CA951958F}" type="slidenum">
              <a:rPr lang="fr-FR" smtClean="0"/>
              <a:t>38</a:t>
            </a:fld>
            <a:endParaRPr lang="fr-FR"/>
          </a:p>
        </p:txBody>
      </p:sp>
    </p:spTree>
    <p:extLst>
      <p:ext uri="{BB962C8B-B14F-4D97-AF65-F5344CB8AC3E}">
        <p14:creationId xmlns:p14="http://schemas.microsoft.com/office/powerpoint/2010/main" val="98039964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en-GB" noProof="0" dirty="0"/>
              <a:t>Some examples of a general nature</a:t>
            </a:r>
          </a:p>
          <a:p>
            <a:endParaRPr lang="en-GB" noProof="0" dirty="0"/>
          </a:p>
          <a:p>
            <a:r>
              <a:rPr lang="fr-FR" dirty="0"/>
              <a:t>Photos: internet</a:t>
            </a:r>
          </a:p>
        </p:txBody>
      </p:sp>
      <p:sp>
        <p:nvSpPr>
          <p:cNvPr id="4" name="Espace réservé du numéro de diapositive 3"/>
          <p:cNvSpPr>
            <a:spLocks noGrp="1"/>
          </p:cNvSpPr>
          <p:nvPr>
            <p:ph type="sldNum" sz="quarter" idx="5"/>
          </p:nvPr>
        </p:nvSpPr>
        <p:spPr/>
        <p:txBody>
          <a:bodyPr/>
          <a:lstStyle/>
          <a:p>
            <a:fld id="{BEF438B7-714C-452F-A89D-9C3CA951958F}" type="slidenum">
              <a:rPr lang="fr-FR" smtClean="0"/>
              <a:t>43</a:t>
            </a:fld>
            <a:endParaRPr lang="fr-FR"/>
          </a:p>
        </p:txBody>
      </p:sp>
    </p:spTree>
    <p:extLst>
      <p:ext uri="{BB962C8B-B14F-4D97-AF65-F5344CB8AC3E}">
        <p14:creationId xmlns:p14="http://schemas.microsoft.com/office/powerpoint/2010/main" val="234134468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342900" indent="-342900">
              <a:buAutoNum type="arabicPeriod"/>
            </a:pPr>
            <a:r>
              <a:rPr lang="en-US" sz="1800" dirty="0">
                <a:effectLst/>
                <a:latin typeface="Segoe UI" panose="020B0502040204020203" pitchFamily="34" charset="0"/>
              </a:rPr>
              <a:t>UNITAR E-Learning course: </a:t>
            </a:r>
            <a:br>
              <a:rPr lang="en-US" sz="1800" dirty="0">
                <a:effectLst/>
                <a:latin typeface="Segoe UI" panose="020B0502040204020203" pitchFamily="34" charset="0"/>
              </a:rPr>
            </a:br>
            <a:r>
              <a:rPr lang="en-US" sz="1800" dirty="0">
                <a:effectLst/>
                <a:latin typeface="Segoe UI" panose="020B0502040204020203" pitchFamily="34" charset="0"/>
              </a:rPr>
              <a:t>https://cwcourses.unitar.org/</a:t>
            </a:r>
          </a:p>
          <a:p>
            <a:pPr marL="342900" marR="0" lvl="0" indent="-342900" algn="l" defTabSz="914400" rtl="0" eaLnBrk="1" fontAlgn="auto" latinLnBrk="0" hangingPunct="1">
              <a:lnSpc>
                <a:spcPct val="100000"/>
              </a:lnSpc>
              <a:spcBef>
                <a:spcPts val="0"/>
              </a:spcBef>
              <a:spcAft>
                <a:spcPts val="0"/>
              </a:spcAft>
              <a:buClrTx/>
              <a:buSzTx/>
              <a:buFontTx/>
              <a:buAutoNum type="arabicPeriod"/>
              <a:tabLst/>
              <a:defRPr/>
            </a:pPr>
            <a:r>
              <a:rPr lang="en-US" sz="1800" dirty="0">
                <a:effectLst/>
                <a:latin typeface="Segoe UI" panose="020B0502040204020203" pitchFamily="34" charset="0"/>
              </a:rPr>
              <a:t>IOMC Toolbox: </a:t>
            </a:r>
            <a:br>
              <a:rPr lang="en-US" sz="1800" dirty="0">
                <a:effectLst/>
                <a:latin typeface="Segoe UI" panose="020B0502040204020203" pitchFamily="34" charset="0"/>
              </a:rPr>
            </a:br>
            <a:r>
              <a:rPr lang="en-US" sz="1800" dirty="0">
                <a:effectLst/>
                <a:latin typeface="Segoe UI" panose="020B0502040204020203" pitchFamily="34" charset="0"/>
              </a:rPr>
              <a:t>https://iomctoolbox.org/</a:t>
            </a:r>
          </a:p>
          <a:p>
            <a:pPr marL="342900" marR="0" lvl="0" indent="-342900" algn="l" defTabSz="914400" rtl="0" eaLnBrk="1" fontAlgn="auto" latinLnBrk="0" hangingPunct="1">
              <a:lnSpc>
                <a:spcPct val="100000"/>
              </a:lnSpc>
              <a:spcBef>
                <a:spcPts val="0"/>
              </a:spcBef>
              <a:spcAft>
                <a:spcPts val="0"/>
              </a:spcAft>
              <a:buClrTx/>
              <a:buSzTx/>
              <a:buFontTx/>
              <a:buAutoNum type="arabicPeriod"/>
              <a:tabLst/>
              <a:defRPr/>
            </a:pPr>
            <a:r>
              <a:rPr lang="sv-SE" sz="1800" dirty="0"/>
              <a:t>FAO Pesticide Registration Toolkit</a:t>
            </a:r>
            <a:br>
              <a:rPr lang="sv-SE" sz="1800" dirty="0"/>
            </a:br>
            <a:r>
              <a:rPr lang="sv-SE" sz="1800" dirty="0"/>
              <a:t>https://www.fao.org/pesticide-registration-toolkit/en/</a:t>
            </a:r>
          </a:p>
          <a:p>
            <a:pPr marL="342900" marR="0" lvl="0" indent="-342900" algn="l" defTabSz="914400" rtl="0" eaLnBrk="1" fontAlgn="auto" latinLnBrk="0" hangingPunct="1">
              <a:lnSpc>
                <a:spcPct val="100000"/>
              </a:lnSpc>
              <a:spcBef>
                <a:spcPts val="0"/>
              </a:spcBef>
              <a:spcAft>
                <a:spcPts val="0"/>
              </a:spcAft>
              <a:buClrTx/>
              <a:buSzTx/>
              <a:buFontTx/>
              <a:buAutoNum type="arabicPeriod"/>
              <a:tabLst/>
              <a:defRPr/>
            </a:pPr>
            <a:r>
              <a:rPr lang="sv-SE" sz="1800" dirty="0"/>
              <a:t>FAO Pesticide Registration Toolkit - Section on the GHS and pesticides:</a:t>
            </a:r>
            <a:br>
              <a:rPr lang="sv-SE" sz="1800" dirty="0"/>
            </a:br>
            <a:r>
              <a:rPr lang="sv-SE" sz="1800" dirty="0"/>
              <a:t>https://www.fao.org/pesticide-registration-toolkit/special-topics/globally-harmonized-system-of-classification-and-labelling-of-chemicals-ghs/introduction-to-the-ghs/en/</a:t>
            </a:r>
          </a:p>
          <a:p>
            <a:pPr marL="342900" marR="0" lvl="0" indent="-342900" algn="l" defTabSz="914400" rtl="0" eaLnBrk="1" fontAlgn="auto" latinLnBrk="0" hangingPunct="1">
              <a:lnSpc>
                <a:spcPct val="100000"/>
              </a:lnSpc>
              <a:spcBef>
                <a:spcPts val="0"/>
              </a:spcBef>
              <a:spcAft>
                <a:spcPts val="0"/>
              </a:spcAft>
              <a:buClrTx/>
              <a:buSzTx/>
              <a:buFontTx/>
              <a:buAutoNum type="arabicPeriod"/>
              <a:tabLst/>
              <a:defRPr/>
            </a:pPr>
            <a:r>
              <a:rPr lang="en-US" sz="2800" dirty="0"/>
              <a:t>Specific hazard classifications and lists for pesticides</a:t>
            </a:r>
            <a:br>
              <a:rPr lang="en-US" sz="2800" dirty="0"/>
            </a:br>
            <a:r>
              <a:rPr lang="en-US" sz="2800" dirty="0"/>
              <a:t>https://www.fao.org/pesticide-registration-toolkit/information-sources/hazard-classifications/en/</a:t>
            </a:r>
          </a:p>
          <a:p>
            <a:pPr marL="342900" marR="0" lvl="0" indent="-342900" algn="l" defTabSz="914400" rtl="0" eaLnBrk="1" fontAlgn="auto" latinLnBrk="0" hangingPunct="1">
              <a:lnSpc>
                <a:spcPct val="100000"/>
              </a:lnSpc>
              <a:spcBef>
                <a:spcPts val="0"/>
              </a:spcBef>
              <a:spcAft>
                <a:spcPts val="0"/>
              </a:spcAft>
              <a:buClrTx/>
              <a:buSzTx/>
              <a:buFontTx/>
              <a:buAutoNum type="arabicPeriod"/>
              <a:tabLst/>
              <a:defRPr/>
            </a:pPr>
            <a:r>
              <a:rPr lang="sv-SE" sz="1800" dirty="0"/>
              <a:t>FAO/WHO </a:t>
            </a:r>
            <a:r>
              <a:rPr lang="en-US" sz="1800" b="0" i="0" dirty="0">
                <a:solidFill>
                  <a:srgbClr val="545454"/>
                </a:solidFill>
                <a:effectLst/>
                <a:latin typeface="Open Sans" panose="020B0606030504020204" pitchFamily="34" charset="0"/>
              </a:rPr>
              <a:t>Guidance on Good Labelling Practices for Pesticides</a:t>
            </a:r>
            <a:br>
              <a:rPr lang="en-US" sz="1800" b="0" i="0" dirty="0">
                <a:solidFill>
                  <a:srgbClr val="545454"/>
                </a:solidFill>
                <a:effectLst/>
                <a:latin typeface="Open Sans" panose="020B0606030504020204" pitchFamily="34" charset="0"/>
              </a:rPr>
            </a:br>
            <a:r>
              <a:rPr lang="sv-SE" sz="1800" dirty="0"/>
              <a:t>https://www.fao.org/publications/card/en/c/e69a681a-1844-4acf-8773-e61f94dfabdb</a:t>
            </a:r>
            <a:endParaRPr lang="fr-FR" dirty="0"/>
          </a:p>
        </p:txBody>
      </p:sp>
      <p:sp>
        <p:nvSpPr>
          <p:cNvPr id="4" name="Espace réservé du numéro de diapositive 3"/>
          <p:cNvSpPr>
            <a:spLocks noGrp="1"/>
          </p:cNvSpPr>
          <p:nvPr>
            <p:ph type="sldNum" sz="quarter" idx="5"/>
          </p:nvPr>
        </p:nvSpPr>
        <p:spPr/>
        <p:txBody>
          <a:bodyPr/>
          <a:lstStyle/>
          <a:p>
            <a:fld id="{BEF438B7-714C-452F-A89D-9C3CA951958F}" type="slidenum">
              <a:rPr lang="fr-FR" smtClean="0"/>
              <a:t>45</a:t>
            </a:fld>
            <a:endParaRPr lang="fr-FR"/>
          </a:p>
        </p:txBody>
      </p:sp>
    </p:spTree>
    <p:extLst>
      <p:ext uri="{BB962C8B-B14F-4D97-AF65-F5344CB8AC3E}">
        <p14:creationId xmlns:p14="http://schemas.microsoft.com/office/powerpoint/2010/main" val="2940101916"/>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H" dirty="0"/>
          </a:p>
        </p:txBody>
      </p:sp>
      <p:sp>
        <p:nvSpPr>
          <p:cNvPr id="4" name="Slide Number Placeholder 3"/>
          <p:cNvSpPr>
            <a:spLocks noGrp="1"/>
          </p:cNvSpPr>
          <p:nvPr>
            <p:ph type="sldNum" sz="quarter" idx="5"/>
          </p:nvPr>
        </p:nvSpPr>
        <p:spPr/>
        <p:txBody>
          <a:bodyPr/>
          <a:lstStyle/>
          <a:p>
            <a:fld id="{BEF438B7-714C-452F-A89D-9C3CA951958F}" type="slidenum">
              <a:rPr lang="fr-FR" smtClean="0"/>
              <a:t>46</a:t>
            </a:fld>
            <a:endParaRPr lang="fr-FR"/>
          </a:p>
        </p:txBody>
      </p:sp>
    </p:spTree>
    <p:extLst>
      <p:ext uri="{BB962C8B-B14F-4D97-AF65-F5344CB8AC3E}">
        <p14:creationId xmlns:p14="http://schemas.microsoft.com/office/powerpoint/2010/main" val="288306151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a:lnSpc>
                <a:spcPct val="107000"/>
              </a:lnSpc>
              <a:spcAft>
                <a:spcPts val="800"/>
              </a:spcAft>
            </a:pPr>
            <a:r>
              <a:rPr lang="en-GB" sz="1200" b="0" kern="100" dirty="0">
                <a:effectLst/>
                <a:latin typeface="Calibri" panose="020F0502020204030204" pitchFamily="34" charset="0"/>
                <a:ea typeface="Calibri" panose="020F0502020204030204" pitchFamily="34" charset="0"/>
                <a:cs typeface="Calibri" panose="020F0502020204030204" pitchFamily="34" charset="0"/>
              </a:rPr>
              <a:t>The GHS contains internationally harmonized </a:t>
            </a:r>
            <a:r>
              <a:rPr lang="en-GB" sz="1200" b="1" kern="100" dirty="0">
                <a:effectLst/>
                <a:latin typeface="Calibri" panose="020F0502020204030204" pitchFamily="34" charset="0"/>
                <a:ea typeface="Calibri" panose="020F0502020204030204" pitchFamily="34" charset="0"/>
                <a:cs typeface="Calibri" panose="020F0502020204030204" pitchFamily="34" charset="0"/>
              </a:rPr>
              <a:t>criteria for classification </a:t>
            </a:r>
            <a:r>
              <a:rPr lang="en-GB" sz="1200" b="0" kern="100" dirty="0">
                <a:effectLst/>
                <a:latin typeface="Calibri" panose="020F0502020204030204" pitchFamily="34" charset="0"/>
                <a:ea typeface="Calibri" panose="020F0502020204030204" pitchFamily="34" charset="0"/>
                <a:cs typeface="Calibri" panose="020F0502020204030204" pitchFamily="34" charset="0"/>
              </a:rPr>
              <a:t>of chemical substances and mixtures by type and severity considering physical, health and environmental hazards.</a:t>
            </a:r>
            <a:endParaRPr lang="sv-SE" sz="1200" b="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200" b="0" kern="100" dirty="0">
                <a:effectLst/>
                <a:latin typeface="Calibri" panose="020F0502020204030204" pitchFamily="34" charset="0"/>
                <a:ea typeface="Calibri" panose="020F0502020204030204" pitchFamily="34" charset="0"/>
                <a:cs typeface="Calibri" panose="020F0502020204030204" pitchFamily="34" charset="0"/>
              </a:rPr>
              <a:t>The GHS also proposes harmonized </a:t>
            </a:r>
            <a:r>
              <a:rPr lang="en-GB" sz="1200" b="1" kern="100" dirty="0">
                <a:effectLst/>
                <a:latin typeface="Calibri" panose="020F0502020204030204" pitchFamily="34" charset="0"/>
                <a:ea typeface="Calibri" panose="020F0502020204030204" pitchFamily="34" charset="0"/>
                <a:cs typeface="Calibri" panose="020F0502020204030204" pitchFamily="34" charset="0"/>
              </a:rPr>
              <a:t>communication elements</a:t>
            </a:r>
            <a:r>
              <a:rPr lang="en-GB" sz="1200" b="0" kern="100" dirty="0">
                <a:effectLst/>
                <a:latin typeface="Calibri" panose="020F0502020204030204" pitchFamily="34" charset="0"/>
                <a:ea typeface="Calibri" panose="020F0502020204030204" pitchFamily="34" charset="0"/>
                <a:cs typeface="Calibri" panose="020F0502020204030204" pitchFamily="34" charset="0"/>
              </a:rPr>
              <a:t>, such as </a:t>
            </a:r>
            <a:r>
              <a:rPr lang="en-GB" sz="1200" b="1" kern="100" dirty="0">
                <a:effectLst/>
                <a:latin typeface="Calibri" panose="020F0502020204030204" pitchFamily="34" charset="0"/>
                <a:ea typeface="Calibri" panose="020F0502020204030204" pitchFamily="34" charset="0"/>
                <a:cs typeface="Calibri" panose="020F0502020204030204" pitchFamily="34" charset="0"/>
              </a:rPr>
              <a:t>labels</a:t>
            </a:r>
            <a:r>
              <a:rPr lang="en-GB" sz="1200" b="0" kern="100" dirty="0">
                <a:effectLst/>
                <a:latin typeface="Calibri" panose="020F0502020204030204" pitchFamily="34" charset="0"/>
                <a:ea typeface="Calibri" panose="020F0502020204030204" pitchFamily="34" charset="0"/>
                <a:cs typeface="Calibri" panose="020F0502020204030204" pitchFamily="34" charset="0"/>
              </a:rPr>
              <a:t> and </a:t>
            </a:r>
            <a:r>
              <a:rPr lang="en-GB" sz="1200" b="1" kern="100" dirty="0">
                <a:effectLst/>
                <a:latin typeface="Calibri" panose="020F0502020204030204" pitchFamily="34" charset="0"/>
                <a:ea typeface="Calibri" panose="020F0502020204030204" pitchFamily="34" charset="0"/>
                <a:cs typeface="Calibri" panose="020F0502020204030204" pitchFamily="34" charset="0"/>
              </a:rPr>
              <a:t>safety data sheets</a:t>
            </a:r>
            <a:r>
              <a:rPr lang="en-GB" sz="1200" b="0" kern="100" dirty="0">
                <a:effectLst/>
                <a:latin typeface="Calibri" panose="020F0502020204030204" pitchFamily="34" charset="0"/>
                <a:ea typeface="Calibri" panose="020F0502020204030204" pitchFamily="34" charset="0"/>
                <a:cs typeface="Calibri" panose="020F0502020204030204" pitchFamily="34" charset="0"/>
              </a:rPr>
              <a:t>, to make users aware of the hazards of the chemicals they are exposed to. </a:t>
            </a:r>
          </a:p>
          <a:p>
            <a:pPr>
              <a:lnSpc>
                <a:spcPct val="107000"/>
              </a:lnSpc>
              <a:spcAft>
                <a:spcPts val="800"/>
              </a:spcAft>
            </a:pPr>
            <a:endParaRPr lang="en-GB" sz="1200" b="0" kern="100" dirty="0">
              <a:effectLst/>
              <a:latin typeface="Calibri" panose="020F0502020204030204" pitchFamily="34" charset="0"/>
              <a:ea typeface="Calibri" panose="020F0502020204030204" pitchFamily="34" charset="0"/>
              <a:cs typeface="Calibri" panose="020F0502020204030204" pitchFamily="34" charset="0"/>
            </a:endParaRPr>
          </a:p>
          <a:p>
            <a:pPr>
              <a:lnSpc>
                <a:spcPct val="107000"/>
              </a:lnSpc>
              <a:spcAft>
                <a:spcPts val="800"/>
              </a:spcAft>
            </a:pPr>
            <a:r>
              <a:rPr lang="en-GB" sz="1200" b="0" kern="100" dirty="0">
                <a:effectLst/>
                <a:latin typeface="Calibri" panose="020F0502020204030204" pitchFamily="34" charset="0"/>
                <a:ea typeface="Calibri" panose="020F0502020204030204" pitchFamily="34" charset="0"/>
                <a:cs typeface="Calibri" panose="020F0502020204030204" pitchFamily="34" charset="0"/>
              </a:rPr>
              <a:t>The GHS thus aims to enhance the protection of human health and the environment during the handling, transport, and use of chemicals. </a:t>
            </a:r>
          </a:p>
          <a:p>
            <a:endParaRPr lang="fr-FR" dirty="0"/>
          </a:p>
        </p:txBody>
      </p:sp>
      <p:sp>
        <p:nvSpPr>
          <p:cNvPr id="4" name="Espace réservé du numéro de diapositive 3"/>
          <p:cNvSpPr>
            <a:spLocks noGrp="1"/>
          </p:cNvSpPr>
          <p:nvPr>
            <p:ph type="sldNum" sz="quarter" idx="5"/>
          </p:nvPr>
        </p:nvSpPr>
        <p:spPr/>
        <p:txBody>
          <a:bodyPr/>
          <a:lstStyle/>
          <a:p>
            <a:fld id="{BEF438B7-714C-452F-A89D-9C3CA951958F}" type="slidenum">
              <a:rPr lang="fr-FR" smtClean="0"/>
              <a:t>6</a:t>
            </a:fld>
            <a:endParaRPr lang="fr-FR"/>
          </a:p>
        </p:txBody>
      </p:sp>
    </p:spTree>
    <p:extLst>
      <p:ext uri="{BB962C8B-B14F-4D97-AF65-F5344CB8AC3E}">
        <p14:creationId xmlns:p14="http://schemas.microsoft.com/office/powerpoint/2010/main" val="172790874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kern="100" dirty="0">
                <a:solidFill>
                  <a:srgbClr val="333333"/>
                </a:solidFill>
                <a:effectLst/>
                <a:latin typeface="Calibri" panose="020F0502020204030204" pitchFamily="34" charset="0"/>
                <a:ea typeface="Calibri" panose="020F0502020204030204" pitchFamily="34" charset="0"/>
                <a:cs typeface="Calibri" panose="020F0502020204030204" pitchFamily="34" charset="0"/>
              </a:rPr>
              <a:t>SDSs are primarily for use by </a:t>
            </a:r>
            <a:r>
              <a:rPr lang="en-US" sz="1800" b="1" kern="100" dirty="0">
                <a:solidFill>
                  <a:srgbClr val="333333"/>
                </a:solidFill>
                <a:effectLst/>
                <a:latin typeface="Calibri" panose="020F0502020204030204" pitchFamily="34" charset="0"/>
                <a:ea typeface="Calibri" panose="020F0502020204030204" pitchFamily="34" charset="0"/>
                <a:cs typeface="Calibri" panose="020F0502020204030204" pitchFamily="34" charset="0"/>
              </a:rPr>
              <a:t>workers</a:t>
            </a:r>
            <a:r>
              <a:rPr lang="en-US" sz="1800" kern="100" dirty="0">
                <a:solidFill>
                  <a:srgbClr val="333333"/>
                </a:solidFill>
                <a:effectLst/>
                <a:latin typeface="Calibri" panose="020F0502020204030204" pitchFamily="34" charset="0"/>
                <a:ea typeface="Calibri" panose="020F0502020204030204" pitchFamily="34" charset="0"/>
                <a:cs typeface="Calibri" panose="020F0502020204030204" pitchFamily="34" charset="0"/>
              </a:rPr>
              <a:t> (for example, handlers, warehouse workers, agricultural workers, pre- and post-application workers, and vendors) in workplaces involved in pest control product application and handling.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800" kern="100" dirty="0">
              <a:solidFill>
                <a:srgbClr val="333333"/>
              </a:solidFill>
              <a:effectLst/>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kern="100" dirty="0">
                <a:solidFill>
                  <a:srgbClr val="333333"/>
                </a:solidFill>
                <a:effectLst/>
                <a:latin typeface="Calibri" panose="020F0502020204030204" pitchFamily="34" charset="0"/>
                <a:ea typeface="Calibri" panose="020F0502020204030204" pitchFamily="34" charset="0"/>
                <a:cs typeface="Calibri" panose="020F0502020204030204" pitchFamily="34" charset="0"/>
              </a:rPr>
              <a:t>SDSs are also commonly used by emergency responders (including health professionals), consumers, and those involved in the transportation of dangerous goods.</a:t>
            </a:r>
            <a:endParaRPr lang="fr-FR" sz="1800" kern="100" dirty="0">
              <a:effectLst/>
              <a:latin typeface="Calibri" panose="020F0502020204030204" pitchFamily="34" charset="0"/>
              <a:ea typeface="Calibri" panose="020F0502020204030204" pitchFamily="34" charset="0"/>
              <a:cs typeface="Times New Roman" panose="02020603050405020304" pitchFamily="18" charset="0"/>
            </a:endParaRPr>
          </a:p>
          <a:p>
            <a:endParaRPr lang="sv-SE" dirty="0"/>
          </a:p>
        </p:txBody>
      </p:sp>
      <p:sp>
        <p:nvSpPr>
          <p:cNvPr id="4" name="Platshållare för bildnummer 3"/>
          <p:cNvSpPr>
            <a:spLocks noGrp="1"/>
          </p:cNvSpPr>
          <p:nvPr>
            <p:ph type="sldNum" sz="quarter" idx="5"/>
          </p:nvPr>
        </p:nvSpPr>
        <p:spPr/>
        <p:txBody>
          <a:bodyPr/>
          <a:lstStyle/>
          <a:p>
            <a:fld id="{01244F47-9E96-47F7-A02E-6859137BCDF5}" type="slidenum">
              <a:rPr lang="sv-SE" smtClean="0"/>
              <a:t>7</a:t>
            </a:fld>
            <a:endParaRPr lang="sv-SE"/>
          </a:p>
        </p:txBody>
      </p:sp>
    </p:spTree>
    <p:extLst>
      <p:ext uri="{BB962C8B-B14F-4D97-AF65-F5344CB8AC3E}">
        <p14:creationId xmlns:p14="http://schemas.microsoft.com/office/powerpoint/2010/main" val="344275702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r>
              <a:rPr lang="en-US" sz="1200" dirty="0">
                <a:solidFill>
                  <a:schemeClr val="tx1">
                    <a:lumMod val="75000"/>
                    <a:lumOff val="25000"/>
                  </a:schemeClr>
                </a:solidFill>
              </a:rPr>
              <a:t>Sub-classes for different exposure routes (e.g. oral, dermal, inhalation)</a:t>
            </a:r>
          </a:p>
          <a:p>
            <a:endParaRPr lang="en-US" sz="1200" dirty="0">
              <a:solidFill>
                <a:schemeClr val="tx1">
                  <a:lumMod val="75000"/>
                  <a:lumOff val="25000"/>
                </a:schemeClr>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b="0" kern="100" dirty="0">
                <a:effectLst/>
                <a:latin typeface="Calibri" panose="020F0502020204030204" pitchFamily="34" charset="0"/>
                <a:ea typeface="Calibri" panose="020F0502020204030204" pitchFamily="34" charset="0"/>
                <a:cs typeface="Calibri" panose="020F0502020204030204" pitchFamily="34" charset="0"/>
              </a:rPr>
              <a:t>Chemicals with the most severe effect within a hazard class are generally placed in Category 1 and then the number increases with decreasing severity. Some physical hazard classes are differentiated according to severity using an alternative to the numbering system.</a:t>
            </a:r>
            <a:endParaRPr lang="sv-SE" sz="1200" b="0" kern="100" dirty="0">
              <a:effectLst/>
              <a:latin typeface="Calibri" panose="020F0502020204030204" pitchFamily="34" charset="0"/>
              <a:ea typeface="Calibri" panose="020F0502020204030204" pitchFamily="34" charset="0"/>
              <a:cs typeface="Times New Roman" panose="02020603050405020304" pitchFamily="18" charset="0"/>
            </a:endParaRPr>
          </a:p>
          <a:p>
            <a:endParaRPr lang="sv-SE" dirty="0"/>
          </a:p>
        </p:txBody>
      </p:sp>
      <p:sp>
        <p:nvSpPr>
          <p:cNvPr id="4" name="Platshållare för bildnummer 3"/>
          <p:cNvSpPr>
            <a:spLocks noGrp="1"/>
          </p:cNvSpPr>
          <p:nvPr>
            <p:ph type="sldNum" sz="quarter" idx="5"/>
          </p:nvPr>
        </p:nvSpPr>
        <p:spPr/>
        <p:txBody>
          <a:bodyPr/>
          <a:lstStyle/>
          <a:p>
            <a:fld id="{01244F47-9E96-47F7-A02E-6859137BCDF5}" type="slidenum">
              <a:rPr lang="sv-SE" smtClean="0"/>
              <a:t>8</a:t>
            </a:fld>
            <a:endParaRPr lang="sv-SE"/>
          </a:p>
        </p:txBody>
      </p:sp>
    </p:spTree>
    <p:extLst>
      <p:ext uri="{BB962C8B-B14F-4D97-AF65-F5344CB8AC3E}">
        <p14:creationId xmlns:p14="http://schemas.microsoft.com/office/powerpoint/2010/main" val="156814685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kern="1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Notes: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kern="1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pictogram = symbol and other graphical elements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800" kern="100" dirty="0">
              <a:solidFill>
                <a:srgbClr val="000000"/>
              </a:solidFill>
              <a:effectLst/>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kern="1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More on the 16 sections of a SDS in the general presentation on GHS (available separately).</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800" kern="100" dirty="0">
              <a:solidFill>
                <a:srgbClr val="000000"/>
              </a:solidFill>
              <a:effectLst/>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kern="1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Precautionary pictograms are not strictly part of the GHS, but information is provided in the GHS text with examples of precautionary pictograms, which can be used where allowed by the competent authority.</a:t>
            </a:r>
          </a:p>
          <a:p>
            <a:pPr marL="0" marR="0" lvl="0" indent="0" algn="l" defTabSz="914400" rtl="0" eaLnBrk="1" fontAlgn="auto" latinLnBrk="0" hangingPunct="1">
              <a:lnSpc>
                <a:spcPct val="100000"/>
              </a:lnSpc>
              <a:spcBef>
                <a:spcPts val="0"/>
              </a:spcBef>
              <a:spcAft>
                <a:spcPts val="0"/>
              </a:spcAft>
              <a:buClrTx/>
              <a:buSzTx/>
              <a:buFontTx/>
              <a:buNone/>
              <a:tabLst/>
              <a:defRPr/>
            </a:pPr>
            <a:endParaRPr lang="fr-FR" sz="1800" kern="100" dirty="0">
              <a:effectLst/>
              <a:latin typeface="Calibri" panose="020F0502020204030204" pitchFamily="34" charset="0"/>
              <a:ea typeface="Calibri" panose="020F0502020204030204" pitchFamily="34" charset="0"/>
              <a:cs typeface="Times New Roman" panose="02020603050405020304" pitchFamily="18" charset="0"/>
            </a:endParaRPr>
          </a:p>
          <a:p>
            <a:endParaRPr lang="sv-SE" dirty="0"/>
          </a:p>
        </p:txBody>
      </p:sp>
      <p:sp>
        <p:nvSpPr>
          <p:cNvPr id="4" name="Platshållare för bildnummer 3"/>
          <p:cNvSpPr>
            <a:spLocks noGrp="1"/>
          </p:cNvSpPr>
          <p:nvPr>
            <p:ph type="sldNum" sz="quarter" idx="5"/>
          </p:nvPr>
        </p:nvSpPr>
        <p:spPr/>
        <p:txBody>
          <a:bodyPr/>
          <a:lstStyle/>
          <a:p>
            <a:fld id="{01244F47-9E96-47F7-A02E-6859137BCDF5}" type="slidenum">
              <a:rPr lang="sv-SE" smtClean="0"/>
              <a:t>9</a:t>
            </a:fld>
            <a:endParaRPr lang="sv-SE"/>
          </a:p>
        </p:txBody>
      </p:sp>
    </p:spTree>
    <p:extLst>
      <p:ext uri="{BB962C8B-B14F-4D97-AF65-F5344CB8AC3E}">
        <p14:creationId xmlns:p14="http://schemas.microsoft.com/office/powerpoint/2010/main" val="351194023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r>
              <a:rPr lang="en-GB" sz="1200" noProof="0" dirty="0"/>
              <a:t>A label is defined as an appropriate group of written, printed or graphic information elements concerning a hazardous product, selected as relevant to the target sector(s), that is affixed to, printed on, or attached to the immediate container of a hazardous product, or to the outside packaging of a hazardous product. </a:t>
            </a:r>
          </a:p>
          <a:p>
            <a:r>
              <a:rPr lang="en-GB" noProof="0" dirty="0"/>
              <a:t>The GHS hazard communication elements are</a:t>
            </a:r>
          </a:p>
          <a:p>
            <a:pPr marL="171450" indent="-171450">
              <a:buFont typeface="Arial" panose="020B0604020202020204" pitchFamily="34" charset="0"/>
              <a:buChar char="•"/>
            </a:pPr>
            <a:r>
              <a:rPr lang="en-GB" noProof="0" dirty="0"/>
              <a:t>Pictograms</a:t>
            </a:r>
          </a:p>
          <a:p>
            <a:pPr marL="171450" indent="-171450">
              <a:buFont typeface="Arial" panose="020B0604020202020204" pitchFamily="34" charset="0"/>
              <a:buChar char="•"/>
            </a:pPr>
            <a:r>
              <a:rPr lang="en-GB" noProof="0" dirty="0"/>
              <a:t>Signal words</a:t>
            </a:r>
          </a:p>
          <a:p>
            <a:pPr marL="171450" indent="-171450">
              <a:buFont typeface="Arial" panose="020B0604020202020204" pitchFamily="34" charset="0"/>
              <a:buChar char="•"/>
            </a:pPr>
            <a:r>
              <a:rPr lang="en-GB" noProof="0" dirty="0"/>
              <a:t>Hazard statements</a:t>
            </a:r>
          </a:p>
          <a:p>
            <a:pPr marL="171450" indent="-171450">
              <a:buFont typeface="Arial" panose="020B0604020202020204" pitchFamily="34" charset="0"/>
              <a:buChar char="•"/>
            </a:pPr>
            <a:r>
              <a:rPr lang="en-GB" noProof="0" dirty="0"/>
              <a:t>Precautionary statements (examples in Annex 3 of the GHS) and pesticide-specific examples in the FAO guidelines on labelling</a:t>
            </a:r>
          </a:p>
          <a:p>
            <a:pPr marL="171450" indent="-171450">
              <a:buFont typeface="Arial" panose="020B0604020202020204" pitchFamily="34" charset="0"/>
              <a:buChar char="•"/>
            </a:pPr>
            <a:endParaRPr lang="en-GB" noProof="0"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800" noProof="0" dirty="0">
                <a:solidFill>
                  <a:srgbClr val="000000"/>
                </a:solidFill>
                <a:effectLst/>
                <a:latin typeface="Calibri" panose="020F0502020204030204" pitchFamily="34" charset="0"/>
                <a:ea typeface="Times New Roman" panose="02020603050405020304" pitchFamily="18" charset="0"/>
              </a:rPr>
              <a:t>As many countries have placed the responsibility on the applicant to submit a proposal for classification and a draft label for the pesticide product as part of the dossier, the registration authority will have to check the label accuracy during dossier evaluation.</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800" noProof="0" dirty="0">
              <a:solidFill>
                <a:srgbClr val="000000"/>
              </a:solidFill>
              <a:effectLst/>
              <a:latin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800" noProof="0" dirty="0">
                <a:solidFill>
                  <a:srgbClr val="000000"/>
                </a:solidFill>
                <a:effectLst/>
                <a:latin typeface="Calibri" panose="020F0502020204030204" pitchFamily="34" charset="0"/>
              </a:rPr>
              <a:t>Photo: FAO/WHO labelling guidelines</a:t>
            </a:r>
            <a:endParaRPr lang="en-GB" noProof="0" dirty="0"/>
          </a:p>
          <a:p>
            <a:endParaRPr lang="sv-SE" sz="1200" dirty="0"/>
          </a:p>
        </p:txBody>
      </p:sp>
      <p:sp>
        <p:nvSpPr>
          <p:cNvPr id="4" name="Platshållare för bildnummer 3"/>
          <p:cNvSpPr>
            <a:spLocks noGrp="1"/>
          </p:cNvSpPr>
          <p:nvPr>
            <p:ph type="sldNum" sz="quarter" idx="5"/>
          </p:nvPr>
        </p:nvSpPr>
        <p:spPr/>
        <p:txBody>
          <a:bodyPr/>
          <a:lstStyle/>
          <a:p>
            <a:fld id="{01244F47-9E96-47F7-A02E-6859137BCDF5}" type="slidenum">
              <a:rPr lang="sv-SE" smtClean="0"/>
              <a:t>10</a:t>
            </a:fld>
            <a:endParaRPr lang="sv-SE"/>
          </a:p>
        </p:txBody>
      </p:sp>
    </p:spTree>
    <p:extLst>
      <p:ext uri="{BB962C8B-B14F-4D97-AF65-F5344CB8AC3E}">
        <p14:creationId xmlns:p14="http://schemas.microsoft.com/office/powerpoint/2010/main" val="180406140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en-GB" noProof="0" dirty="0"/>
              <a:t>Pictograms: FAO labelling guidelines</a:t>
            </a:r>
          </a:p>
        </p:txBody>
      </p:sp>
      <p:sp>
        <p:nvSpPr>
          <p:cNvPr id="4" name="Espace réservé du numéro de diapositive 3"/>
          <p:cNvSpPr>
            <a:spLocks noGrp="1"/>
          </p:cNvSpPr>
          <p:nvPr>
            <p:ph type="sldNum" sz="quarter" idx="5"/>
          </p:nvPr>
        </p:nvSpPr>
        <p:spPr/>
        <p:txBody>
          <a:bodyPr/>
          <a:lstStyle/>
          <a:p>
            <a:fld id="{BEF438B7-714C-452F-A89D-9C3CA951958F}" type="slidenum">
              <a:rPr lang="fr-FR" smtClean="0"/>
              <a:t>11</a:t>
            </a:fld>
            <a:endParaRPr lang="fr-FR"/>
          </a:p>
        </p:txBody>
      </p:sp>
    </p:spTree>
    <p:extLst>
      <p:ext uri="{BB962C8B-B14F-4D97-AF65-F5344CB8AC3E}">
        <p14:creationId xmlns:p14="http://schemas.microsoft.com/office/powerpoint/2010/main" val="55350454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Diapositive de titre">
    <p:spTree>
      <p:nvGrpSpPr>
        <p:cNvPr id="1" name=""/>
        <p:cNvGrpSpPr/>
        <p:nvPr/>
      </p:nvGrpSpPr>
      <p:grpSpPr>
        <a:xfrm>
          <a:off x="0" y="0"/>
          <a:ext cx="0" cy="0"/>
          <a:chOff x="0" y="0"/>
          <a:chExt cx="0" cy="0"/>
        </a:xfrm>
      </p:grpSpPr>
      <p:sp>
        <p:nvSpPr>
          <p:cNvPr id="2" name="Title 1"/>
          <p:cNvSpPr>
            <a:spLocks noGrp="1"/>
          </p:cNvSpPr>
          <p:nvPr>
            <p:ph type="ctrTitle"/>
          </p:nvPr>
        </p:nvSpPr>
        <p:spPr>
          <a:xfrm>
            <a:off x="2589213" y="2514600"/>
            <a:ext cx="8915399" cy="2262781"/>
          </a:xfrm>
        </p:spPr>
        <p:txBody>
          <a:bodyPr anchor="b">
            <a:normAutofit/>
          </a:bodyPr>
          <a:lstStyle>
            <a:lvl1pPr>
              <a:defRPr sz="5400"/>
            </a:lvl1pPr>
          </a:lstStyle>
          <a:p>
            <a:r>
              <a:rPr lang="fr-FR"/>
              <a:t>Modifiez le style du titre</a:t>
            </a:r>
            <a:endParaRPr lang="en-US" dirty="0"/>
          </a:p>
        </p:txBody>
      </p:sp>
      <p:sp>
        <p:nvSpPr>
          <p:cNvPr id="3" name="Subtitle 2"/>
          <p:cNvSpPr>
            <a:spLocks noGrp="1"/>
          </p:cNvSpPr>
          <p:nvPr>
            <p:ph type="subTitle" idx="1"/>
          </p:nvPr>
        </p:nvSpPr>
        <p:spPr>
          <a:xfrm>
            <a:off x="2589213" y="4777379"/>
            <a:ext cx="8915399" cy="1126283"/>
          </a:xfrm>
        </p:spPr>
        <p:txBody>
          <a:bodyPr anchor="t"/>
          <a:lstStyle>
            <a:lvl1pPr marL="0" indent="0" algn="l">
              <a:buNone/>
              <a:defRPr>
                <a:solidFill>
                  <a:schemeClr val="tx1">
                    <a:lumMod val="65000"/>
                    <a:lumOff val="3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FR"/>
              <a:t>Modifiez le style des sous-titres du masque</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8/28/2024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7" name="Freeform 6"/>
          <p:cNvSpPr/>
          <p:nvPr/>
        </p:nvSpPr>
        <p:spPr bwMode="auto">
          <a:xfrm>
            <a:off x="0" y="2882784"/>
            <a:ext cx="1744652" cy="778589"/>
          </a:xfrm>
          <a:custGeom>
            <a:avLst/>
            <a:gdLst/>
            <a:ahLst/>
            <a:cxnLst/>
            <a:rect l="0" t="0" r="r" b="b"/>
            <a:pathLst>
              <a:path w="372" h="166">
                <a:moveTo>
                  <a:pt x="287" y="166"/>
                </a:moveTo>
                <a:cubicBezTo>
                  <a:pt x="290" y="166"/>
                  <a:pt x="292" y="165"/>
                  <a:pt x="293" y="164"/>
                </a:cubicBezTo>
                <a:cubicBezTo>
                  <a:pt x="293" y="163"/>
                  <a:pt x="294" y="163"/>
                  <a:pt x="294" y="163"/>
                </a:cubicBezTo>
                <a:cubicBezTo>
                  <a:pt x="370" y="87"/>
                  <a:pt x="370" y="87"/>
                  <a:pt x="370" y="87"/>
                </a:cubicBezTo>
                <a:cubicBezTo>
                  <a:pt x="372" y="85"/>
                  <a:pt x="372" y="81"/>
                  <a:pt x="370" y="78"/>
                </a:cubicBezTo>
                <a:cubicBezTo>
                  <a:pt x="294" y="3"/>
                  <a:pt x="294" y="3"/>
                  <a:pt x="294" y="3"/>
                </a:cubicBezTo>
                <a:cubicBezTo>
                  <a:pt x="294" y="2"/>
                  <a:pt x="293" y="2"/>
                  <a:pt x="293" y="2"/>
                </a:cubicBezTo>
                <a:cubicBezTo>
                  <a:pt x="292" y="1"/>
                  <a:pt x="290" y="0"/>
                  <a:pt x="287" y="0"/>
                </a:cubicBezTo>
                <a:cubicBezTo>
                  <a:pt x="0" y="0"/>
                  <a:pt x="0" y="0"/>
                  <a:pt x="0" y="0"/>
                </a:cubicBezTo>
                <a:cubicBezTo>
                  <a:pt x="0" y="166"/>
                  <a:pt x="0" y="166"/>
                  <a:pt x="0" y="166"/>
                </a:cubicBezTo>
                <a:lnTo>
                  <a:pt x="287" y="166"/>
                </a:lnTo>
                <a:close/>
              </a:path>
            </a:pathLst>
          </a:custGeom>
          <a:solidFill>
            <a:schemeClr val="accent1"/>
          </a:solidFill>
          <a:ln>
            <a:noFill/>
          </a:ln>
        </p:spPr>
      </p:sp>
      <p:sp>
        <p:nvSpPr>
          <p:cNvPr id="6" name="Slide Number Placeholder 5"/>
          <p:cNvSpPr>
            <a:spLocks noGrp="1"/>
          </p:cNvSpPr>
          <p:nvPr>
            <p:ph type="sldNum" sz="quarter" idx="12"/>
          </p:nvPr>
        </p:nvSpPr>
        <p:spPr>
          <a:xfrm>
            <a:off x="531812" y="4529540"/>
            <a:ext cx="779767" cy="365125"/>
          </a:xfrm>
        </p:spPr>
        <p:txBody>
          <a:bodyPr/>
          <a:lstStyle/>
          <a:p>
            <a:fld id="{D57F1E4F-1CFF-5643-939E-217C01CDF565}" type="slidenum">
              <a:rPr lang="en-US" smtClean="0"/>
              <a:pPr/>
              <a:t>‹#›</a:t>
            </a:fld>
            <a:endParaRPr lang="en-US" dirty="0"/>
          </a:p>
        </p:txBody>
      </p:sp>
      <p:pic>
        <p:nvPicPr>
          <p:cNvPr id="8" name="Image 7">
            <a:extLst>
              <a:ext uri="{FF2B5EF4-FFF2-40B4-BE49-F238E27FC236}">
                <a16:creationId xmlns:a16="http://schemas.microsoft.com/office/drawing/2014/main" id="{991A6625-7456-6401-8815-1CE61F7BDF4A}"/>
              </a:ext>
            </a:extLst>
          </p:cNvPr>
          <p:cNvPicPr>
            <a:picLocks noChangeAspect="1"/>
          </p:cNvPicPr>
          <p:nvPr userDrawn="1"/>
        </p:nvPicPr>
        <p:blipFill>
          <a:blip r:embed="rId2"/>
          <a:stretch>
            <a:fillRect/>
          </a:stretch>
        </p:blipFill>
        <p:spPr>
          <a:xfrm>
            <a:off x="9801506" y="6115022"/>
            <a:ext cx="2304488" cy="640135"/>
          </a:xfrm>
          <a:prstGeom prst="rect">
            <a:avLst/>
          </a:prstGeom>
        </p:spPr>
      </p:pic>
    </p:spTree>
    <p:extLst>
      <p:ext uri="{BB962C8B-B14F-4D97-AF65-F5344CB8AC3E}">
        <p14:creationId xmlns:p14="http://schemas.microsoft.com/office/powerpoint/2010/main" val="2410462177"/>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p:cSld name="Titre et légende">
    <p:spTree>
      <p:nvGrpSpPr>
        <p:cNvPr id="1" name=""/>
        <p:cNvGrpSpPr/>
        <p:nvPr/>
      </p:nvGrpSpPr>
      <p:grpSpPr>
        <a:xfrm>
          <a:off x="0" y="0"/>
          <a:ext cx="0" cy="0"/>
          <a:chOff x="0" y="0"/>
          <a:chExt cx="0" cy="0"/>
        </a:xfrm>
      </p:grpSpPr>
      <p:sp>
        <p:nvSpPr>
          <p:cNvPr id="2" name="Title 1"/>
          <p:cNvSpPr>
            <a:spLocks noGrp="1"/>
          </p:cNvSpPr>
          <p:nvPr>
            <p:ph type="title"/>
          </p:nvPr>
        </p:nvSpPr>
        <p:spPr>
          <a:xfrm>
            <a:off x="2589212" y="609600"/>
            <a:ext cx="8915399" cy="3117040"/>
          </a:xfrm>
        </p:spPr>
        <p:txBody>
          <a:bodyPr anchor="ctr">
            <a:normAutofit/>
          </a:bodyPr>
          <a:lstStyle>
            <a:lvl1pPr algn="l">
              <a:defRPr sz="4800" b="0" cap="none"/>
            </a:lvl1pPr>
          </a:lstStyle>
          <a:p>
            <a:r>
              <a:rPr lang="fr-FR"/>
              <a:t>Modifiez le style du titre</a:t>
            </a:r>
            <a:endParaRPr lang="en-US" dirty="0"/>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fr-FR"/>
              <a:t>Cliquez pour modifier les styles du texte du masque</a:t>
            </a:r>
          </a:p>
        </p:txBody>
      </p:sp>
      <p:sp>
        <p:nvSpPr>
          <p:cNvPr id="4" name="Date Placeholder 3"/>
          <p:cNvSpPr>
            <a:spLocks noGrp="1"/>
          </p:cNvSpPr>
          <p:nvPr>
            <p:ph type="dt" sz="half" idx="10"/>
          </p:nvPr>
        </p:nvSpPr>
        <p:spPr/>
        <p:txBody>
          <a:bodyPr/>
          <a:lstStyle/>
          <a:p>
            <a:fld id="{B61BEF0D-F0BB-DE4B-95CE-6DB70DBA9567}" type="datetimeFigureOut">
              <a:rPr lang="en-US" smtClean="0"/>
              <a:pPr/>
              <a:t>8/28/2024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D57F1E4F-1CFF-5643-939E-217C01CDF565}" type="slidenum">
              <a:rPr lang="en-US" smtClean="0"/>
              <a:pPr/>
              <a:t>‹#›</a:t>
            </a:fld>
            <a:endParaRPr lang="en-US" dirty="0"/>
          </a:p>
        </p:txBody>
      </p:sp>
      <p:pic>
        <p:nvPicPr>
          <p:cNvPr id="7" name="Image 6">
            <a:extLst>
              <a:ext uri="{FF2B5EF4-FFF2-40B4-BE49-F238E27FC236}">
                <a16:creationId xmlns:a16="http://schemas.microsoft.com/office/drawing/2014/main" id="{A4D7BD78-4DAC-F14F-5883-DE4D21DA39C9}"/>
              </a:ext>
            </a:extLst>
          </p:cNvPr>
          <p:cNvPicPr>
            <a:picLocks noChangeAspect="1"/>
          </p:cNvPicPr>
          <p:nvPr userDrawn="1"/>
        </p:nvPicPr>
        <p:blipFill>
          <a:blip r:embed="rId2"/>
          <a:stretch>
            <a:fillRect/>
          </a:stretch>
        </p:blipFill>
        <p:spPr>
          <a:xfrm>
            <a:off x="9801506" y="6115022"/>
            <a:ext cx="2304488" cy="640135"/>
          </a:xfrm>
          <a:prstGeom prst="rect">
            <a:avLst/>
          </a:prstGeom>
        </p:spPr>
      </p:pic>
    </p:spTree>
    <p:extLst>
      <p:ext uri="{BB962C8B-B14F-4D97-AF65-F5344CB8AC3E}">
        <p14:creationId xmlns:p14="http://schemas.microsoft.com/office/powerpoint/2010/main" val="3097045449"/>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p:cSld name="Citation avec légende">
    <p:spTree>
      <p:nvGrpSpPr>
        <p:cNvPr id="1" name=""/>
        <p:cNvGrpSpPr/>
        <p:nvPr/>
      </p:nvGrpSpPr>
      <p:grpSpPr>
        <a:xfrm>
          <a:off x="0" y="0"/>
          <a:ext cx="0" cy="0"/>
          <a:chOff x="0" y="0"/>
          <a:chExt cx="0" cy="0"/>
        </a:xfrm>
      </p:grpSpPr>
      <p:sp>
        <p:nvSpPr>
          <p:cNvPr id="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fr-FR"/>
              <a:t>Modifiez le style du titre</a:t>
            </a:r>
            <a:endParaRPr lang="en-US" dirty="0"/>
          </a:p>
        </p:txBody>
      </p:sp>
      <p:sp>
        <p:nvSpPr>
          <p:cNvPr id="13" name="Text Placeholder 9"/>
          <p:cNvSpPr>
            <a:spLocks noGrp="1"/>
          </p:cNvSpPr>
          <p:nvPr>
            <p:ph type="body" sz="quarter" idx="13"/>
          </p:nvPr>
        </p:nvSpPr>
        <p:spPr>
          <a:xfrm>
            <a:off x="3275012" y="3505200"/>
            <a:ext cx="753655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fr-FR"/>
              <a:t>Cliquez pour modifier les styles du texte du masque</a:t>
            </a:r>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fr-FR"/>
              <a:t>Cliquez pour modifier les styles du texte du masque</a:t>
            </a:r>
          </a:p>
        </p:txBody>
      </p:sp>
      <p:sp>
        <p:nvSpPr>
          <p:cNvPr id="4" name="Date Placeholder 3"/>
          <p:cNvSpPr>
            <a:spLocks noGrp="1"/>
          </p:cNvSpPr>
          <p:nvPr>
            <p:ph type="dt" sz="half" idx="10"/>
          </p:nvPr>
        </p:nvSpPr>
        <p:spPr/>
        <p:txBody>
          <a:bodyPr/>
          <a:lstStyle/>
          <a:p>
            <a:fld id="{B61BEF0D-F0BB-DE4B-95CE-6DB70DBA9567}" type="datetimeFigureOut">
              <a:rPr lang="en-US" smtClean="0"/>
              <a:pPr/>
              <a:t>8/28/2024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11"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D57F1E4F-1CFF-5643-939E-217C01CDF565}" type="slidenum">
              <a:rPr lang="en-US" smtClean="0"/>
              <a:pPr/>
              <a:t>‹#›</a:t>
            </a:fld>
            <a:endParaRPr lang="en-US" dirty="0"/>
          </a:p>
        </p:txBody>
      </p:sp>
      <p:sp>
        <p:nvSpPr>
          <p:cNvPr id="14" name="TextBox 13"/>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5" name="TextBox 14"/>
          <p:cNvSpPr txBox="1"/>
          <p:nvPr/>
        </p:nvSpPr>
        <p:spPr>
          <a:xfrm>
            <a:off x="11114852" y="2905306"/>
            <a:ext cx="609600" cy="584776"/>
          </a:xfrm>
          <a:prstGeom prst="rect">
            <a:avLst/>
          </a:prstGeom>
        </p:spPr>
        <p:txBody>
          <a:bodyPr vert="horz" lIns="91440" tIns="45720" rIns="91440" bIns="45720" rtlCol="0" anchor="ctr">
            <a:noAutofit/>
          </a:bodyPr>
          <a:lstStyle/>
          <a:p>
            <a:r>
              <a:rPr lang="en-US" sz="8000" baseline="0" dirty="0">
                <a:ln w="3175" cmpd="sng">
                  <a:noFill/>
                </a:ln>
                <a:solidFill>
                  <a:schemeClr val="accent1"/>
                </a:solidFill>
                <a:effectLst/>
                <a:latin typeface="Arial"/>
              </a:rPr>
              <a:t>”</a:t>
            </a:r>
          </a:p>
        </p:txBody>
      </p:sp>
      <p:pic>
        <p:nvPicPr>
          <p:cNvPr id="7" name="Image 6">
            <a:extLst>
              <a:ext uri="{FF2B5EF4-FFF2-40B4-BE49-F238E27FC236}">
                <a16:creationId xmlns:a16="http://schemas.microsoft.com/office/drawing/2014/main" id="{B26E6B20-1382-EFDF-EFDE-93EAFE6169BB}"/>
              </a:ext>
            </a:extLst>
          </p:cNvPr>
          <p:cNvPicPr>
            <a:picLocks noChangeAspect="1"/>
          </p:cNvPicPr>
          <p:nvPr userDrawn="1"/>
        </p:nvPicPr>
        <p:blipFill>
          <a:blip r:embed="rId2"/>
          <a:stretch>
            <a:fillRect/>
          </a:stretch>
        </p:blipFill>
        <p:spPr>
          <a:xfrm>
            <a:off x="9801506" y="6115022"/>
            <a:ext cx="2304488" cy="640135"/>
          </a:xfrm>
          <a:prstGeom prst="rect">
            <a:avLst/>
          </a:prstGeom>
        </p:spPr>
      </p:pic>
    </p:spTree>
    <p:extLst>
      <p:ext uri="{BB962C8B-B14F-4D97-AF65-F5344CB8AC3E}">
        <p14:creationId xmlns:p14="http://schemas.microsoft.com/office/powerpoint/2010/main" val="362339972"/>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p:cSld name="Carte nom">
    <p:spTree>
      <p:nvGrpSpPr>
        <p:cNvPr id="1" name=""/>
        <p:cNvGrpSpPr/>
        <p:nvPr/>
      </p:nvGrpSpPr>
      <p:grpSpPr>
        <a:xfrm>
          <a:off x="0" y="0"/>
          <a:ext cx="0" cy="0"/>
          <a:chOff x="0" y="0"/>
          <a:chExt cx="0" cy="0"/>
        </a:xfrm>
      </p:grpSpPr>
      <p:sp>
        <p:nvSpPr>
          <p:cNvPr id="2" name="Title 1"/>
          <p:cNvSpPr>
            <a:spLocks noGrp="1"/>
          </p:cNvSpPr>
          <p:nvPr>
            <p:ph type="title"/>
          </p:nvPr>
        </p:nvSpPr>
        <p:spPr>
          <a:xfrm>
            <a:off x="2589213" y="2438400"/>
            <a:ext cx="8915400" cy="2724845"/>
          </a:xfrm>
        </p:spPr>
        <p:txBody>
          <a:bodyPr anchor="b">
            <a:normAutofit/>
          </a:bodyPr>
          <a:lstStyle>
            <a:lvl1pPr algn="l">
              <a:defRPr sz="4800" b="0"/>
            </a:lvl1pPr>
          </a:lstStyle>
          <a:p>
            <a:r>
              <a:rPr lang="fr-FR"/>
              <a:t>Modifiez le style du titre</a:t>
            </a:r>
            <a:endParaRPr lang="en-US" dirty="0"/>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fr-FR"/>
              <a:t>Cliquez pour modifier les styles du texte du masque</a:t>
            </a:r>
          </a:p>
        </p:txBody>
      </p:sp>
      <p:sp>
        <p:nvSpPr>
          <p:cNvPr id="5" name="Date Placeholder 4"/>
          <p:cNvSpPr>
            <a:spLocks noGrp="1"/>
          </p:cNvSpPr>
          <p:nvPr>
            <p:ph type="dt" sz="half" idx="10"/>
          </p:nvPr>
        </p:nvSpPr>
        <p:spPr/>
        <p:txBody>
          <a:bodyPr/>
          <a:lstStyle/>
          <a:p>
            <a:fld id="{B61BEF0D-F0BB-DE4B-95CE-6DB70DBA9567}" type="datetimeFigureOut">
              <a:rPr lang="en-US" smtClean="0"/>
              <a:pPr/>
              <a:t>8/28/2024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D57F1E4F-1CFF-5643-939E-217C01CDF565}" type="slidenum">
              <a:rPr lang="en-US" smtClean="0"/>
              <a:pPr/>
              <a:t>‹#›</a:t>
            </a:fld>
            <a:endParaRPr lang="en-US" dirty="0"/>
          </a:p>
        </p:txBody>
      </p:sp>
      <p:pic>
        <p:nvPicPr>
          <p:cNvPr id="3" name="Image 2">
            <a:extLst>
              <a:ext uri="{FF2B5EF4-FFF2-40B4-BE49-F238E27FC236}">
                <a16:creationId xmlns:a16="http://schemas.microsoft.com/office/drawing/2014/main" id="{D99F88E1-A98D-C6B1-AB47-C11A68D2E957}"/>
              </a:ext>
            </a:extLst>
          </p:cNvPr>
          <p:cNvPicPr>
            <a:picLocks noChangeAspect="1"/>
          </p:cNvPicPr>
          <p:nvPr userDrawn="1"/>
        </p:nvPicPr>
        <p:blipFill>
          <a:blip r:embed="rId2"/>
          <a:stretch>
            <a:fillRect/>
          </a:stretch>
        </p:blipFill>
        <p:spPr>
          <a:xfrm>
            <a:off x="9801506" y="6115022"/>
            <a:ext cx="2304488" cy="640135"/>
          </a:xfrm>
          <a:prstGeom prst="rect">
            <a:avLst/>
          </a:prstGeom>
        </p:spPr>
      </p:pic>
    </p:spTree>
    <p:extLst>
      <p:ext uri="{BB962C8B-B14F-4D97-AF65-F5344CB8AC3E}">
        <p14:creationId xmlns:p14="http://schemas.microsoft.com/office/powerpoint/2010/main" val="2958979330"/>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p:cSld name="Carte nom citation">
    <p:spTree>
      <p:nvGrpSpPr>
        <p:cNvPr id="1" name=""/>
        <p:cNvGrpSpPr/>
        <p:nvPr/>
      </p:nvGrpSpPr>
      <p:grpSpPr>
        <a:xfrm>
          <a:off x="0" y="0"/>
          <a:ext cx="0" cy="0"/>
          <a:chOff x="0" y="0"/>
          <a:chExt cx="0" cy="0"/>
        </a:xfrm>
      </p:grpSpPr>
      <p:sp>
        <p:nvSpPr>
          <p:cNvPr id="1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fr-FR"/>
              <a:t>Modifiez le style du titre</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fr-FR"/>
              <a:t>Cliquez pour modifier les styles du texte du masque</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fr-FR"/>
              <a:t>Cliquez pour modifier les styles du texte du masque</a:t>
            </a:r>
          </a:p>
        </p:txBody>
      </p:sp>
      <p:sp>
        <p:nvSpPr>
          <p:cNvPr id="5" name="Date Placeholder 4"/>
          <p:cNvSpPr>
            <a:spLocks noGrp="1"/>
          </p:cNvSpPr>
          <p:nvPr>
            <p:ph type="dt" sz="half" idx="10"/>
          </p:nvPr>
        </p:nvSpPr>
        <p:spPr/>
        <p:txBody>
          <a:bodyPr/>
          <a:lstStyle/>
          <a:p>
            <a:fld id="{B61BEF0D-F0BB-DE4B-95CE-6DB70DBA9567}" type="datetimeFigureOut">
              <a:rPr lang="en-US" smtClean="0"/>
              <a:pPr/>
              <a:t>8/28/2024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11"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D57F1E4F-1CFF-5643-939E-217C01CDF565}" type="slidenum">
              <a:rPr lang="en-US" smtClean="0"/>
              <a:pPr/>
              <a:t>‹#›</a:t>
            </a:fld>
            <a:endParaRPr lang="en-US" dirty="0"/>
          </a:p>
        </p:txBody>
      </p:sp>
      <p:sp>
        <p:nvSpPr>
          <p:cNvPr id="17" name="TextBox 16"/>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8" name="TextBox 17"/>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pic>
        <p:nvPicPr>
          <p:cNvPr id="2" name="Image 1">
            <a:extLst>
              <a:ext uri="{FF2B5EF4-FFF2-40B4-BE49-F238E27FC236}">
                <a16:creationId xmlns:a16="http://schemas.microsoft.com/office/drawing/2014/main" id="{81E1B2A0-6FB4-5697-52CC-5DA2AD8ABCDF}"/>
              </a:ext>
            </a:extLst>
          </p:cNvPr>
          <p:cNvPicPr>
            <a:picLocks noChangeAspect="1"/>
          </p:cNvPicPr>
          <p:nvPr userDrawn="1"/>
        </p:nvPicPr>
        <p:blipFill>
          <a:blip r:embed="rId2"/>
          <a:stretch>
            <a:fillRect/>
          </a:stretch>
        </p:blipFill>
        <p:spPr>
          <a:xfrm>
            <a:off x="9801506" y="6115022"/>
            <a:ext cx="2304488" cy="640135"/>
          </a:xfrm>
          <a:prstGeom prst="rect">
            <a:avLst/>
          </a:prstGeom>
        </p:spPr>
      </p:pic>
    </p:spTree>
    <p:extLst>
      <p:ext uri="{BB962C8B-B14F-4D97-AF65-F5344CB8AC3E}">
        <p14:creationId xmlns:p14="http://schemas.microsoft.com/office/powerpoint/2010/main" val="1424478474"/>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p:cSld name="Vrai ou faux">
    <p:spTree>
      <p:nvGrpSpPr>
        <p:cNvPr id="1" name=""/>
        <p:cNvGrpSpPr/>
        <p:nvPr/>
      </p:nvGrpSpPr>
      <p:grpSpPr>
        <a:xfrm>
          <a:off x="0" y="0"/>
          <a:ext cx="0" cy="0"/>
          <a:chOff x="0" y="0"/>
          <a:chExt cx="0" cy="0"/>
        </a:xfrm>
      </p:grpSpPr>
      <p:sp>
        <p:nvSpPr>
          <p:cNvPr id="2" name="Title 1"/>
          <p:cNvSpPr>
            <a:spLocks noGrp="1"/>
          </p:cNvSpPr>
          <p:nvPr>
            <p:ph type="title"/>
          </p:nvPr>
        </p:nvSpPr>
        <p:spPr>
          <a:xfrm>
            <a:off x="2589212" y="627407"/>
            <a:ext cx="8915399" cy="2880020"/>
          </a:xfrm>
        </p:spPr>
        <p:txBody>
          <a:bodyPr anchor="ctr">
            <a:normAutofit/>
          </a:bodyPr>
          <a:lstStyle>
            <a:lvl1pPr algn="l">
              <a:defRPr sz="4800" b="0"/>
            </a:lvl1pPr>
          </a:lstStyle>
          <a:p>
            <a:r>
              <a:rPr lang="fr-FR"/>
              <a:t>Modifiez le style du titre</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fr-FR"/>
              <a:t>Cliquez pour modifier les styles du texte du masque</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fr-FR"/>
              <a:t>Cliquez pour modifier les styles du texte du masque</a:t>
            </a:r>
          </a:p>
        </p:txBody>
      </p:sp>
      <p:sp>
        <p:nvSpPr>
          <p:cNvPr id="5" name="Date Placeholder 4"/>
          <p:cNvSpPr>
            <a:spLocks noGrp="1"/>
          </p:cNvSpPr>
          <p:nvPr>
            <p:ph type="dt" sz="half" idx="10"/>
          </p:nvPr>
        </p:nvSpPr>
        <p:spPr/>
        <p:txBody>
          <a:bodyPr/>
          <a:lstStyle/>
          <a:p>
            <a:fld id="{B61BEF0D-F0BB-DE4B-95CE-6DB70DBA9567}" type="datetimeFigureOut">
              <a:rPr lang="en-US" smtClean="0"/>
              <a:pPr/>
              <a:t>8/28/2024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D57F1E4F-1CFF-5643-939E-217C01CDF565}" type="slidenum">
              <a:rPr lang="en-US" smtClean="0"/>
              <a:pPr/>
              <a:t>‹#›</a:t>
            </a:fld>
            <a:endParaRPr lang="en-US" dirty="0"/>
          </a:p>
        </p:txBody>
      </p:sp>
      <p:pic>
        <p:nvPicPr>
          <p:cNvPr id="3" name="Image 2">
            <a:extLst>
              <a:ext uri="{FF2B5EF4-FFF2-40B4-BE49-F238E27FC236}">
                <a16:creationId xmlns:a16="http://schemas.microsoft.com/office/drawing/2014/main" id="{9BC63B4C-57BE-ECE3-19BB-946D69D703CF}"/>
              </a:ext>
            </a:extLst>
          </p:cNvPr>
          <p:cNvPicPr>
            <a:picLocks noChangeAspect="1"/>
          </p:cNvPicPr>
          <p:nvPr userDrawn="1"/>
        </p:nvPicPr>
        <p:blipFill>
          <a:blip r:embed="rId2"/>
          <a:stretch>
            <a:fillRect/>
          </a:stretch>
        </p:blipFill>
        <p:spPr>
          <a:xfrm>
            <a:off x="9801506" y="6115022"/>
            <a:ext cx="2304488" cy="640135"/>
          </a:xfrm>
          <a:prstGeom prst="rect">
            <a:avLst/>
          </a:prstGeom>
        </p:spPr>
      </p:pic>
    </p:spTree>
    <p:extLst>
      <p:ext uri="{BB962C8B-B14F-4D97-AF65-F5344CB8AC3E}">
        <p14:creationId xmlns:p14="http://schemas.microsoft.com/office/powerpoint/2010/main" val="1557332652"/>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vertTx" preserve="1">
  <p:cSld name="Titre et texte vertic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a:t>Modifiez le style du titre</a:t>
            </a:r>
            <a:endParaRPr lang="en-US" dirty="0"/>
          </a:p>
        </p:txBody>
      </p:sp>
      <p:sp>
        <p:nvSpPr>
          <p:cNvPr id="3" name="Vertical Text Placeholder 2"/>
          <p:cNvSpPr>
            <a:spLocks noGrp="1"/>
          </p:cNvSpPr>
          <p:nvPr>
            <p:ph type="body" orient="vert" idx="1"/>
          </p:nvPr>
        </p:nvSpPr>
        <p:spPr/>
        <p:txBody>
          <a:bodyPr vert="eaVert" ancho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8/28/2024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pic>
        <p:nvPicPr>
          <p:cNvPr id="7" name="Image 6">
            <a:extLst>
              <a:ext uri="{FF2B5EF4-FFF2-40B4-BE49-F238E27FC236}">
                <a16:creationId xmlns:a16="http://schemas.microsoft.com/office/drawing/2014/main" id="{CA89BFC3-8B0D-C057-4C00-DA995A855582}"/>
              </a:ext>
            </a:extLst>
          </p:cNvPr>
          <p:cNvPicPr>
            <a:picLocks noChangeAspect="1"/>
          </p:cNvPicPr>
          <p:nvPr userDrawn="1"/>
        </p:nvPicPr>
        <p:blipFill>
          <a:blip r:embed="rId2"/>
          <a:stretch>
            <a:fillRect/>
          </a:stretch>
        </p:blipFill>
        <p:spPr>
          <a:xfrm>
            <a:off x="9801506" y="6115022"/>
            <a:ext cx="2304488" cy="640135"/>
          </a:xfrm>
          <a:prstGeom prst="rect">
            <a:avLst/>
          </a:prstGeom>
        </p:spPr>
      </p:pic>
    </p:spTree>
    <p:extLst>
      <p:ext uri="{BB962C8B-B14F-4D97-AF65-F5344CB8AC3E}">
        <p14:creationId xmlns:p14="http://schemas.microsoft.com/office/powerpoint/2010/main" val="4180727894"/>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vertTitleAndTx" preserve="1">
  <p:cSld name="Titre vertical et texte">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294812" y="627405"/>
            <a:ext cx="2207601" cy="5283817"/>
          </a:xfrm>
        </p:spPr>
        <p:txBody>
          <a:bodyPr vert="eaVert" anchor="ctr"/>
          <a:lstStyle/>
          <a:p>
            <a:r>
              <a:rPr lang="fr-FR"/>
              <a:t>Modifiez le style du titre</a:t>
            </a:r>
            <a:endParaRPr lang="en-US" dirty="0"/>
          </a:p>
        </p:txBody>
      </p:sp>
      <p:sp>
        <p:nvSpPr>
          <p:cNvPr id="3" name="Vertical Text Placeholder 2"/>
          <p:cNvSpPr>
            <a:spLocks noGrp="1"/>
          </p:cNvSpPr>
          <p:nvPr>
            <p:ph type="body" orient="vert" idx="1"/>
          </p:nvPr>
        </p:nvSpPr>
        <p:spPr>
          <a:xfrm>
            <a:off x="2589212" y="627405"/>
            <a:ext cx="6477000" cy="5283817"/>
          </a:xfrm>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8/28/2024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pic>
        <p:nvPicPr>
          <p:cNvPr id="7" name="Image 6">
            <a:extLst>
              <a:ext uri="{FF2B5EF4-FFF2-40B4-BE49-F238E27FC236}">
                <a16:creationId xmlns:a16="http://schemas.microsoft.com/office/drawing/2014/main" id="{17D8DD6F-91E4-11D1-68D0-EEDEAB9D2DFE}"/>
              </a:ext>
            </a:extLst>
          </p:cNvPr>
          <p:cNvPicPr>
            <a:picLocks noChangeAspect="1"/>
          </p:cNvPicPr>
          <p:nvPr userDrawn="1"/>
        </p:nvPicPr>
        <p:blipFill>
          <a:blip r:embed="rId2"/>
          <a:stretch>
            <a:fillRect/>
          </a:stretch>
        </p:blipFill>
        <p:spPr>
          <a:xfrm>
            <a:off x="9801506" y="6115022"/>
            <a:ext cx="2304488" cy="640135"/>
          </a:xfrm>
          <a:prstGeom prst="rect">
            <a:avLst/>
          </a:prstGeom>
        </p:spPr>
      </p:pic>
    </p:spTree>
    <p:extLst>
      <p:ext uri="{BB962C8B-B14F-4D97-AF65-F5344CB8AC3E}">
        <p14:creationId xmlns:p14="http://schemas.microsoft.com/office/powerpoint/2010/main" val="244318854"/>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Titre et contenu">
    <p:spTree>
      <p:nvGrpSpPr>
        <p:cNvPr id="1" name=""/>
        <p:cNvGrpSpPr/>
        <p:nvPr/>
      </p:nvGrpSpPr>
      <p:grpSpPr>
        <a:xfrm>
          <a:off x="0" y="0"/>
          <a:ext cx="0" cy="0"/>
          <a:chOff x="0" y="0"/>
          <a:chExt cx="0" cy="0"/>
        </a:xfrm>
      </p:grpSpPr>
      <p:sp>
        <p:nvSpPr>
          <p:cNvPr id="2" name="Title 1"/>
          <p:cNvSpPr>
            <a:spLocks noGrp="1"/>
          </p:cNvSpPr>
          <p:nvPr>
            <p:ph type="title"/>
          </p:nvPr>
        </p:nvSpPr>
        <p:spPr>
          <a:xfrm>
            <a:off x="2592925" y="624110"/>
            <a:ext cx="8911687" cy="1280890"/>
          </a:xfrm>
        </p:spPr>
        <p:txBody>
          <a:bodyPr/>
          <a:lstStyle/>
          <a:p>
            <a:r>
              <a:rPr lang="fr-FR"/>
              <a:t>Modifiez le style du titre</a:t>
            </a:r>
            <a:endParaRPr lang="en-US" dirty="0"/>
          </a:p>
        </p:txBody>
      </p:sp>
      <p:sp>
        <p:nvSpPr>
          <p:cNvPr id="3" name="Content Placeholder 2"/>
          <p:cNvSpPr>
            <a:spLocks noGrp="1"/>
          </p:cNvSpPr>
          <p:nvPr>
            <p:ph idx="1"/>
          </p:nvPr>
        </p:nvSpPr>
        <p:spPr>
          <a:xfrm>
            <a:off x="2589212" y="2133600"/>
            <a:ext cx="8915400" cy="3777622"/>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8/28/2024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pic>
        <p:nvPicPr>
          <p:cNvPr id="7" name="Image 6">
            <a:extLst>
              <a:ext uri="{FF2B5EF4-FFF2-40B4-BE49-F238E27FC236}">
                <a16:creationId xmlns:a16="http://schemas.microsoft.com/office/drawing/2014/main" id="{CCF6D78B-2CAA-6AE9-82CC-D33A8935C08E}"/>
              </a:ext>
            </a:extLst>
          </p:cNvPr>
          <p:cNvPicPr>
            <a:picLocks noChangeAspect="1"/>
          </p:cNvPicPr>
          <p:nvPr userDrawn="1"/>
        </p:nvPicPr>
        <p:blipFill>
          <a:blip r:embed="rId2"/>
          <a:stretch>
            <a:fillRect/>
          </a:stretch>
        </p:blipFill>
        <p:spPr>
          <a:xfrm>
            <a:off x="9801506" y="6115022"/>
            <a:ext cx="2304488" cy="640135"/>
          </a:xfrm>
          <a:prstGeom prst="rect">
            <a:avLst/>
          </a:prstGeom>
        </p:spPr>
      </p:pic>
    </p:spTree>
    <p:extLst>
      <p:ext uri="{BB962C8B-B14F-4D97-AF65-F5344CB8AC3E}">
        <p14:creationId xmlns:p14="http://schemas.microsoft.com/office/powerpoint/2010/main" val="3650928543"/>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Titre de section">
    <p:spTree>
      <p:nvGrpSpPr>
        <p:cNvPr id="1" name=""/>
        <p:cNvGrpSpPr/>
        <p:nvPr/>
      </p:nvGrpSpPr>
      <p:grpSpPr>
        <a:xfrm>
          <a:off x="0" y="0"/>
          <a:ext cx="0" cy="0"/>
          <a:chOff x="0" y="0"/>
          <a:chExt cx="0" cy="0"/>
        </a:xfrm>
      </p:grpSpPr>
      <p:sp>
        <p:nvSpPr>
          <p:cNvPr id="2" name="Title 1"/>
          <p:cNvSpPr>
            <a:spLocks noGrp="1"/>
          </p:cNvSpPr>
          <p:nvPr>
            <p:ph type="title"/>
          </p:nvPr>
        </p:nvSpPr>
        <p:spPr>
          <a:xfrm>
            <a:off x="2589212" y="2058750"/>
            <a:ext cx="8915399" cy="1468800"/>
          </a:xfrm>
        </p:spPr>
        <p:txBody>
          <a:bodyPr anchor="b"/>
          <a:lstStyle>
            <a:lvl1pPr algn="l">
              <a:defRPr sz="4000" b="0" cap="none"/>
            </a:lvl1pPr>
          </a:lstStyle>
          <a:p>
            <a:r>
              <a:rPr lang="fr-FR"/>
              <a:t>Modifiez le style du titre</a:t>
            </a:r>
            <a:endParaRPr lang="en-US" dirty="0"/>
          </a:p>
        </p:txBody>
      </p:sp>
      <p:sp>
        <p:nvSpPr>
          <p:cNvPr id="3" name="Text Placeholder 2"/>
          <p:cNvSpPr>
            <a:spLocks noGrp="1"/>
          </p:cNvSpPr>
          <p:nvPr>
            <p:ph type="body" idx="1"/>
          </p:nvPr>
        </p:nvSpPr>
        <p:spPr>
          <a:xfrm>
            <a:off x="2589212" y="3530129"/>
            <a:ext cx="8915399" cy="860400"/>
          </a:xfrm>
        </p:spPr>
        <p:txBody>
          <a:bodyPr anchor="t"/>
          <a:lstStyle>
            <a:lvl1pPr marL="0" indent="0" algn="l">
              <a:buNone/>
              <a:defRPr sz="20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fr-FR"/>
              <a:t>Cliquez pour modifier les styles du texte du masque</a:t>
            </a:r>
          </a:p>
        </p:txBody>
      </p:sp>
      <p:sp>
        <p:nvSpPr>
          <p:cNvPr id="4" name="Date Placeholder 3"/>
          <p:cNvSpPr>
            <a:spLocks noGrp="1"/>
          </p:cNvSpPr>
          <p:nvPr>
            <p:ph type="dt" sz="half" idx="10"/>
          </p:nvPr>
        </p:nvSpPr>
        <p:spPr/>
        <p:txBody>
          <a:bodyPr/>
          <a:lstStyle/>
          <a:p>
            <a:fld id="{B61BEF0D-F0BB-DE4B-95CE-6DB70DBA9567}" type="datetimeFigureOut">
              <a:rPr lang="en-US" smtClean="0"/>
              <a:pPr/>
              <a:t>8/28/2024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D57F1E4F-1CFF-5643-939E-217C01CDF565}" type="slidenum">
              <a:rPr lang="en-US" smtClean="0"/>
              <a:pPr/>
              <a:t>‹#›</a:t>
            </a:fld>
            <a:endParaRPr lang="en-US" dirty="0"/>
          </a:p>
        </p:txBody>
      </p:sp>
      <p:pic>
        <p:nvPicPr>
          <p:cNvPr id="7" name="Image 6">
            <a:extLst>
              <a:ext uri="{FF2B5EF4-FFF2-40B4-BE49-F238E27FC236}">
                <a16:creationId xmlns:a16="http://schemas.microsoft.com/office/drawing/2014/main" id="{8493EC6F-3938-995C-8926-D8DF5E4F3A10}"/>
              </a:ext>
            </a:extLst>
          </p:cNvPr>
          <p:cNvPicPr>
            <a:picLocks noChangeAspect="1"/>
          </p:cNvPicPr>
          <p:nvPr userDrawn="1"/>
        </p:nvPicPr>
        <p:blipFill>
          <a:blip r:embed="rId2"/>
          <a:stretch>
            <a:fillRect/>
          </a:stretch>
        </p:blipFill>
        <p:spPr>
          <a:xfrm>
            <a:off x="9801506" y="6115022"/>
            <a:ext cx="2304488" cy="640135"/>
          </a:xfrm>
          <a:prstGeom prst="rect">
            <a:avLst/>
          </a:prstGeom>
        </p:spPr>
      </p:pic>
    </p:spTree>
    <p:extLst>
      <p:ext uri="{BB962C8B-B14F-4D97-AF65-F5344CB8AC3E}">
        <p14:creationId xmlns:p14="http://schemas.microsoft.com/office/powerpoint/2010/main" val="1943532932"/>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Deux contenus">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fr-FR"/>
              <a:t>Modifiez le style du titre</a:t>
            </a:r>
            <a:endParaRPr lang="en-US" dirty="0"/>
          </a:p>
        </p:txBody>
      </p:sp>
      <p:sp>
        <p:nvSpPr>
          <p:cNvPr id="3" name="Content Placeholder 2"/>
          <p:cNvSpPr>
            <a:spLocks noGrp="1"/>
          </p:cNvSpPr>
          <p:nvPr>
            <p:ph sz="half" idx="1"/>
          </p:nvPr>
        </p:nvSpPr>
        <p:spPr>
          <a:xfrm>
            <a:off x="2589212" y="2133600"/>
            <a:ext cx="4313864" cy="3777622"/>
          </a:xfrm>
        </p:spPr>
        <p:txBody>
          <a:bodyPr>
            <a:normAutofit/>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Content Placeholder 3"/>
          <p:cNvSpPr>
            <a:spLocks noGrp="1"/>
          </p:cNvSpPr>
          <p:nvPr>
            <p:ph sz="half" idx="2"/>
          </p:nvPr>
        </p:nvSpPr>
        <p:spPr>
          <a:xfrm>
            <a:off x="7190747" y="2126222"/>
            <a:ext cx="4313864" cy="3777622"/>
          </a:xfrm>
        </p:spPr>
        <p:txBody>
          <a:bodyPr>
            <a:normAutofit/>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5" name="Date Placeholder 4"/>
          <p:cNvSpPr>
            <a:spLocks noGrp="1"/>
          </p:cNvSpPr>
          <p:nvPr>
            <p:ph type="dt" sz="half" idx="10"/>
          </p:nvPr>
        </p:nvSpPr>
        <p:spPr/>
        <p:txBody>
          <a:bodyPr/>
          <a:lstStyle/>
          <a:p>
            <a:fld id="{B61BEF0D-F0BB-DE4B-95CE-6DB70DBA9567}" type="datetimeFigureOut">
              <a:rPr lang="en-US" smtClean="0"/>
              <a:pPr/>
              <a:t>8/28/2024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10"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1" name="Slide Number Placeholder 5"/>
          <p:cNvSpPr>
            <a:spLocks noGrp="1"/>
          </p:cNvSpPr>
          <p:nvPr>
            <p:ph type="sldNum" sz="quarter" idx="12"/>
          </p:nvPr>
        </p:nvSpPr>
        <p:spPr>
          <a:xfrm>
            <a:off x="531812" y="787782"/>
            <a:ext cx="779767" cy="365125"/>
          </a:xfrm>
        </p:spPr>
        <p:txBody>
          <a:bodyPr/>
          <a:lstStyle/>
          <a:p>
            <a:fld id="{D57F1E4F-1CFF-5643-939E-217C01CDF565}" type="slidenum">
              <a:rPr lang="en-US" smtClean="0"/>
              <a:pPr/>
              <a:t>‹#›</a:t>
            </a:fld>
            <a:endParaRPr lang="en-US" dirty="0"/>
          </a:p>
        </p:txBody>
      </p:sp>
      <p:pic>
        <p:nvPicPr>
          <p:cNvPr id="2" name="Image 1">
            <a:extLst>
              <a:ext uri="{FF2B5EF4-FFF2-40B4-BE49-F238E27FC236}">
                <a16:creationId xmlns:a16="http://schemas.microsoft.com/office/drawing/2014/main" id="{6C10F365-E14E-7B8F-C865-37C071AA98A7}"/>
              </a:ext>
            </a:extLst>
          </p:cNvPr>
          <p:cNvPicPr>
            <a:picLocks noChangeAspect="1"/>
          </p:cNvPicPr>
          <p:nvPr userDrawn="1"/>
        </p:nvPicPr>
        <p:blipFill>
          <a:blip r:embed="rId2"/>
          <a:stretch>
            <a:fillRect/>
          </a:stretch>
        </p:blipFill>
        <p:spPr>
          <a:xfrm>
            <a:off x="9801506" y="6115022"/>
            <a:ext cx="2304488" cy="640135"/>
          </a:xfrm>
          <a:prstGeom prst="rect">
            <a:avLst/>
          </a:prstGeom>
        </p:spPr>
      </p:pic>
    </p:spTree>
    <p:extLst>
      <p:ext uri="{BB962C8B-B14F-4D97-AF65-F5344CB8AC3E}">
        <p14:creationId xmlns:p14="http://schemas.microsoft.com/office/powerpoint/2010/main" val="1422018272"/>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aison">
    <p:spTree>
      <p:nvGrpSpPr>
        <p:cNvPr id="1" name=""/>
        <p:cNvGrpSpPr/>
        <p:nvPr/>
      </p:nvGrpSpPr>
      <p:grpSpPr>
        <a:xfrm>
          <a:off x="0" y="0"/>
          <a:ext cx="0" cy="0"/>
          <a:chOff x="0" y="0"/>
          <a:chExt cx="0" cy="0"/>
        </a:xfrm>
      </p:grpSpPr>
      <p:sp>
        <p:nvSpPr>
          <p:cNvPr id="10" name="Title 13"/>
          <p:cNvSpPr>
            <a:spLocks noGrp="1"/>
          </p:cNvSpPr>
          <p:nvPr>
            <p:ph type="title"/>
          </p:nvPr>
        </p:nvSpPr>
        <p:spPr/>
        <p:txBody>
          <a:bodyPr/>
          <a:lstStyle/>
          <a:p>
            <a:r>
              <a:rPr lang="fr-FR"/>
              <a:t>Modifiez le style du titre</a:t>
            </a:r>
            <a:endParaRPr lang="en-US" dirty="0"/>
          </a:p>
        </p:txBody>
      </p:sp>
      <p:sp>
        <p:nvSpPr>
          <p:cNvPr id="3" name="Text Placeholder 2"/>
          <p:cNvSpPr>
            <a:spLocks noGrp="1"/>
          </p:cNvSpPr>
          <p:nvPr>
            <p:ph type="body" idx="1"/>
          </p:nvPr>
        </p:nvSpPr>
        <p:spPr>
          <a:xfrm>
            <a:off x="2939373" y="1972703"/>
            <a:ext cx="3992732"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Cliquez pour modifier les styles du texte du masque</a:t>
            </a:r>
          </a:p>
        </p:txBody>
      </p:sp>
      <p:sp>
        <p:nvSpPr>
          <p:cNvPr id="4" name="Content Placeholder 3"/>
          <p:cNvSpPr>
            <a:spLocks noGrp="1"/>
          </p:cNvSpPr>
          <p:nvPr>
            <p:ph sz="half" idx="2"/>
          </p:nvPr>
        </p:nvSpPr>
        <p:spPr>
          <a:xfrm>
            <a:off x="2589212" y="2548966"/>
            <a:ext cx="4342893" cy="3354060"/>
          </a:xfrm>
        </p:spPr>
        <p:txBody>
          <a:bodyPr>
            <a:normAutofit/>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5" name="Text Placeholder 4"/>
          <p:cNvSpPr>
            <a:spLocks noGrp="1"/>
          </p:cNvSpPr>
          <p:nvPr>
            <p:ph type="body" sz="quarter" idx="3"/>
          </p:nvPr>
        </p:nvSpPr>
        <p:spPr>
          <a:xfrm>
            <a:off x="7506629" y="1969475"/>
            <a:ext cx="3999001"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Cliquez pour modifier les styles du texte du masque</a:t>
            </a:r>
          </a:p>
        </p:txBody>
      </p:sp>
      <p:sp>
        <p:nvSpPr>
          <p:cNvPr id="6" name="Content Placeholder 5"/>
          <p:cNvSpPr>
            <a:spLocks noGrp="1"/>
          </p:cNvSpPr>
          <p:nvPr>
            <p:ph sz="quarter" idx="4"/>
          </p:nvPr>
        </p:nvSpPr>
        <p:spPr>
          <a:xfrm>
            <a:off x="7166957" y="2545738"/>
            <a:ext cx="4338674" cy="3354060"/>
          </a:xfrm>
        </p:spPr>
        <p:txBody>
          <a:bodyPr>
            <a:normAutofit/>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smtClean="0"/>
              <a:pPr/>
              <a:t>8/28/2024</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12"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3" name="Slide Number Placeholder 5"/>
          <p:cNvSpPr>
            <a:spLocks noGrp="1"/>
          </p:cNvSpPr>
          <p:nvPr>
            <p:ph type="sldNum" sz="quarter" idx="12"/>
          </p:nvPr>
        </p:nvSpPr>
        <p:spPr>
          <a:xfrm>
            <a:off x="531812" y="787782"/>
            <a:ext cx="779767" cy="365125"/>
          </a:xfrm>
        </p:spPr>
        <p:txBody>
          <a:bodyPr/>
          <a:lstStyle/>
          <a:p>
            <a:fld id="{D57F1E4F-1CFF-5643-939E-217C01CDF565}" type="slidenum">
              <a:rPr lang="en-US" smtClean="0"/>
              <a:pPr/>
              <a:t>‹#›</a:t>
            </a:fld>
            <a:endParaRPr lang="en-US" dirty="0"/>
          </a:p>
        </p:txBody>
      </p:sp>
      <p:pic>
        <p:nvPicPr>
          <p:cNvPr id="2" name="Image 1">
            <a:extLst>
              <a:ext uri="{FF2B5EF4-FFF2-40B4-BE49-F238E27FC236}">
                <a16:creationId xmlns:a16="http://schemas.microsoft.com/office/drawing/2014/main" id="{4CE2E882-78B2-8756-5773-6B0957C7CBE0}"/>
              </a:ext>
            </a:extLst>
          </p:cNvPr>
          <p:cNvPicPr>
            <a:picLocks noChangeAspect="1"/>
          </p:cNvPicPr>
          <p:nvPr userDrawn="1"/>
        </p:nvPicPr>
        <p:blipFill>
          <a:blip r:embed="rId2"/>
          <a:stretch>
            <a:fillRect/>
          </a:stretch>
        </p:blipFill>
        <p:spPr>
          <a:xfrm>
            <a:off x="9801506" y="6115022"/>
            <a:ext cx="2304488" cy="640135"/>
          </a:xfrm>
          <a:prstGeom prst="rect">
            <a:avLst/>
          </a:prstGeom>
        </p:spPr>
      </p:pic>
    </p:spTree>
    <p:extLst>
      <p:ext uri="{BB962C8B-B14F-4D97-AF65-F5344CB8AC3E}">
        <p14:creationId xmlns:p14="http://schemas.microsoft.com/office/powerpoint/2010/main" val="1210942436"/>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Titre seu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a:t>Modifiez le style du titre</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smtClean="0"/>
              <a:pPr/>
              <a:t>8/28/2024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7"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5" name="Slide Number Placeholder 4"/>
          <p:cNvSpPr>
            <a:spLocks noGrp="1"/>
          </p:cNvSpPr>
          <p:nvPr>
            <p:ph type="sldNum" sz="quarter" idx="12"/>
          </p:nvPr>
        </p:nvSpPr>
        <p:spPr/>
        <p:txBody>
          <a:bodyPr/>
          <a:lstStyle/>
          <a:p>
            <a:fld id="{D57F1E4F-1CFF-5643-939E-217C01CDF565}" type="slidenum">
              <a:rPr lang="en-US" smtClean="0"/>
              <a:pPr/>
              <a:t>‹#›</a:t>
            </a:fld>
            <a:endParaRPr lang="en-US" dirty="0"/>
          </a:p>
        </p:txBody>
      </p:sp>
      <p:pic>
        <p:nvPicPr>
          <p:cNvPr id="6" name="Image 5">
            <a:extLst>
              <a:ext uri="{FF2B5EF4-FFF2-40B4-BE49-F238E27FC236}">
                <a16:creationId xmlns:a16="http://schemas.microsoft.com/office/drawing/2014/main" id="{2E3C7F73-E605-5CA3-9D88-913807BF4A2F}"/>
              </a:ext>
            </a:extLst>
          </p:cNvPr>
          <p:cNvPicPr>
            <a:picLocks noChangeAspect="1"/>
          </p:cNvPicPr>
          <p:nvPr userDrawn="1"/>
        </p:nvPicPr>
        <p:blipFill>
          <a:blip r:embed="rId2"/>
          <a:stretch>
            <a:fillRect/>
          </a:stretch>
        </p:blipFill>
        <p:spPr>
          <a:xfrm>
            <a:off x="9801506" y="6115022"/>
            <a:ext cx="2304488" cy="640135"/>
          </a:xfrm>
          <a:prstGeom prst="rect">
            <a:avLst/>
          </a:prstGeom>
        </p:spPr>
      </p:pic>
    </p:spTree>
    <p:extLst>
      <p:ext uri="{BB962C8B-B14F-4D97-AF65-F5344CB8AC3E}">
        <p14:creationId xmlns:p14="http://schemas.microsoft.com/office/powerpoint/2010/main" val="3262571790"/>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Vide">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smtClean="0"/>
              <a:pPr/>
              <a:t>8/28/2024</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6"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4" name="Slide Number Placeholder 3"/>
          <p:cNvSpPr>
            <a:spLocks noGrp="1"/>
          </p:cNvSpPr>
          <p:nvPr>
            <p:ph type="sldNum" sz="quarter" idx="12"/>
          </p:nvPr>
        </p:nvSpPr>
        <p:spPr/>
        <p:txBody>
          <a:bodyPr/>
          <a:lstStyle/>
          <a:p>
            <a:fld id="{D57F1E4F-1CFF-5643-939E-217C01CDF565}" type="slidenum">
              <a:rPr lang="en-US" smtClean="0"/>
              <a:pPr/>
              <a:t>‹#›</a:t>
            </a:fld>
            <a:endParaRPr lang="en-US" dirty="0"/>
          </a:p>
        </p:txBody>
      </p:sp>
      <p:pic>
        <p:nvPicPr>
          <p:cNvPr id="5" name="Image 4">
            <a:extLst>
              <a:ext uri="{FF2B5EF4-FFF2-40B4-BE49-F238E27FC236}">
                <a16:creationId xmlns:a16="http://schemas.microsoft.com/office/drawing/2014/main" id="{F6E00E4A-12BE-9730-7D79-5F2CA0038AB2}"/>
              </a:ext>
            </a:extLst>
          </p:cNvPr>
          <p:cNvPicPr>
            <a:picLocks noChangeAspect="1"/>
          </p:cNvPicPr>
          <p:nvPr userDrawn="1"/>
        </p:nvPicPr>
        <p:blipFill>
          <a:blip r:embed="rId2"/>
          <a:stretch>
            <a:fillRect/>
          </a:stretch>
        </p:blipFill>
        <p:spPr>
          <a:xfrm>
            <a:off x="9801506" y="6115022"/>
            <a:ext cx="2304488" cy="640135"/>
          </a:xfrm>
          <a:prstGeom prst="rect">
            <a:avLst/>
          </a:prstGeom>
        </p:spPr>
      </p:pic>
    </p:spTree>
    <p:extLst>
      <p:ext uri="{BB962C8B-B14F-4D97-AF65-F5344CB8AC3E}">
        <p14:creationId xmlns:p14="http://schemas.microsoft.com/office/powerpoint/2010/main" val="2882850266"/>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u avec légende">
    <p:spTree>
      <p:nvGrpSpPr>
        <p:cNvPr id="1" name=""/>
        <p:cNvGrpSpPr/>
        <p:nvPr/>
      </p:nvGrpSpPr>
      <p:grpSpPr>
        <a:xfrm>
          <a:off x="0" y="0"/>
          <a:ext cx="0" cy="0"/>
          <a:chOff x="0" y="0"/>
          <a:chExt cx="0" cy="0"/>
        </a:xfrm>
      </p:grpSpPr>
      <p:sp>
        <p:nvSpPr>
          <p:cNvPr id="2" name="Title 1"/>
          <p:cNvSpPr>
            <a:spLocks noGrp="1"/>
          </p:cNvSpPr>
          <p:nvPr>
            <p:ph type="title"/>
          </p:nvPr>
        </p:nvSpPr>
        <p:spPr>
          <a:xfrm>
            <a:off x="2589212" y="446088"/>
            <a:ext cx="3505199" cy="976312"/>
          </a:xfrm>
        </p:spPr>
        <p:txBody>
          <a:bodyPr anchor="b"/>
          <a:lstStyle>
            <a:lvl1pPr algn="l">
              <a:defRPr sz="2000" b="0"/>
            </a:lvl1pPr>
          </a:lstStyle>
          <a:p>
            <a:r>
              <a:rPr lang="fr-FR"/>
              <a:t>Modifiez le style du titre</a:t>
            </a:r>
            <a:endParaRPr lang="en-US" dirty="0"/>
          </a:p>
        </p:txBody>
      </p:sp>
      <p:sp>
        <p:nvSpPr>
          <p:cNvPr id="3" name="Content Placeholder 2"/>
          <p:cNvSpPr>
            <a:spLocks noGrp="1"/>
          </p:cNvSpPr>
          <p:nvPr>
            <p:ph idx="1"/>
          </p:nvPr>
        </p:nvSpPr>
        <p:spPr>
          <a:xfrm>
            <a:off x="6323012" y="446088"/>
            <a:ext cx="5181600" cy="5414963"/>
          </a:xfrm>
        </p:spPr>
        <p:txBody>
          <a:bodyPr anchor="ctr">
            <a:normAutofit/>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Text Placeholder 3"/>
          <p:cNvSpPr>
            <a:spLocks noGrp="1"/>
          </p:cNvSpPr>
          <p:nvPr>
            <p:ph type="body" sz="half" idx="2"/>
          </p:nvPr>
        </p:nvSpPr>
        <p:spPr>
          <a:xfrm>
            <a:off x="2589212" y="1598613"/>
            <a:ext cx="3505199" cy="426243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a:t>Cliquez pour modifier les styles du texte du masque</a:t>
            </a:r>
          </a:p>
        </p:txBody>
      </p:sp>
      <p:sp>
        <p:nvSpPr>
          <p:cNvPr id="5" name="Date Placeholder 4"/>
          <p:cNvSpPr>
            <a:spLocks noGrp="1"/>
          </p:cNvSpPr>
          <p:nvPr>
            <p:ph type="dt" sz="half" idx="10"/>
          </p:nvPr>
        </p:nvSpPr>
        <p:spPr/>
        <p:txBody>
          <a:bodyPr/>
          <a:lstStyle/>
          <a:p>
            <a:fld id="{B61BEF0D-F0BB-DE4B-95CE-6DB70DBA9567}" type="datetimeFigureOut">
              <a:rPr lang="en-US" smtClean="0"/>
              <a:pPr/>
              <a:t>8/28/2024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9"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dirty="0"/>
          </a:p>
        </p:txBody>
      </p:sp>
      <p:pic>
        <p:nvPicPr>
          <p:cNvPr id="8" name="Image 7">
            <a:extLst>
              <a:ext uri="{FF2B5EF4-FFF2-40B4-BE49-F238E27FC236}">
                <a16:creationId xmlns:a16="http://schemas.microsoft.com/office/drawing/2014/main" id="{E97F4CBE-F9CD-8D3A-C629-5A0BEAD3C343}"/>
              </a:ext>
            </a:extLst>
          </p:cNvPr>
          <p:cNvPicPr>
            <a:picLocks noChangeAspect="1"/>
          </p:cNvPicPr>
          <p:nvPr userDrawn="1"/>
        </p:nvPicPr>
        <p:blipFill>
          <a:blip r:embed="rId2"/>
          <a:stretch>
            <a:fillRect/>
          </a:stretch>
        </p:blipFill>
        <p:spPr>
          <a:xfrm>
            <a:off x="9801506" y="6115022"/>
            <a:ext cx="2304488" cy="640135"/>
          </a:xfrm>
          <a:prstGeom prst="rect">
            <a:avLst/>
          </a:prstGeom>
        </p:spPr>
      </p:pic>
    </p:spTree>
    <p:extLst>
      <p:ext uri="{BB962C8B-B14F-4D97-AF65-F5344CB8AC3E}">
        <p14:creationId xmlns:p14="http://schemas.microsoft.com/office/powerpoint/2010/main" val="351855386"/>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Image avec légende">
    <p:spTree>
      <p:nvGrpSpPr>
        <p:cNvPr id="1" name=""/>
        <p:cNvGrpSpPr/>
        <p:nvPr/>
      </p:nvGrpSpPr>
      <p:grpSpPr>
        <a:xfrm>
          <a:off x="0" y="0"/>
          <a:ext cx="0" cy="0"/>
          <a:chOff x="0" y="0"/>
          <a:chExt cx="0" cy="0"/>
        </a:xfrm>
      </p:grpSpPr>
      <p:sp>
        <p:nvSpPr>
          <p:cNvPr id="2" name="Title 1"/>
          <p:cNvSpPr>
            <a:spLocks noGrp="1"/>
          </p:cNvSpPr>
          <p:nvPr>
            <p:ph type="title"/>
          </p:nvPr>
        </p:nvSpPr>
        <p:spPr>
          <a:xfrm>
            <a:off x="2589213" y="4800600"/>
            <a:ext cx="8915400" cy="566738"/>
          </a:xfrm>
        </p:spPr>
        <p:txBody>
          <a:bodyPr anchor="b">
            <a:normAutofit/>
          </a:bodyPr>
          <a:lstStyle>
            <a:lvl1pPr algn="l">
              <a:defRPr sz="2400" b="0"/>
            </a:lvl1pPr>
          </a:lstStyle>
          <a:p>
            <a:r>
              <a:rPr lang="fr-FR"/>
              <a:t>Modifiez le style du titre</a:t>
            </a:r>
            <a:endParaRPr lang="en-US" dirty="0"/>
          </a:p>
        </p:txBody>
      </p:sp>
      <p:sp>
        <p:nvSpPr>
          <p:cNvPr id="3" name="Picture Placeholder 2"/>
          <p:cNvSpPr>
            <a:spLocks noGrp="1" noChangeAspect="1"/>
          </p:cNvSpPr>
          <p:nvPr>
            <p:ph type="pic" idx="1"/>
          </p:nvPr>
        </p:nvSpPr>
        <p:spPr>
          <a:xfrm>
            <a:off x="2589212" y="634965"/>
            <a:ext cx="8915400" cy="3854970"/>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fr-FR"/>
              <a:t>Cliquez sur l'icône pour ajouter une image</a:t>
            </a:r>
            <a:endParaRPr lang="en-US" dirty="0"/>
          </a:p>
        </p:txBody>
      </p:sp>
      <p:sp>
        <p:nvSpPr>
          <p:cNvPr id="4" name="Text Placeholder 3"/>
          <p:cNvSpPr>
            <a:spLocks noGrp="1"/>
          </p:cNvSpPr>
          <p:nvPr>
            <p:ph type="body" sz="half" idx="2"/>
          </p:nvPr>
        </p:nvSpPr>
        <p:spPr>
          <a:xfrm>
            <a:off x="2589213" y="5367338"/>
            <a:ext cx="8915400"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a:t>Cliquez pour modifier les styles du texte du masque</a:t>
            </a:r>
          </a:p>
        </p:txBody>
      </p:sp>
      <p:sp>
        <p:nvSpPr>
          <p:cNvPr id="5" name="Date Placeholder 4"/>
          <p:cNvSpPr>
            <a:spLocks noGrp="1"/>
          </p:cNvSpPr>
          <p:nvPr>
            <p:ph type="dt" sz="half" idx="10"/>
          </p:nvPr>
        </p:nvSpPr>
        <p:spPr/>
        <p:txBody>
          <a:bodyPr/>
          <a:lstStyle/>
          <a:p>
            <a:fld id="{B61BEF0D-F0BB-DE4B-95CE-6DB70DBA9567}" type="datetimeFigureOut">
              <a:rPr lang="en-US" smtClean="0"/>
              <a:pPr/>
              <a:t>8/28/2024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D57F1E4F-1CFF-5643-939E-217C01CDF565}" type="slidenum">
              <a:rPr lang="en-US" smtClean="0"/>
              <a:pPr/>
              <a:t>‹#›</a:t>
            </a:fld>
            <a:endParaRPr lang="en-US" dirty="0"/>
          </a:p>
        </p:txBody>
      </p:sp>
      <p:pic>
        <p:nvPicPr>
          <p:cNvPr id="8" name="Image 7">
            <a:extLst>
              <a:ext uri="{FF2B5EF4-FFF2-40B4-BE49-F238E27FC236}">
                <a16:creationId xmlns:a16="http://schemas.microsoft.com/office/drawing/2014/main" id="{39F5422E-652D-3F2B-2AAA-21CB315E1BDF}"/>
              </a:ext>
            </a:extLst>
          </p:cNvPr>
          <p:cNvPicPr>
            <a:picLocks noChangeAspect="1"/>
          </p:cNvPicPr>
          <p:nvPr userDrawn="1"/>
        </p:nvPicPr>
        <p:blipFill>
          <a:blip r:embed="rId2"/>
          <a:stretch>
            <a:fillRect/>
          </a:stretch>
        </p:blipFill>
        <p:spPr>
          <a:xfrm>
            <a:off x="9801506" y="6115022"/>
            <a:ext cx="2304488" cy="640135"/>
          </a:xfrm>
          <a:prstGeom prst="rect">
            <a:avLst/>
          </a:prstGeom>
        </p:spPr>
      </p:pic>
    </p:spTree>
    <p:extLst>
      <p:ext uri="{BB962C8B-B14F-4D97-AF65-F5344CB8AC3E}">
        <p14:creationId xmlns:p14="http://schemas.microsoft.com/office/powerpoint/2010/main" val="354103594"/>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100000">
              <a:schemeClr val="bg2">
                <a:tint val="90000"/>
                <a:satMod val="92000"/>
                <a:lumMod val="120000"/>
              </a:schemeClr>
            </a:gs>
            <a:gs pos="100000">
              <a:schemeClr val="bg2">
                <a:shade val="98000"/>
                <a:satMod val="120000"/>
                <a:lumMod val="98000"/>
              </a:schemeClr>
            </a:gs>
          </a:gsLst>
          <a:path path="circle">
            <a:fillToRect l="50000" t="50000" r="100000" b="100000"/>
          </a:path>
          <a:tileRect/>
        </a:gradFill>
        <a:effectLst/>
      </p:bgPr>
    </p:bg>
    <p:spTree>
      <p:nvGrpSpPr>
        <p:cNvPr id="1" name=""/>
        <p:cNvGrpSpPr/>
        <p:nvPr/>
      </p:nvGrpSpPr>
      <p:grpSpPr>
        <a:xfrm>
          <a:off x="0" y="0"/>
          <a:ext cx="0" cy="0"/>
          <a:chOff x="0" y="0"/>
          <a:chExt cx="0" cy="0"/>
        </a:xfrm>
      </p:grpSpPr>
      <p:grpSp>
        <p:nvGrpSpPr>
          <p:cNvPr id="23" name="Group 22"/>
          <p:cNvGrpSpPr/>
          <p:nvPr/>
        </p:nvGrpSpPr>
        <p:grpSpPr>
          <a:xfrm>
            <a:off x="1" y="228600"/>
            <a:ext cx="2851516" cy="6638628"/>
            <a:chOff x="2487613" y="285750"/>
            <a:chExt cx="2428875" cy="5654676"/>
          </a:xfrm>
        </p:grpSpPr>
        <p:sp>
          <p:nvSpPr>
            <p:cNvPr id="24" name="Freeform 11"/>
            <p:cNvSpPr/>
            <p:nvPr/>
          </p:nvSpPr>
          <p:spPr bwMode="auto">
            <a:xfrm>
              <a:off x="2487613" y="2284413"/>
              <a:ext cx="85725" cy="533400"/>
            </a:xfrm>
            <a:custGeom>
              <a:avLst/>
              <a:gdLst/>
              <a:ahLst/>
              <a:cxnLst/>
              <a:rect l="0" t="0" r="r" b="b"/>
              <a:pathLst>
                <a:path w="22" h="136">
                  <a:moveTo>
                    <a:pt x="22" y="136"/>
                  </a:moveTo>
                  <a:cubicBezTo>
                    <a:pt x="20" y="117"/>
                    <a:pt x="19" y="99"/>
                    <a:pt x="17" y="80"/>
                  </a:cubicBezTo>
                  <a:cubicBezTo>
                    <a:pt x="11" y="54"/>
                    <a:pt x="6" y="27"/>
                    <a:pt x="0" y="0"/>
                  </a:cubicBezTo>
                  <a:cubicBezTo>
                    <a:pt x="0" y="35"/>
                    <a:pt x="0" y="35"/>
                    <a:pt x="0" y="35"/>
                  </a:cubicBezTo>
                  <a:cubicBezTo>
                    <a:pt x="6" y="64"/>
                    <a:pt x="13" y="94"/>
                    <a:pt x="20" y="124"/>
                  </a:cubicBezTo>
                  <a:cubicBezTo>
                    <a:pt x="20" y="128"/>
                    <a:pt x="21" y="132"/>
                    <a:pt x="22" y="136"/>
                  </a:cubicBezTo>
                  <a:close/>
                </a:path>
              </a:pathLst>
            </a:custGeom>
            <a:solidFill>
              <a:schemeClr val="tx2">
                <a:alpha val="20000"/>
              </a:schemeClr>
            </a:solidFill>
            <a:ln>
              <a:noFill/>
            </a:ln>
          </p:spPr>
        </p:sp>
        <p:sp>
          <p:nvSpPr>
            <p:cNvPr id="25" name="Freeform 12"/>
            <p:cNvSpPr/>
            <p:nvPr/>
          </p:nvSpPr>
          <p:spPr bwMode="auto">
            <a:xfrm>
              <a:off x="2597151" y="2779713"/>
              <a:ext cx="550863" cy="1978025"/>
            </a:xfrm>
            <a:custGeom>
              <a:avLst/>
              <a:gdLst/>
              <a:ahLst/>
              <a:cxnLst/>
              <a:rect l="0" t="0" r="r" b="b"/>
              <a:pathLst>
                <a:path w="140" h="504">
                  <a:moveTo>
                    <a:pt x="86" y="350"/>
                  </a:moveTo>
                  <a:cubicBezTo>
                    <a:pt x="103" y="402"/>
                    <a:pt x="120" y="453"/>
                    <a:pt x="139" y="504"/>
                  </a:cubicBezTo>
                  <a:cubicBezTo>
                    <a:pt x="139" y="495"/>
                    <a:pt x="139" y="487"/>
                    <a:pt x="140" y="478"/>
                  </a:cubicBezTo>
                  <a:cubicBezTo>
                    <a:pt x="124" y="435"/>
                    <a:pt x="109" y="391"/>
                    <a:pt x="95" y="347"/>
                  </a:cubicBezTo>
                  <a:cubicBezTo>
                    <a:pt x="58" y="233"/>
                    <a:pt x="27" y="117"/>
                    <a:pt x="0" y="0"/>
                  </a:cubicBezTo>
                  <a:cubicBezTo>
                    <a:pt x="2" y="20"/>
                    <a:pt x="4" y="41"/>
                    <a:pt x="6" y="61"/>
                  </a:cubicBezTo>
                  <a:cubicBezTo>
                    <a:pt x="30" y="158"/>
                    <a:pt x="56" y="255"/>
                    <a:pt x="86" y="350"/>
                  </a:cubicBezTo>
                  <a:close/>
                </a:path>
              </a:pathLst>
            </a:custGeom>
            <a:solidFill>
              <a:schemeClr val="tx2">
                <a:alpha val="20000"/>
              </a:schemeClr>
            </a:solidFill>
            <a:ln>
              <a:noFill/>
            </a:ln>
          </p:spPr>
        </p:sp>
        <p:sp>
          <p:nvSpPr>
            <p:cNvPr id="26" name="Freeform 13"/>
            <p:cNvSpPr/>
            <p:nvPr/>
          </p:nvSpPr>
          <p:spPr bwMode="auto">
            <a:xfrm>
              <a:off x="3175001" y="4730750"/>
              <a:ext cx="519113" cy="1209675"/>
            </a:xfrm>
            <a:custGeom>
              <a:avLst/>
              <a:gdLst/>
              <a:ahLst/>
              <a:cxnLst/>
              <a:rect l="0" t="0" r="r" b="b"/>
              <a:pathLst>
                <a:path w="132" h="308">
                  <a:moveTo>
                    <a:pt x="8" y="22"/>
                  </a:moveTo>
                  <a:cubicBezTo>
                    <a:pt x="5" y="15"/>
                    <a:pt x="2" y="8"/>
                    <a:pt x="0" y="0"/>
                  </a:cubicBezTo>
                  <a:cubicBezTo>
                    <a:pt x="0" y="10"/>
                    <a:pt x="0" y="19"/>
                    <a:pt x="0" y="29"/>
                  </a:cubicBezTo>
                  <a:cubicBezTo>
                    <a:pt x="21" y="85"/>
                    <a:pt x="44" y="140"/>
                    <a:pt x="68" y="194"/>
                  </a:cubicBezTo>
                  <a:cubicBezTo>
                    <a:pt x="85" y="232"/>
                    <a:pt x="104" y="270"/>
                    <a:pt x="123" y="308"/>
                  </a:cubicBezTo>
                  <a:cubicBezTo>
                    <a:pt x="132" y="308"/>
                    <a:pt x="132" y="308"/>
                    <a:pt x="132" y="308"/>
                  </a:cubicBezTo>
                  <a:cubicBezTo>
                    <a:pt x="113" y="269"/>
                    <a:pt x="94" y="230"/>
                    <a:pt x="77" y="190"/>
                  </a:cubicBezTo>
                  <a:cubicBezTo>
                    <a:pt x="52" y="135"/>
                    <a:pt x="29" y="79"/>
                    <a:pt x="8" y="22"/>
                  </a:cubicBezTo>
                  <a:close/>
                </a:path>
              </a:pathLst>
            </a:custGeom>
            <a:solidFill>
              <a:schemeClr val="tx2">
                <a:alpha val="20000"/>
              </a:schemeClr>
            </a:solidFill>
            <a:ln>
              <a:noFill/>
            </a:ln>
          </p:spPr>
        </p:sp>
        <p:sp>
          <p:nvSpPr>
            <p:cNvPr id="27" name="Freeform 14"/>
            <p:cNvSpPr/>
            <p:nvPr/>
          </p:nvSpPr>
          <p:spPr bwMode="auto">
            <a:xfrm>
              <a:off x="3305176" y="5630863"/>
              <a:ext cx="146050" cy="309563"/>
            </a:xfrm>
            <a:custGeom>
              <a:avLst/>
              <a:gdLst/>
              <a:ahLst/>
              <a:cxnLst/>
              <a:rect l="0" t="0" r="r" b="b"/>
              <a:pathLst>
                <a:path w="37" h="79">
                  <a:moveTo>
                    <a:pt x="28" y="79"/>
                  </a:moveTo>
                  <a:cubicBezTo>
                    <a:pt x="37" y="79"/>
                    <a:pt x="37" y="79"/>
                    <a:pt x="37" y="79"/>
                  </a:cubicBezTo>
                  <a:cubicBezTo>
                    <a:pt x="24" y="53"/>
                    <a:pt x="12" y="27"/>
                    <a:pt x="0" y="0"/>
                  </a:cubicBezTo>
                  <a:cubicBezTo>
                    <a:pt x="8" y="27"/>
                    <a:pt x="17" y="53"/>
                    <a:pt x="28" y="79"/>
                  </a:cubicBezTo>
                  <a:close/>
                </a:path>
              </a:pathLst>
            </a:custGeom>
            <a:solidFill>
              <a:schemeClr val="tx2">
                <a:alpha val="20000"/>
              </a:schemeClr>
            </a:solidFill>
            <a:ln>
              <a:noFill/>
            </a:ln>
          </p:spPr>
        </p:sp>
        <p:sp>
          <p:nvSpPr>
            <p:cNvPr id="28" name="Freeform 15"/>
            <p:cNvSpPr/>
            <p:nvPr/>
          </p:nvSpPr>
          <p:spPr bwMode="auto">
            <a:xfrm>
              <a:off x="2573338" y="2817813"/>
              <a:ext cx="700088" cy="2835275"/>
            </a:xfrm>
            <a:custGeom>
              <a:avLst/>
              <a:gdLst/>
              <a:ahLst/>
              <a:cxnLst/>
              <a:rect l="0" t="0" r="r" b="b"/>
              <a:pathLst>
                <a:path w="178" h="722">
                  <a:moveTo>
                    <a:pt x="162" y="660"/>
                  </a:moveTo>
                  <a:cubicBezTo>
                    <a:pt x="145" y="618"/>
                    <a:pt x="130" y="576"/>
                    <a:pt x="116" y="534"/>
                  </a:cubicBezTo>
                  <a:cubicBezTo>
                    <a:pt x="84" y="437"/>
                    <a:pt x="59" y="337"/>
                    <a:pt x="40" y="236"/>
                  </a:cubicBezTo>
                  <a:cubicBezTo>
                    <a:pt x="29" y="175"/>
                    <a:pt x="20" y="113"/>
                    <a:pt x="12" y="51"/>
                  </a:cubicBezTo>
                  <a:cubicBezTo>
                    <a:pt x="8" y="34"/>
                    <a:pt x="4" y="17"/>
                    <a:pt x="0" y="0"/>
                  </a:cubicBezTo>
                  <a:cubicBezTo>
                    <a:pt x="8" y="79"/>
                    <a:pt x="19" y="159"/>
                    <a:pt x="33" y="237"/>
                  </a:cubicBezTo>
                  <a:cubicBezTo>
                    <a:pt x="51" y="339"/>
                    <a:pt x="76" y="439"/>
                    <a:pt x="107" y="537"/>
                  </a:cubicBezTo>
                  <a:cubicBezTo>
                    <a:pt x="123" y="586"/>
                    <a:pt x="141" y="634"/>
                    <a:pt x="160" y="681"/>
                  </a:cubicBezTo>
                  <a:cubicBezTo>
                    <a:pt x="166" y="695"/>
                    <a:pt x="172" y="708"/>
                    <a:pt x="178" y="722"/>
                  </a:cubicBezTo>
                  <a:cubicBezTo>
                    <a:pt x="176" y="717"/>
                    <a:pt x="175" y="713"/>
                    <a:pt x="174" y="708"/>
                  </a:cubicBezTo>
                  <a:cubicBezTo>
                    <a:pt x="169" y="692"/>
                    <a:pt x="165" y="676"/>
                    <a:pt x="162" y="660"/>
                  </a:cubicBezTo>
                  <a:close/>
                </a:path>
              </a:pathLst>
            </a:custGeom>
            <a:solidFill>
              <a:schemeClr val="tx2">
                <a:alpha val="20000"/>
              </a:schemeClr>
            </a:solidFill>
            <a:ln>
              <a:noFill/>
            </a:ln>
          </p:spPr>
        </p:sp>
        <p:sp>
          <p:nvSpPr>
            <p:cNvPr id="29" name="Freeform 16"/>
            <p:cNvSpPr/>
            <p:nvPr/>
          </p:nvSpPr>
          <p:spPr bwMode="auto">
            <a:xfrm>
              <a:off x="2506663" y="285750"/>
              <a:ext cx="90488" cy="2493963"/>
            </a:xfrm>
            <a:custGeom>
              <a:avLst/>
              <a:gdLst/>
              <a:ahLst/>
              <a:cxnLst/>
              <a:rect l="0" t="0" r="r" b="b"/>
              <a:pathLst>
                <a:path w="23" h="635">
                  <a:moveTo>
                    <a:pt x="11" y="577"/>
                  </a:moveTo>
                  <a:cubicBezTo>
                    <a:pt x="12" y="581"/>
                    <a:pt x="12" y="585"/>
                    <a:pt x="12" y="589"/>
                  </a:cubicBezTo>
                  <a:cubicBezTo>
                    <a:pt x="15" y="603"/>
                    <a:pt x="19" y="617"/>
                    <a:pt x="22" y="632"/>
                  </a:cubicBezTo>
                  <a:cubicBezTo>
                    <a:pt x="22" y="633"/>
                    <a:pt x="22" y="634"/>
                    <a:pt x="23" y="635"/>
                  </a:cubicBezTo>
                  <a:cubicBezTo>
                    <a:pt x="21" y="615"/>
                    <a:pt x="19" y="596"/>
                    <a:pt x="17" y="576"/>
                  </a:cubicBezTo>
                  <a:cubicBezTo>
                    <a:pt x="9" y="474"/>
                    <a:pt x="5" y="372"/>
                    <a:pt x="5" y="269"/>
                  </a:cubicBezTo>
                  <a:cubicBezTo>
                    <a:pt x="6" y="179"/>
                    <a:pt x="9" y="90"/>
                    <a:pt x="15" y="0"/>
                  </a:cubicBezTo>
                  <a:cubicBezTo>
                    <a:pt x="12" y="0"/>
                    <a:pt x="12" y="0"/>
                    <a:pt x="12" y="0"/>
                  </a:cubicBezTo>
                  <a:cubicBezTo>
                    <a:pt x="5" y="89"/>
                    <a:pt x="2" y="179"/>
                    <a:pt x="1" y="269"/>
                  </a:cubicBezTo>
                  <a:cubicBezTo>
                    <a:pt x="0" y="372"/>
                    <a:pt x="3" y="474"/>
                    <a:pt x="11" y="577"/>
                  </a:cubicBezTo>
                  <a:close/>
                </a:path>
              </a:pathLst>
            </a:custGeom>
            <a:solidFill>
              <a:schemeClr val="tx2">
                <a:alpha val="20000"/>
              </a:schemeClr>
            </a:solidFill>
            <a:ln>
              <a:noFill/>
            </a:ln>
          </p:spPr>
        </p:sp>
        <p:sp>
          <p:nvSpPr>
            <p:cNvPr id="30" name="Freeform 17"/>
            <p:cNvSpPr/>
            <p:nvPr/>
          </p:nvSpPr>
          <p:spPr bwMode="auto">
            <a:xfrm>
              <a:off x="2554288" y="2598738"/>
              <a:ext cx="66675" cy="420688"/>
            </a:xfrm>
            <a:custGeom>
              <a:avLst/>
              <a:gdLst/>
              <a:ahLst/>
              <a:cxnLst/>
              <a:rect l="0" t="0" r="r" b="b"/>
              <a:pathLst>
                <a:path w="17" h="107">
                  <a:moveTo>
                    <a:pt x="0" y="0"/>
                  </a:moveTo>
                  <a:cubicBezTo>
                    <a:pt x="2" y="19"/>
                    <a:pt x="3" y="37"/>
                    <a:pt x="5" y="56"/>
                  </a:cubicBezTo>
                  <a:cubicBezTo>
                    <a:pt x="9" y="73"/>
                    <a:pt x="13" y="90"/>
                    <a:pt x="17" y="107"/>
                  </a:cubicBezTo>
                  <a:cubicBezTo>
                    <a:pt x="15" y="87"/>
                    <a:pt x="13" y="66"/>
                    <a:pt x="11" y="46"/>
                  </a:cubicBezTo>
                  <a:cubicBezTo>
                    <a:pt x="10" y="45"/>
                    <a:pt x="10" y="44"/>
                    <a:pt x="10" y="43"/>
                  </a:cubicBezTo>
                  <a:cubicBezTo>
                    <a:pt x="7" y="28"/>
                    <a:pt x="3" y="14"/>
                    <a:pt x="0" y="0"/>
                  </a:cubicBezTo>
                  <a:close/>
                </a:path>
              </a:pathLst>
            </a:custGeom>
            <a:solidFill>
              <a:schemeClr val="tx2">
                <a:alpha val="20000"/>
              </a:schemeClr>
            </a:solidFill>
            <a:ln>
              <a:noFill/>
            </a:ln>
          </p:spPr>
        </p:sp>
        <p:sp>
          <p:nvSpPr>
            <p:cNvPr id="31" name="Freeform 18"/>
            <p:cNvSpPr/>
            <p:nvPr/>
          </p:nvSpPr>
          <p:spPr bwMode="auto">
            <a:xfrm>
              <a:off x="3143251" y="4757738"/>
              <a:ext cx="161925" cy="873125"/>
            </a:xfrm>
            <a:custGeom>
              <a:avLst/>
              <a:gdLst/>
              <a:ahLst/>
              <a:cxnLst/>
              <a:rect l="0" t="0" r="r" b="b"/>
              <a:pathLst>
                <a:path w="41" h="222">
                  <a:moveTo>
                    <a:pt x="0" y="0"/>
                  </a:moveTo>
                  <a:cubicBezTo>
                    <a:pt x="0" y="31"/>
                    <a:pt x="2" y="62"/>
                    <a:pt x="5" y="93"/>
                  </a:cubicBezTo>
                  <a:cubicBezTo>
                    <a:pt x="8" y="117"/>
                    <a:pt x="12" y="142"/>
                    <a:pt x="17" y="166"/>
                  </a:cubicBezTo>
                  <a:cubicBezTo>
                    <a:pt x="19" y="172"/>
                    <a:pt x="22" y="178"/>
                    <a:pt x="24" y="184"/>
                  </a:cubicBezTo>
                  <a:cubicBezTo>
                    <a:pt x="30" y="197"/>
                    <a:pt x="35" y="209"/>
                    <a:pt x="41" y="222"/>
                  </a:cubicBezTo>
                  <a:cubicBezTo>
                    <a:pt x="40" y="219"/>
                    <a:pt x="39" y="215"/>
                    <a:pt x="38" y="212"/>
                  </a:cubicBezTo>
                  <a:cubicBezTo>
                    <a:pt x="26" y="172"/>
                    <a:pt x="18" y="132"/>
                    <a:pt x="13" y="92"/>
                  </a:cubicBezTo>
                  <a:cubicBezTo>
                    <a:pt x="11" y="68"/>
                    <a:pt x="9" y="45"/>
                    <a:pt x="8" y="22"/>
                  </a:cubicBezTo>
                  <a:cubicBezTo>
                    <a:pt x="8" y="21"/>
                    <a:pt x="7" y="20"/>
                    <a:pt x="7" y="18"/>
                  </a:cubicBezTo>
                  <a:cubicBezTo>
                    <a:pt x="5" y="12"/>
                    <a:pt x="2" y="6"/>
                    <a:pt x="0" y="0"/>
                  </a:cubicBezTo>
                  <a:close/>
                </a:path>
              </a:pathLst>
            </a:custGeom>
            <a:solidFill>
              <a:schemeClr val="tx2">
                <a:alpha val="20000"/>
              </a:schemeClr>
            </a:solidFill>
            <a:ln>
              <a:noFill/>
            </a:ln>
          </p:spPr>
        </p:sp>
        <p:sp>
          <p:nvSpPr>
            <p:cNvPr id="32" name="Freeform 19"/>
            <p:cNvSpPr/>
            <p:nvPr/>
          </p:nvSpPr>
          <p:spPr bwMode="auto">
            <a:xfrm>
              <a:off x="3148013" y="1282700"/>
              <a:ext cx="1768475" cy="3448050"/>
            </a:xfrm>
            <a:custGeom>
              <a:avLst/>
              <a:gdLst/>
              <a:ahLst/>
              <a:cxnLst/>
              <a:rect l="0" t="0" r="r" b="b"/>
              <a:pathLst>
                <a:path w="450" h="878">
                  <a:moveTo>
                    <a:pt x="7" y="854"/>
                  </a:moveTo>
                  <a:cubicBezTo>
                    <a:pt x="10" y="772"/>
                    <a:pt x="26" y="691"/>
                    <a:pt x="50" y="613"/>
                  </a:cubicBezTo>
                  <a:cubicBezTo>
                    <a:pt x="75" y="535"/>
                    <a:pt x="109" y="460"/>
                    <a:pt x="149" y="388"/>
                  </a:cubicBezTo>
                  <a:cubicBezTo>
                    <a:pt x="189" y="316"/>
                    <a:pt x="235" y="248"/>
                    <a:pt x="285" y="183"/>
                  </a:cubicBezTo>
                  <a:cubicBezTo>
                    <a:pt x="310" y="151"/>
                    <a:pt x="337" y="119"/>
                    <a:pt x="364" y="89"/>
                  </a:cubicBezTo>
                  <a:cubicBezTo>
                    <a:pt x="378" y="74"/>
                    <a:pt x="392" y="58"/>
                    <a:pt x="406" y="44"/>
                  </a:cubicBezTo>
                  <a:cubicBezTo>
                    <a:pt x="421" y="29"/>
                    <a:pt x="435" y="15"/>
                    <a:pt x="450" y="1"/>
                  </a:cubicBezTo>
                  <a:cubicBezTo>
                    <a:pt x="450" y="0"/>
                    <a:pt x="450" y="0"/>
                    <a:pt x="450" y="0"/>
                  </a:cubicBezTo>
                  <a:cubicBezTo>
                    <a:pt x="434" y="14"/>
                    <a:pt x="420" y="28"/>
                    <a:pt x="405" y="43"/>
                  </a:cubicBezTo>
                  <a:cubicBezTo>
                    <a:pt x="391" y="57"/>
                    <a:pt x="377" y="72"/>
                    <a:pt x="363" y="88"/>
                  </a:cubicBezTo>
                  <a:cubicBezTo>
                    <a:pt x="335" y="118"/>
                    <a:pt x="308" y="149"/>
                    <a:pt x="283" y="181"/>
                  </a:cubicBezTo>
                  <a:cubicBezTo>
                    <a:pt x="232" y="246"/>
                    <a:pt x="185" y="314"/>
                    <a:pt x="145" y="386"/>
                  </a:cubicBezTo>
                  <a:cubicBezTo>
                    <a:pt x="104" y="457"/>
                    <a:pt x="70" y="533"/>
                    <a:pt x="45" y="611"/>
                  </a:cubicBezTo>
                  <a:cubicBezTo>
                    <a:pt x="19" y="690"/>
                    <a:pt x="3" y="771"/>
                    <a:pt x="0" y="854"/>
                  </a:cubicBezTo>
                  <a:cubicBezTo>
                    <a:pt x="0" y="856"/>
                    <a:pt x="0" y="857"/>
                    <a:pt x="0" y="859"/>
                  </a:cubicBezTo>
                  <a:cubicBezTo>
                    <a:pt x="2" y="865"/>
                    <a:pt x="4" y="872"/>
                    <a:pt x="7" y="878"/>
                  </a:cubicBezTo>
                  <a:cubicBezTo>
                    <a:pt x="7" y="870"/>
                    <a:pt x="7" y="862"/>
                    <a:pt x="7" y="854"/>
                  </a:cubicBezTo>
                  <a:close/>
                </a:path>
              </a:pathLst>
            </a:custGeom>
            <a:solidFill>
              <a:schemeClr val="tx2">
                <a:alpha val="20000"/>
              </a:schemeClr>
            </a:solidFill>
            <a:ln>
              <a:noFill/>
            </a:ln>
          </p:spPr>
        </p:sp>
        <p:sp>
          <p:nvSpPr>
            <p:cNvPr id="33" name="Freeform 20"/>
            <p:cNvSpPr/>
            <p:nvPr/>
          </p:nvSpPr>
          <p:spPr bwMode="auto">
            <a:xfrm>
              <a:off x="3273426" y="5653088"/>
              <a:ext cx="138113" cy="287338"/>
            </a:xfrm>
            <a:custGeom>
              <a:avLst/>
              <a:gdLst/>
              <a:ahLst/>
              <a:cxnLst/>
              <a:rect l="0" t="0" r="r" b="b"/>
              <a:pathLst>
                <a:path w="35" h="73">
                  <a:moveTo>
                    <a:pt x="0" y="0"/>
                  </a:moveTo>
                  <a:cubicBezTo>
                    <a:pt x="7" y="24"/>
                    <a:pt x="16" y="49"/>
                    <a:pt x="26" y="73"/>
                  </a:cubicBezTo>
                  <a:cubicBezTo>
                    <a:pt x="35" y="73"/>
                    <a:pt x="35" y="73"/>
                    <a:pt x="35" y="73"/>
                  </a:cubicBezTo>
                  <a:cubicBezTo>
                    <a:pt x="23" y="49"/>
                    <a:pt x="11" y="24"/>
                    <a:pt x="0" y="0"/>
                  </a:cubicBezTo>
                  <a:close/>
                </a:path>
              </a:pathLst>
            </a:custGeom>
            <a:solidFill>
              <a:schemeClr val="tx2">
                <a:alpha val="20000"/>
              </a:schemeClr>
            </a:solidFill>
            <a:ln>
              <a:noFill/>
            </a:ln>
          </p:spPr>
        </p:sp>
        <p:sp>
          <p:nvSpPr>
            <p:cNvPr id="34" name="Freeform 21"/>
            <p:cNvSpPr/>
            <p:nvPr/>
          </p:nvSpPr>
          <p:spPr bwMode="auto">
            <a:xfrm>
              <a:off x="3143251" y="4656138"/>
              <a:ext cx="31750" cy="188913"/>
            </a:xfrm>
            <a:custGeom>
              <a:avLst/>
              <a:gdLst/>
              <a:ahLst/>
              <a:cxnLst/>
              <a:rect l="0" t="0" r="r" b="b"/>
              <a:pathLst>
                <a:path w="8" h="48">
                  <a:moveTo>
                    <a:pt x="7" y="44"/>
                  </a:moveTo>
                  <a:cubicBezTo>
                    <a:pt x="7" y="46"/>
                    <a:pt x="8" y="47"/>
                    <a:pt x="8" y="48"/>
                  </a:cubicBezTo>
                  <a:cubicBezTo>
                    <a:pt x="8" y="38"/>
                    <a:pt x="8" y="29"/>
                    <a:pt x="8" y="19"/>
                  </a:cubicBezTo>
                  <a:cubicBezTo>
                    <a:pt x="5" y="13"/>
                    <a:pt x="3" y="6"/>
                    <a:pt x="1" y="0"/>
                  </a:cubicBezTo>
                  <a:cubicBezTo>
                    <a:pt x="0" y="9"/>
                    <a:pt x="0" y="17"/>
                    <a:pt x="0" y="26"/>
                  </a:cubicBezTo>
                  <a:cubicBezTo>
                    <a:pt x="2" y="32"/>
                    <a:pt x="5" y="38"/>
                    <a:pt x="7" y="44"/>
                  </a:cubicBezTo>
                  <a:close/>
                </a:path>
              </a:pathLst>
            </a:custGeom>
            <a:solidFill>
              <a:schemeClr val="tx2">
                <a:alpha val="20000"/>
              </a:schemeClr>
            </a:solidFill>
            <a:ln>
              <a:noFill/>
            </a:ln>
          </p:spPr>
        </p:sp>
        <p:sp>
          <p:nvSpPr>
            <p:cNvPr id="35" name="Freeform 22"/>
            <p:cNvSpPr/>
            <p:nvPr/>
          </p:nvSpPr>
          <p:spPr bwMode="auto">
            <a:xfrm>
              <a:off x="3211513" y="5410200"/>
              <a:ext cx="203200" cy="530225"/>
            </a:xfrm>
            <a:custGeom>
              <a:avLst/>
              <a:gdLst/>
              <a:ahLst/>
              <a:cxnLst/>
              <a:rect l="0" t="0" r="r" b="b"/>
              <a:pathLst>
                <a:path w="52" h="135">
                  <a:moveTo>
                    <a:pt x="7" y="18"/>
                  </a:moveTo>
                  <a:cubicBezTo>
                    <a:pt x="5" y="12"/>
                    <a:pt x="2" y="6"/>
                    <a:pt x="0" y="0"/>
                  </a:cubicBezTo>
                  <a:cubicBezTo>
                    <a:pt x="3" y="16"/>
                    <a:pt x="7" y="32"/>
                    <a:pt x="12" y="48"/>
                  </a:cubicBezTo>
                  <a:cubicBezTo>
                    <a:pt x="13" y="53"/>
                    <a:pt x="14" y="57"/>
                    <a:pt x="16" y="62"/>
                  </a:cubicBezTo>
                  <a:cubicBezTo>
                    <a:pt x="27" y="86"/>
                    <a:pt x="39" y="111"/>
                    <a:pt x="51" y="135"/>
                  </a:cubicBezTo>
                  <a:cubicBezTo>
                    <a:pt x="52" y="135"/>
                    <a:pt x="52" y="135"/>
                    <a:pt x="52" y="135"/>
                  </a:cubicBezTo>
                  <a:cubicBezTo>
                    <a:pt x="41" y="109"/>
                    <a:pt x="32" y="83"/>
                    <a:pt x="24" y="56"/>
                  </a:cubicBezTo>
                  <a:cubicBezTo>
                    <a:pt x="18" y="43"/>
                    <a:pt x="13" y="31"/>
                    <a:pt x="7" y="18"/>
                  </a:cubicBezTo>
                  <a:close/>
                </a:path>
              </a:pathLst>
            </a:custGeom>
            <a:solidFill>
              <a:schemeClr val="tx2">
                <a:alpha val="20000"/>
              </a:schemeClr>
            </a:solidFill>
            <a:ln>
              <a:noFill/>
            </a:ln>
          </p:spPr>
        </p:sp>
      </p:grpSp>
      <p:grpSp>
        <p:nvGrpSpPr>
          <p:cNvPr id="10" name="Group 9"/>
          <p:cNvGrpSpPr/>
          <p:nvPr/>
        </p:nvGrpSpPr>
        <p:grpSpPr>
          <a:xfrm>
            <a:off x="27221" y="-32"/>
            <a:ext cx="2356674" cy="6853285"/>
            <a:chOff x="6627813" y="195454"/>
            <a:chExt cx="1952625" cy="5678297"/>
          </a:xfrm>
        </p:grpSpPr>
        <p:sp>
          <p:nvSpPr>
            <p:cNvPr id="11" name="Freeform 27"/>
            <p:cNvSpPr/>
            <p:nvPr/>
          </p:nvSpPr>
          <p:spPr bwMode="auto">
            <a:xfrm>
              <a:off x="6627813" y="195454"/>
              <a:ext cx="409575" cy="3646488"/>
            </a:xfrm>
            <a:custGeom>
              <a:avLst/>
              <a:gdLst/>
              <a:ahLst/>
              <a:cxnLst/>
              <a:rect l="0" t="0" r="r" b="b"/>
              <a:pathLst>
                <a:path w="103" h="920">
                  <a:moveTo>
                    <a:pt x="7" y="210"/>
                  </a:moveTo>
                  <a:cubicBezTo>
                    <a:pt x="11" y="288"/>
                    <a:pt x="17" y="367"/>
                    <a:pt x="26" y="445"/>
                  </a:cubicBezTo>
                  <a:cubicBezTo>
                    <a:pt x="34" y="523"/>
                    <a:pt x="44" y="601"/>
                    <a:pt x="57" y="679"/>
                  </a:cubicBezTo>
                  <a:cubicBezTo>
                    <a:pt x="69" y="757"/>
                    <a:pt x="84" y="834"/>
                    <a:pt x="101" y="911"/>
                  </a:cubicBezTo>
                  <a:cubicBezTo>
                    <a:pt x="102" y="914"/>
                    <a:pt x="103" y="917"/>
                    <a:pt x="103" y="920"/>
                  </a:cubicBezTo>
                  <a:cubicBezTo>
                    <a:pt x="102" y="905"/>
                    <a:pt x="100" y="889"/>
                    <a:pt x="99" y="874"/>
                  </a:cubicBezTo>
                  <a:cubicBezTo>
                    <a:pt x="99" y="871"/>
                    <a:pt x="99" y="868"/>
                    <a:pt x="99" y="866"/>
                  </a:cubicBezTo>
                  <a:cubicBezTo>
                    <a:pt x="85" y="803"/>
                    <a:pt x="73" y="741"/>
                    <a:pt x="63" y="678"/>
                  </a:cubicBezTo>
                  <a:cubicBezTo>
                    <a:pt x="50" y="600"/>
                    <a:pt x="39" y="523"/>
                    <a:pt x="30" y="444"/>
                  </a:cubicBezTo>
                  <a:cubicBezTo>
                    <a:pt x="21" y="366"/>
                    <a:pt x="14" y="288"/>
                    <a:pt x="9" y="209"/>
                  </a:cubicBezTo>
                  <a:cubicBezTo>
                    <a:pt x="7" y="170"/>
                    <a:pt x="5" y="131"/>
                    <a:pt x="3" y="92"/>
                  </a:cubicBezTo>
                  <a:cubicBezTo>
                    <a:pt x="2" y="61"/>
                    <a:pt x="1" y="31"/>
                    <a:pt x="1" y="0"/>
                  </a:cubicBezTo>
                  <a:cubicBezTo>
                    <a:pt x="0" y="0"/>
                    <a:pt x="0" y="0"/>
                    <a:pt x="0" y="0"/>
                  </a:cubicBezTo>
                  <a:cubicBezTo>
                    <a:pt x="0" y="31"/>
                    <a:pt x="1" y="61"/>
                    <a:pt x="1" y="92"/>
                  </a:cubicBezTo>
                  <a:cubicBezTo>
                    <a:pt x="3" y="131"/>
                    <a:pt x="4" y="170"/>
                    <a:pt x="7" y="210"/>
                  </a:cubicBezTo>
                  <a:close/>
                </a:path>
              </a:pathLst>
            </a:custGeom>
            <a:solidFill>
              <a:schemeClr val="tx2"/>
            </a:solidFill>
            <a:ln>
              <a:noFill/>
            </a:ln>
          </p:spPr>
        </p:sp>
        <p:sp>
          <p:nvSpPr>
            <p:cNvPr id="12" name="Freeform 28"/>
            <p:cNvSpPr/>
            <p:nvPr/>
          </p:nvSpPr>
          <p:spPr bwMode="auto">
            <a:xfrm>
              <a:off x="7061201" y="3771900"/>
              <a:ext cx="350838" cy="1309688"/>
            </a:xfrm>
            <a:custGeom>
              <a:avLst/>
              <a:gdLst/>
              <a:ahLst/>
              <a:cxnLst/>
              <a:rect l="0" t="0" r="r" b="b"/>
              <a:pathLst>
                <a:path w="88" h="330">
                  <a:moveTo>
                    <a:pt x="53" y="229"/>
                  </a:moveTo>
                  <a:cubicBezTo>
                    <a:pt x="64" y="263"/>
                    <a:pt x="75" y="297"/>
                    <a:pt x="88" y="330"/>
                  </a:cubicBezTo>
                  <a:cubicBezTo>
                    <a:pt x="88" y="323"/>
                    <a:pt x="88" y="315"/>
                    <a:pt x="88" y="308"/>
                  </a:cubicBezTo>
                  <a:cubicBezTo>
                    <a:pt x="88" y="307"/>
                    <a:pt x="88" y="305"/>
                    <a:pt x="88" y="304"/>
                  </a:cubicBezTo>
                  <a:cubicBezTo>
                    <a:pt x="79" y="278"/>
                    <a:pt x="70" y="252"/>
                    <a:pt x="62" y="226"/>
                  </a:cubicBezTo>
                  <a:cubicBezTo>
                    <a:pt x="38" y="152"/>
                    <a:pt x="17" y="76"/>
                    <a:pt x="0" y="0"/>
                  </a:cubicBezTo>
                  <a:cubicBezTo>
                    <a:pt x="2" y="21"/>
                    <a:pt x="4" y="42"/>
                    <a:pt x="7" y="63"/>
                  </a:cubicBezTo>
                  <a:cubicBezTo>
                    <a:pt x="21" y="119"/>
                    <a:pt x="36" y="174"/>
                    <a:pt x="53" y="229"/>
                  </a:cubicBezTo>
                  <a:close/>
                </a:path>
              </a:pathLst>
            </a:custGeom>
            <a:solidFill>
              <a:schemeClr val="tx2"/>
            </a:solidFill>
            <a:ln>
              <a:noFill/>
            </a:ln>
          </p:spPr>
        </p:sp>
        <p:sp>
          <p:nvSpPr>
            <p:cNvPr id="13" name="Freeform 29"/>
            <p:cNvSpPr/>
            <p:nvPr/>
          </p:nvSpPr>
          <p:spPr bwMode="auto">
            <a:xfrm>
              <a:off x="7439026" y="5053013"/>
              <a:ext cx="357188" cy="820738"/>
            </a:xfrm>
            <a:custGeom>
              <a:avLst/>
              <a:gdLst/>
              <a:ahLst/>
              <a:cxnLst/>
              <a:rect l="0" t="0" r="r" b="b"/>
              <a:pathLst>
                <a:path w="90" h="207">
                  <a:moveTo>
                    <a:pt x="6" y="15"/>
                  </a:moveTo>
                  <a:cubicBezTo>
                    <a:pt x="4" y="10"/>
                    <a:pt x="2" y="5"/>
                    <a:pt x="0" y="0"/>
                  </a:cubicBezTo>
                  <a:cubicBezTo>
                    <a:pt x="0" y="9"/>
                    <a:pt x="0" y="19"/>
                    <a:pt x="1" y="29"/>
                  </a:cubicBezTo>
                  <a:cubicBezTo>
                    <a:pt x="14" y="62"/>
                    <a:pt x="27" y="95"/>
                    <a:pt x="42" y="127"/>
                  </a:cubicBezTo>
                  <a:cubicBezTo>
                    <a:pt x="54" y="154"/>
                    <a:pt x="67" y="181"/>
                    <a:pt x="80" y="207"/>
                  </a:cubicBezTo>
                  <a:cubicBezTo>
                    <a:pt x="90" y="207"/>
                    <a:pt x="90" y="207"/>
                    <a:pt x="90" y="207"/>
                  </a:cubicBezTo>
                  <a:cubicBezTo>
                    <a:pt x="76" y="180"/>
                    <a:pt x="63" y="152"/>
                    <a:pt x="50" y="123"/>
                  </a:cubicBezTo>
                  <a:cubicBezTo>
                    <a:pt x="34" y="88"/>
                    <a:pt x="20" y="51"/>
                    <a:pt x="6" y="15"/>
                  </a:cubicBezTo>
                  <a:close/>
                </a:path>
              </a:pathLst>
            </a:custGeom>
            <a:solidFill>
              <a:schemeClr val="tx2"/>
            </a:solidFill>
            <a:ln>
              <a:noFill/>
            </a:ln>
          </p:spPr>
        </p:sp>
        <p:sp>
          <p:nvSpPr>
            <p:cNvPr id="14" name="Freeform 30"/>
            <p:cNvSpPr/>
            <p:nvPr/>
          </p:nvSpPr>
          <p:spPr bwMode="auto">
            <a:xfrm>
              <a:off x="7037388" y="3811588"/>
              <a:ext cx="457200" cy="1852613"/>
            </a:xfrm>
            <a:custGeom>
              <a:avLst/>
              <a:gdLst/>
              <a:ahLst/>
              <a:cxnLst/>
              <a:rect l="0" t="0" r="r" b="b"/>
              <a:pathLst>
                <a:path w="115" h="467">
                  <a:moveTo>
                    <a:pt x="101" y="409"/>
                  </a:moveTo>
                  <a:cubicBezTo>
                    <a:pt x="93" y="388"/>
                    <a:pt x="85" y="366"/>
                    <a:pt x="78" y="344"/>
                  </a:cubicBezTo>
                  <a:cubicBezTo>
                    <a:pt x="57" y="281"/>
                    <a:pt x="41" y="216"/>
                    <a:pt x="29" y="151"/>
                  </a:cubicBezTo>
                  <a:cubicBezTo>
                    <a:pt x="22" y="119"/>
                    <a:pt x="17" y="86"/>
                    <a:pt x="13" y="53"/>
                  </a:cubicBezTo>
                  <a:cubicBezTo>
                    <a:pt x="9" y="35"/>
                    <a:pt x="4" y="18"/>
                    <a:pt x="0" y="0"/>
                  </a:cubicBezTo>
                  <a:cubicBezTo>
                    <a:pt x="5" y="51"/>
                    <a:pt x="12" y="102"/>
                    <a:pt x="21" y="152"/>
                  </a:cubicBezTo>
                  <a:cubicBezTo>
                    <a:pt x="33" y="218"/>
                    <a:pt x="49" y="283"/>
                    <a:pt x="69" y="347"/>
                  </a:cubicBezTo>
                  <a:cubicBezTo>
                    <a:pt x="79" y="378"/>
                    <a:pt x="90" y="410"/>
                    <a:pt x="103" y="441"/>
                  </a:cubicBezTo>
                  <a:cubicBezTo>
                    <a:pt x="107" y="449"/>
                    <a:pt x="111" y="458"/>
                    <a:pt x="115" y="467"/>
                  </a:cubicBezTo>
                  <a:cubicBezTo>
                    <a:pt x="114" y="464"/>
                    <a:pt x="113" y="461"/>
                    <a:pt x="112" y="458"/>
                  </a:cubicBezTo>
                  <a:cubicBezTo>
                    <a:pt x="108" y="442"/>
                    <a:pt x="104" y="425"/>
                    <a:pt x="101" y="409"/>
                  </a:cubicBezTo>
                  <a:close/>
                </a:path>
              </a:pathLst>
            </a:custGeom>
            <a:solidFill>
              <a:schemeClr val="tx2"/>
            </a:solidFill>
            <a:ln>
              <a:noFill/>
            </a:ln>
          </p:spPr>
        </p:sp>
        <p:sp>
          <p:nvSpPr>
            <p:cNvPr id="15" name="Freeform 31"/>
            <p:cNvSpPr/>
            <p:nvPr/>
          </p:nvSpPr>
          <p:spPr bwMode="auto">
            <a:xfrm>
              <a:off x="6992938" y="1263650"/>
              <a:ext cx="144463" cy="2508250"/>
            </a:xfrm>
            <a:custGeom>
              <a:avLst/>
              <a:gdLst/>
              <a:ahLst/>
              <a:cxnLst/>
              <a:rect l="0" t="0" r="r" b="b"/>
              <a:pathLst>
                <a:path w="36" h="633">
                  <a:moveTo>
                    <a:pt x="17" y="633"/>
                  </a:moveTo>
                  <a:cubicBezTo>
                    <a:pt x="15" y="621"/>
                    <a:pt x="14" y="609"/>
                    <a:pt x="13" y="597"/>
                  </a:cubicBezTo>
                  <a:cubicBezTo>
                    <a:pt x="8" y="530"/>
                    <a:pt x="5" y="464"/>
                    <a:pt x="5" y="398"/>
                  </a:cubicBezTo>
                  <a:cubicBezTo>
                    <a:pt x="5" y="331"/>
                    <a:pt x="8" y="265"/>
                    <a:pt x="13" y="198"/>
                  </a:cubicBezTo>
                  <a:cubicBezTo>
                    <a:pt x="15" y="165"/>
                    <a:pt x="18" y="132"/>
                    <a:pt x="22" y="99"/>
                  </a:cubicBezTo>
                  <a:cubicBezTo>
                    <a:pt x="26" y="66"/>
                    <a:pt x="30" y="33"/>
                    <a:pt x="36" y="0"/>
                  </a:cubicBezTo>
                  <a:cubicBezTo>
                    <a:pt x="35" y="0"/>
                    <a:pt x="35" y="0"/>
                    <a:pt x="35" y="0"/>
                  </a:cubicBezTo>
                  <a:cubicBezTo>
                    <a:pt x="29" y="33"/>
                    <a:pt x="24" y="66"/>
                    <a:pt x="20" y="99"/>
                  </a:cubicBezTo>
                  <a:cubicBezTo>
                    <a:pt x="16" y="132"/>
                    <a:pt x="13" y="165"/>
                    <a:pt x="10" y="198"/>
                  </a:cubicBezTo>
                  <a:cubicBezTo>
                    <a:pt x="4" y="264"/>
                    <a:pt x="1" y="331"/>
                    <a:pt x="1" y="398"/>
                  </a:cubicBezTo>
                  <a:cubicBezTo>
                    <a:pt x="0" y="461"/>
                    <a:pt x="2" y="525"/>
                    <a:pt x="7" y="589"/>
                  </a:cubicBezTo>
                  <a:cubicBezTo>
                    <a:pt x="10" y="603"/>
                    <a:pt x="13" y="618"/>
                    <a:pt x="16" y="632"/>
                  </a:cubicBezTo>
                  <a:cubicBezTo>
                    <a:pt x="16" y="632"/>
                    <a:pt x="17" y="633"/>
                    <a:pt x="17" y="633"/>
                  </a:cubicBezTo>
                  <a:close/>
                </a:path>
              </a:pathLst>
            </a:custGeom>
            <a:solidFill>
              <a:schemeClr val="tx2"/>
            </a:solidFill>
            <a:ln>
              <a:noFill/>
            </a:ln>
          </p:spPr>
        </p:sp>
        <p:sp>
          <p:nvSpPr>
            <p:cNvPr id="16" name="Freeform 32"/>
            <p:cNvSpPr/>
            <p:nvPr/>
          </p:nvSpPr>
          <p:spPr bwMode="auto">
            <a:xfrm>
              <a:off x="7526338" y="5640388"/>
              <a:ext cx="111125" cy="233363"/>
            </a:xfrm>
            <a:custGeom>
              <a:avLst/>
              <a:gdLst/>
              <a:ahLst/>
              <a:cxnLst/>
              <a:rect l="0" t="0" r="r" b="b"/>
              <a:pathLst>
                <a:path w="28" h="59">
                  <a:moveTo>
                    <a:pt x="22" y="59"/>
                  </a:moveTo>
                  <a:cubicBezTo>
                    <a:pt x="28" y="59"/>
                    <a:pt x="28" y="59"/>
                    <a:pt x="28" y="59"/>
                  </a:cubicBezTo>
                  <a:cubicBezTo>
                    <a:pt x="18" y="40"/>
                    <a:pt x="9" y="20"/>
                    <a:pt x="0" y="0"/>
                  </a:cubicBezTo>
                  <a:cubicBezTo>
                    <a:pt x="6" y="20"/>
                    <a:pt x="13" y="40"/>
                    <a:pt x="22" y="59"/>
                  </a:cubicBezTo>
                  <a:close/>
                </a:path>
              </a:pathLst>
            </a:custGeom>
            <a:solidFill>
              <a:schemeClr val="tx2"/>
            </a:solidFill>
            <a:ln>
              <a:noFill/>
            </a:ln>
          </p:spPr>
        </p:sp>
        <p:sp>
          <p:nvSpPr>
            <p:cNvPr id="17" name="Freeform 33"/>
            <p:cNvSpPr/>
            <p:nvPr/>
          </p:nvSpPr>
          <p:spPr bwMode="auto">
            <a:xfrm>
              <a:off x="7021513" y="3598863"/>
              <a:ext cx="68263" cy="423863"/>
            </a:xfrm>
            <a:custGeom>
              <a:avLst/>
              <a:gdLst/>
              <a:ahLst/>
              <a:cxnLst/>
              <a:rect l="0" t="0" r="r" b="b"/>
              <a:pathLst>
                <a:path w="17" h="107">
                  <a:moveTo>
                    <a:pt x="4" y="54"/>
                  </a:moveTo>
                  <a:cubicBezTo>
                    <a:pt x="8" y="72"/>
                    <a:pt x="13" y="89"/>
                    <a:pt x="17" y="107"/>
                  </a:cubicBezTo>
                  <a:cubicBezTo>
                    <a:pt x="14" y="86"/>
                    <a:pt x="12" y="65"/>
                    <a:pt x="10" y="44"/>
                  </a:cubicBezTo>
                  <a:cubicBezTo>
                    <a:pt x="10" y="44"/>
                    <a:pt x="9" y="43"/>
                    <a:pt x="9" y="43"/>
                  </a:cubicBezTo>
                  <a:cubicBezTo>
                    <a:pt x="6" y="29"/>
                    <a:pt x="3" y="14"/>
                    <a:pt x="0" y="0"/>
                  </a:cubicBezTo>
                  <a:cubicBezTo>
                    <a:pt x="0" y="2"/>
                    <a:pt x="0" y="5"/>
                    <a:pt x="0" y="8"/>
                  </a:cubicBezTo>
                  <a:cubicBezTo>
                    <a:pt x="1" y="23"/>
                    <a:pt x="3" y="39"/>
                    <a:pt x="4" y="54"/>
                  </a:cubicBezTo>
                  <a:close/>
                </a:path>
              </a:pathLst>
            </a:custGeom>
            <a:solidFill>
              <a:schemeClr val="tx2"/>
            </a:solidFill>
            <a:ln>
              <a:noFill/>
            </a:ln>
          </p:spPr>
        </p:sp>
        <p:sp>
          <p:nvSpPr>
            <p:cNvPr id="18" name="Freeform 34"/>
            <p:cNvSpPr/>
            <p:nvPr/>
          </p:nvSpPr>
          <p:spPr bwMode="auto">
            <a:xfrm>
              <a:off x="7412038" y="2801938"/>
              <a:ext cx="1168400" cy="2251075"/>
            </a:xfrm>
            <a:custGeom>
              <a:avLst/>
              <a:gdLst/>
              <a:ahLst/>
              <a:cxnLst/>
              <a:rect l="0" t="0" r="r" b="b"/>
              <a:pathLst>
                <a:path w="294" h="568">
                  <a:moveTo>
                    <a:pt x="8" y="553"/>
                  </a:moveTo>
                  <a:cubicBezTo>
                    <a:pt x="9" y="501"/>
                    <a:pt x="19" y="448"/>
                    <a:pt x="35" y="397"/>
                  </a:cubicBezTo>
                  <a:cubicBezTo>
                    <a:pt x="51" y="347"/>
                    <a:pt x="73" y="298"/>
                    <a:pt x="99" y="252"/>
                  </a:cubicBezTo>
                  <a:cubicBezTo>
                    <a:pt x="124" y="205"/>
                    <a:pt x="154" y="161"/>
                    <a:pt x="187" y="119"/>
                  </a:cubicBezTo>
                  <a:cubicBezTo>
                    <a:pt x="203" y="98"/>
                    <a:pt x="220" y="77"/>
                    <a:pt x="238" y="58"/>
                  </a:cubicBezTo>
                  <a:cubicBezTo>
                    <a:pt x="247" y="48"/>
                    <a:pt x="256" y="38"/>
                    <a:pt x="265" y="28"/>
                  </a:cubicBezTo>
                  <a:cubicBezTo>
                    <a:pt x="274" y="19"/>
                    <a:pt x="284" y="9"/>
                    <a:pt x="294" y="0"/>
                  </a:cubicBezTo>
                  <a:cubicBezTo>
                    <a:pt x="293" y="0"/>
                    <a:pt x="293" y="0"/>
                    <a:pt x="293" y="0"/>
                  </a:cubicBezTo>
                  <a:cubicBezTo>
                    <a:pt x="283" y="9"/>
                    <a:pt x="273" y="18"/>
                    <a:pt x="264" y="27"/>
                  </a:cubicBezTo>
                  <a:cubicBezTo>
                    <a:pt x="255" y="37"/>
                    <a:pt x="246" y="47"/>
                    <a:pt x="237" y="56"/>
                  </a:cubicBezTo>
                  <a:cubicBezTo>
                    <a:pt x="218" y="76"/>
                    <a:pt x="201" y="96"/>
                    <a:pt x="185" y="117"/>
                  </a:cubicBezTo>
                  <a:cubicBezTo>
                    <a:pt x="151" y="159"/>
                    <a:pt x="121" y="203"/>
                    <a:pt x="95" y="249"/>
                  </a:cubicBezTo>
                  <a:cubicBezTo>
                    <a:pt x="68" y="296"/>
                    <a:pt x="46" y="345"/>
                    <a:pt x="30" y="396"/>
                  </a:cubicBezTo>
                  <a:cubicBezTo>
                    <a:pt x="13" y="445"/>
                    <a:pt x="3" y="497"/>
                    <a:pt x="0" y="549"/>
                  </a:cubicBezTo>
                  <a:cubicBezTo>
                    <a:pt x="3" y="555"/>
                    <a:pt x="5" y="561"/>
                    <a:pt x="7" y="568"/>
                  </a:cubicBezTo>
                  <a:cubicBezTo>
                    <a:pt x="7" y="563"/>
                    <a:pt x="7" y="558"/>
                    <a:pt x="8" y="553"/>
                  </a:cubicBezTo>
                  <a:close/>
                </a:path>
              </a:pathLst>
            </a:custGeom>
            <a:solidFill>
              <a:schemeClr val="tx2"/>
            </a:solidFill>
            <a:ln>
              <a:noFill/>
            </a:ln>
          </p:spPr>
        </p:sp>
        <p:sp>
          <p:nvSpPr>
            <p:cNvPr id="19" name="Freeform 35"/>
            <p:cNvSpPr/>
            <p:nvPr/>
          </p:nvSpPr>
          <p:spPr bwMode="auto">
            <a:xfrm>
              <a:off x="7494588" y="5664200"/>
              <a:ext cx="100013" cy="209550"/>
            </a:xfrm>
            <a:custGeom>
              <a:avLst/>
              <a:gdLst/>
              <a:ahLst/>
              <a:cxnLst/>
              <a:rect l="0" t="0" r="r" b="b"/>
              <a:pathLst>
                <a:path w="25" h="53">
                  <a:moveTo>
                    <a:pt x="0" y="0"/>
                  </a:moveTo>
                  <a:cubicBezTo>
                    <a:pt x="5" y="18"/>
                    <a:pt x="12" y="36"/>
                    <a:pt x="19" y="53"/>
                  </a:cubicBezTo>
                  <a:cubicBezTo>
                    <a:pt x="25" y="53"/>
                    <a:pt x="25" y="53"/>
                    <a:pt x="25" y="53"/>
                  </a:cubicBezTo>
                  <a:cubicBezTo>
                    <a:pt x="16" y="36"/>
                    <a:pt x="8" y="18"/>
                    <a:pt x="0" y="0"/>
                  </a:cubicBezTo>
                  <a:close/>
                </a:path>
              </a:pathLst>
            </a:custGeom>
            <a:solidFill>
              <a:schemeClr val="tx2"/>
            </a:solidFill>
            <a:ln>
              <a:noFill/>
            </a:ln>
          </p:spPr>
        </p:sp>
        <p:sp>
          <p:nvSpPr>
            <p:cNvPr id="20" name="Freeform 36"/>
            <p:cNvSpPr/>
            <p:nvPr/>
          </p:nvSpPr>
          <p:spPr bwMode="auto">
            <a:xfrm>
              <a:off x="7412038" y="5081588"/>
              <a:ext cx="114300" cy="558800"/>
            </a:xfrm>
            <a:custGeom>
              <a:avLst/>
              <a:gdLst/>
              <a:ahLst/>
              <a:cxnLst/>
              <a:rect l="0" t="0" r="r" b="b"/>
              <a:pathLst>
                <a:path w="29" h="141">
                  <a:moveTo>
                    <a:pt x="0" y="0"/>
                  </a:moveTo>
                  <a:cubicBezTo>
                    <a:pt x="0" y="30"/>
                    <a:pt x="2" y="60"/>
                    <a:pt x="7" y="89"/>
                  </a:cubicBezTo>
                  <a:cubicBezTo>
                    <a:pt x="11" y="98"/>
                    <a:pt x="14" y="108"/>
                    <a:pt x="18" y="117"/>
                  </a:cubicBezTo>
                  <a:cubicBezTo>
                    <a:pt x="22" y="125"/>
                    <a:pt x="25" y="133"/>
                    <a:pt x="29" y="141"/>
                  </a:cubicBezTo>
                  <a:cubicBezTo>
                    <a:pt x="28" y="139"/>
                    <a:pt x="28" y="137"/>
                    <a:pt x="27" y="135"/>
                  </a:cubicBezTo>
                  <a:cubicBezTo>
                    <a:pt x="16" y="98"/>
                    <a:pt x="10" y="60"/>
                    <a:pt x="8" y="22"/>
                  </a:cubicBezTo>
                  <a:cubicBezTo>
                    <a:pt x="7" y="18"/>
                    <a:pt x="5" y="15"/>
                    <a:pt x="4" y="11"/>
                  </a:cubicBezTo>
                  <a:cubicBezTo>
                    <a:pt x="2" y="7"/>
                    <a:pt x="1" y="3"/>
                    <a:pt x="0" y="0"/>
                  </a:cubicBezTo>
                  <a:close/>
                </a:path>
              </a:pathLst>
            </a:custGeom>
            <a:solidFill>
              <a:schemeClr val="tx2"/>
            </a:solidFill>
            <a:ln>
              <a:noFill/>
            </a:ln>
          </p:spPr>
        </p:sp>
        <p:sp>
          <p:nvSpPr>
            <p:cNvPr id="21" name="Freeform 37"/>
            <p:cNvSpPr/>
            <p:nvPr/>
          </p:nvSpPr>
          <p:spPr bwMode="auto">
            <a:xfrm>
              <a:off x="7412038" y="4978400"/>
              <a:ext cx="31750" cy="188913"/>
            </a:xfrm>
            <a:custGeom>
              <a:avLst/>
              <a:gdLst/>
              <a:ahLst/>
              <a:cxnLst/>
              <a:rect l="0" t="0" r="r" b="b"/>
              <a:pathLst>
                <a:path w="8" h="48">
                  <a:moveTo>
                    <a:pt x="0" y="26"/>
                  </a:moveTo>
                  <a:cubicBezTo>
                    <a:pt x="1" y="29"/>
                    <a:pt x="2" y="33"/>
                    <a:pt x="4" y="37"/>
                  </a:cubicBezTo>
                  <a:cubicBezTo>
                    <a:pt x="5" y="41"/>
                    <a:pt x="7" y="44"/>
                    <a:pt x="8" y="48"/>
                  </a:cubicBezTo>
                  <a:cubicBezTo>
                    <a:pt x="7" y="38"/>
                    <a:pt x="7" y="28"/>
                    <a:pt x="7" y="19"/>
                  </a:cubicBezTo>
                  <a:cubicBezTo>
                    <a:pt x="5" y="12"/>
                    <a:pt x="3" y="6"/>
                    <a:pt x="0" y="0"/>
                  </a:cubicBezTo>
                  <a:cubicBezTo>
                    <a:pt x="0" y="1"/>
                    <a:pt x="0" y="3"/>
                    <a:pt x="0" y="4"/>
                  </a:cubicBezTo>
                  <a:cubicBezTo>
                    <a:pt x="0" y="11"/>
                    <a:pt x="0" y="19"/>
                    <a:pt x="0" y="26"/>
                  </a:cubicBezTo>
                  <a:close/>
                </a:path>
              </a:pathLst>
            </a:custGeom>
            <a:solidFill>
              <a:schemeClr val="tx2"/>
            </a:solidFill>
            <a:ln>
              <a:noFill/>
            </a:ln>
          </p:spPr>
        </p:sp>
        <p:sp>
          <p:nvSpPr>
            <p:cNvPr id="22" name="Freeform 38"/>
            <p:cNvSpPr/>
            <p:nvPr/>
          </p:nvSpPr>
          <p:spPr bwMode="auto">
            <a:xfrm>
              <a:off x="7439026" y="5434013"/>
              <a:ext cx="174625" cy="439738"/>
            </a:xfrm>
            <a:custGeom>
              <a:avLst/>
              <a:gdLst/>
              <a:ahLst/>
              <a:cxnLst/>
              <a:rect l="0" t="0" r="r" b="b"/>
              <a:pathLst>
                <a:path w="44" h="111">
                  <a:moveTo>
                    <a:pt x="11" y="28"/>
                  </a:moveTo>
                  <a:cubicBezTo>
                    <a:pt x="7" y="19"/>
                    <a:pt x="4" y="9"/>
                    <a:pt x="0" y="0"/>
                  </a:cubicBezTo>
                  <a:cubicBezTo>
                    <a:pt x="3" y="16"/>
                    <a:pt x="7" y="33"/>
                    <a:pt x="11" y="49"/>
                  </a:cubicBezTo>
                  <a:cubicBezTo>
                    <a:pt x="12" y="52"/>
                    <a:pt x="13" y="55"/>
                    <a:pt x="14" y="58"/>
                  </a:cubicBezTo>
                  <a:cubicBezTo>
                    <a:pt x="22" y="76"/>
                    <a:pt x="30" y="94"/>
                    <a:pt x="39" y="111"/>
                  </a:cubicBezTo>
                  <a:cubicBezTo>
                    <a:pt x="44" y="111"/>
                    <a:pt x="44" y="111"/>
                    <a:pt x="44" y="111"/>
                  </a:cubicBezTo>
                  <a:cubicBezTo>
                    <a:pt x="35" y="92"/>
                    <a:pt x="28" y="72"/>
                    <a:pt x="22" y="52"/>
                  </a:cubicBezTo>
                  <a:cubicBezTo>
                    <a:pt x="18" y="44"/>
                    <a:pt x="15" y="36"/>
                    <a:pt x="11" y="28"/>
                  </a:cubicBezTo>
                  <a:close/>
                </a:path>
              </a:pathLst>
            </a:custGeom>
            <a:solidFill>
              <a:schemeClr val="tx2"/>
            </a:solidFill>
            <a:ln>
              <a:noFill/>
            </a:ln>
          </p:spPr>
        </p:sp>
      </p:grpSp>
      <p:sp>
        <p:nvSpPr>
          <p:cNvPr id="7" name="Rectangle 6"/>
          <p:cNvSpPr/>
          <p:nvPr/>
        </p:nvSpPr>
        <p:spPr>
          <a:xfrm>
            <a:off x="0" y="0"/>
            <a:ext cx="182880" cy="6858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2592924" y="624110"/>
            <a:ext cx="8911687" cy="1280890"/>
          </a:xfrm>
          <a:prstGeom prst="rect">
            <a:avLst/>
          </a:prstGeom>
        </p:spPr>
        <p:txBody>
          <a:bodyPr vert="horz" lIns="91440" tIns="45720" rIns="91440" bIns="45720" rtlCol="0" anchor="t">
            <a:normAutofit/>
          </a:bodyPr>
          <a:lstStyle/>
          <a:p>
            <a:r>
              <a:rPr lang="fr-FR"/>
              <a:t>Modifiez le style du titre</a:t>
            </a:r>
            <a:endParaRPr lang="en-US" dirty="0"/>
          </a:p>
        </p:txBody>
      </p:sp>
      <p:sp>
        <p:nvSpPr>
          <p:cNvPr id="3" name="Text Placeholder 2"/>
          <p:cNvSpPr>
            <a:spLocks noGrp="1"/>
          </p:cNvSpPr>
          <p:nvPr>
            <p:ph type="body" idx="1"/>
          </p:nvPr>
        </p:nvSpPr>
        <p:spPr>
          <a:xfrm>
            <a:off x="2589212" y="2133600"/>
            <a:ext cx="8915400" cy="3886200"/>
          </a:xfrm>
          <a:prstGeom prst="rect">
            <a:avLst/>
          </a:prstGeom>
        </p:spPr>
        <p:txBody>
          <a:bodyPr vert="horz" lIns="91440" tIns="45720" rIns="91440" bIns="45720" rtlCol="0">
            <a:normAutofit/>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Date Placeholder 3"/>
          <p:cNvSpPr>
            <a:spLocks noGrp="1"/>
          </p:cNvSpPr>
          <p:nvPr>
            <p:ph type="dt" sz="half" idx="2"/>
          </p:nvPr>
        </p:nvSpPr>
        <p:spPr>
          <a:xfrm>
            <a:off x="10361612" y="6130437"/>
            <a:ext cx="1146283" cy="370396"/>
          </a:xfrm>
          <a:prstGeom prst="rect">
            <a:avLst/>
          </a:prstGeom>
        </p:spPr>
        <p:txBody>
          <a:bodyPr vert="horz" lIns="91440" tIns="45720" rIns="91440" bIns="45720" rtlCol="0" anchor="ctr"/>
          <a:lstStyle>
            <a:lvl1pPr algn="r">
              <a:defRPr sz="900">
                <a:solidFill>
                  <a:schemeClr val="tx1">
                    <a:tint val="75000"/>
                  </a:schemeClr>
                </a:solidFill>
              </a:defRPr>
            </a:lvl1pPr>
          </a:lstStyle>
          <a:p>
            <a:fld id="{B61BEF0D-F0BB-DE4B-95CE-6DB70DBA9567}" type="datetimeFigureOut">
              <a:rPr lang="en-US" smtClean="0"/>
              <a:pPr/>
              <a:t>8/28/2024</a:t>
            </a:fld>
            <a:endParaRPr lang="en-US" dirty="0"/>
          </a:p>
        </p:txBody>
      </p:sp>
      <p:sp>
        <p:nvSpPr>
          <p:cNvPr id="5" name="Footer Placeholder 4"/>
          <p:cNvSpPr>
            <a:spLocks noGrp="1"/>
          </p:cNvSpPr>
          <p:nvPr>
            <p:ph type="ftr" sz="quarter" idx="3"/>
          </p:nvPr>
        </p:nvSpPr>
        <p:spPr>
          <a:xfrm>
            <a:off x="2589212" y="6135808"/>
            <a:ext cx="7619999"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531812" y="787782"/>
            <a:ext cx="779767" cy="365125"/>
          </a:xfrm>
          <a:prstGeom prst="rect">
            <a:avLst/>
          </a:prstGeom>
        </p:spPr>
        <p:txBody>
          <a:bodyPr vert="horz" lIns="91440" tIns="45720" rIns="91440" bIns="45720" rtlCol="0" anchor="ctr"/>
          <a:lstStyle>
            <a:lvl1pPr algn="r">
              <a:defRPr sz="2000">
                <a:solidFill>
                  <a:srgbClr val="FEFFFF"/>
                </a:solidFill>
              </a:defRPr>
            </a:lvl1p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613689758"/>
      </p:ext>
    </p:extLst>
  </p:cSld>
  <p:clrMap bg1="lt1" tx1="dk1" bg2="lt2" tx2="dk2" accent1="accent1" accent2="accent2" accent3="accent3" accent4="accent4" accent5="accent5" accent6="accent6" hlink="hlink" folHlink="folHlink"/>
  <p:sldLayoutIdLst>
    <p:sldLayoutId id="2147483938" r:id="rId1"/>
    <p:sldLayoutId id="2147483939" r:id="rId2"/>
    <p:sldLayoutId id="2147483940" r:id="rId3"/>
    <p:sldLayoutId id="2147483941" r:id="rId4"/>
    <p:sldLayoutId id="2147483942" r:id="rId5"/>
    <p:sldLayoutId id="2147483943" r:id="rId6"/>
    <p:sldLayoutId id="2147483944" r:id="rId7"/>
    <p:sldLayoutId id="2147483945" r:id="rId8"/>
    <p:sldLayoutId id="2147483946" r:id="rId9"/>
    <p:sldLayoutId id="2147483947" r:id="rId10"/>
    <p:sldLayoutId id="2147483948" r:id="rId11"/>
    <p:sldLayoutId id="2147483949" r:id="rId12"/>
    <p:sldLayoutId id="2147483950" r:id="rId13"/>
    <p:sldLayoutId id="2147483951" r:id="rId14"/>
    <p:sldLayoutId id="2147483952" r:id="rId15"/>
    <p:sldLayoutId id="2147483953" r:id="rId16"/>
  </p:sldLayoutIdLst>
  <p:txStyles>
    <p:titleStyle>
      <a:lvl1pPr algn="l" defTabSz="457200" rtl="0" eaLnBrk="1" latinLnBrk="0" hangingPunct="1">
        <a:spcBef>
          <a:spcPct val="0"/>
        </a:spcBef>
        <a:buNone/>
        <a:defRPr sz="3600" kern="1200">
          <a:solidFill>
            <a:schemeClr val="tx1">
              <a:lumMod val="85000"/>
              <a:lumOff val="1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13" Type="http://schemas.openxmlformats.org/officeDocument/2006/relationships/image" Target="../media/image11.png"/><Relationship Id="rId3" Type="http://schemas.openxmlformats.org/officeDocument/2006/relationships/image" Target="../media/image1.png"/><Relationship Id="rId7" Type="http://schemas.openxmlformats.org/officeDocument/2006/relationships/image" Target="../media/image5.png"/><Relationship Id="rId12" Type="http://schemas.openxmlformats.org/officeDocument/2006/relationships/image" Target="../media/image10.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4.jpg"/><Relationship Id="rId11" Type="http://schemas.openxmlformats.org/officeDocument/2006/relationships/image" Target="../media/image9.png"/><Relationship Id="rId5" Type="http://schemas.openxmlformats.org/officeDocument/2006/relationships/image" Target="../media/image3.jpg"/><Relationship Id="rId15" Type="http://schemas.openxmlformats.org/officeDocument/2006/relationships/image" Target="../media/image13.png"/><Relationship Id="rId10" Type="http://schemas.openxmlformats.org/officeDocument/2006/relationships/image" Target="../media/image8.png"/><Relationship Id="rId4" Type="http://schemas.openxmlformats.org/officeDocument/2006/relationships/image" Target="../media/image2.jpg"/><Relationship Id="rId9" Type="http://schemas.openxmlformats.org/officeDocument/2006/relationships/image" Target="../media/image7.png"/><Relationship Id="rId14" Type="http://schemas.openxmlformats.org/officeDocument/2006/relationships/image" Target="../media/image12.png"/></Relationships>
</file>

<file path=ppt/slides/_rels/slide1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8.xml"/><Relationship Id="rId1" Type="http://schemas.openxmlformats.org/officeDocument/2006/relationships/slideLayout" Target="../slideLayouts/slideLayout2.xml"/><Relationship Id="rId5" Type="http://schemas.openxmlformats.org/officeDocument/2006/relationships/image" Target="../media/image16.jpg"/><Relationship Id="rId4" Type="http://schemas.openxmlformats.org/officeDocument/2006/relationships/image" Target="../media/image1.png"/></Relationships>
</file>

<file path=ppt/slides/_rels/slide11.xml.rels><?xml version="1.0" encoding="UTF-8" standalone="yes"?>
<Relationships xmlns="http://schemas.openxmlformats.org/package/2006/relationships"><Relationship Id="rId3" Type="http://schemas.openxmlformats.org/officeDocument/2006/relationships/image" Target="../media/image15.png"/><Relationship Id="rId7" Type="http://schemas.openxmlformats.org/officeDocument/2006/relationships/image" Target="../media/image1.png"/><Relationship Id="rId2" Type="http://schemas.openxmlformats.org/officeDocument/2006/relationships/notesSlide" Target="../notesSlides/notesSlide9.xml"/><Relationship Id="rId1" Type="http://schemas.openxmlformats.org/officeDocument/2006/relationships/slideLayout" Target="../slideLayouts/slideLayout6.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17.png"/></Relationships>
</file>

<file path=ppt/slides/_rels/slide1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png"/><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14.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15.png"/><Relationship Id="rId7" Type="http://schemas.openxmlformats.org/officeDocument/2006/relationships/image" Target="../media/image7.png"/><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1.png"/><Relationship Id="rId9" Type="http://schemas.openxmlformats.org/officeDocument/2006/relationships/image" Target="../media/image9.png"/></Relationships>
</file>

<file path=ppt/slides/_rels/slide15.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image" Target="../media/image1.png"/><Relationship Id="rId7" Type="http://schemas.openxmlformats.org/officeDocument/2006/relationships/image" Target="../media/image12.png"/><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png"/></Relationships>
</file>

<file path=ppt/slides/_rels/slide1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3.xml"/><Relationship Id="rId1" Type="http://schemas.openxmlformats.org/officeDocument/2006/relationships/slideLayout" Target="../slideLayouts/slideLayout6.xml"/><Relationship Id="rId4" Type="http://schemas.openxmlformats.org/officeDocument/2006/relationships/image" Target="../media/image1.png"/></Relationships>
</file>

<file path=ppt/slides/_rels/slide1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4.xml"/><Relationship Id="rId1" Type="http://schemas.openxmlformats.org/officeDocument/2006/relationships/slideLayout" Target="../slideLayouts/slideLayout7.xml"/><Relationship Id="rId6" Type="http://schemas.openxmlformats.org/officeDocument/2006/relationships/image" Target="../media/image12.png"/><Relationship Id="rId5" Type="http://schemas.openxmlformats.org/officeDocument/2006/relationships/image" Target="../media/image10.png"/><Relationship Id="rId4" Type="http://schemas.openxmlformats.org/officeDocument/2006/relationships/image" Target="../media/image1.png"/></Relationships>
</file>

<file path=ppt/slides/_rels/slide1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5.xml"/><Relationship Id="rId1" Type="http://schemas.openxmlformats.org/officeDocument/2006/relationships/slideLayout" Target="../slideLayouts/slideLayout6.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png"/></Relationships>
</file>

<file path=ppt/slides/_rels/slide1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5.png"/><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14.png"/></Relationships>
</file>

<file path=ppt/slides/_rels/slide2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6.xml"/><Relationship Id="rId1" Type="http://schemas.openxmlformats.org/officeDocument/2006/relationships/slideLayout" Target="../slideLayouts/slideLayout6.xml"/><Relationship Id="rId5" Type="http://schemas.openxmlformats.org/officeDocument/2006/relationships/image" Target="../media/image15.png"/><Relationship Id="rId4" Type="http://schemas.openxmlformats.org/officeDocument/2006/relationships/image" Target="../media/image20.png"/></Relationships>
</file>

<file path=ppt/slides/_rels/slide21.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image" Target="../media/image1.png"/><Relationship Id="rId7" Type="http://schemas.openxmlformats.org/officeDocument/2006/relationships/diagramColors" Target="../diagrams/colors1.xml"/><Relationship Id="rId2" Type="http://schemas.openxmlformats.org/officeDocument/2006/relationships/notesSlide" Target="../notesSlides/notesSlide17.xml"/><Relationship Id="rId1" Type="http://schemas.openxmlformats.org/officeDocument/2006/relationships/slideLayout" Target="../slideLayouts/slideLayout2.xml"/><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 Id="rId9" Type="http://schemas.openxmlformats.org/officeDocument/2006/relationships/image" Target="../media/image14.png"/></Relationships>
</file>

<file path=ppt/slides/_rels/slide2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image" Target="../media/image14.png"/></Relationships>
</file>

<file path=ppt/slides/_rels/slide2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openxmlformats.org/officeDocument/2006/relationships/image" Target="../media/image14.png"/></Relationships>
</file>

<file path=ppt/slides/_rels/slide2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0.xml"/><Relationship Id="rId1" Type="http://schemas.openxmlformats.org/officeDocument/2006/relationships/slideLayout" Target="../slideLayouts/slideLayout3.xml"/><Relationship Id="rId4" Type="http://schemas.openxmlformats.org/officeDocument/2006/relationships/image" Target="../media/image14.png"/></Relationships>
</file>

<file path=ppt/slides/_rels/slide2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png"/><Relationship Id="rId1" Type="http://schemas.openxmlformats.org/officeDocument/2006/relationships/slideLayout" Target="../slideLayouts/slideLayout2.xml"/><Relationship Id="rId4" Type="http://schemas.openxmlformats.org/officeDocument/2006/relationships/image" Target="../media/image21.jpeg"/></Relationships>
</file>

<file path=ppt/slides/_rels/slide26.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21.xml"/><Relationship Id="rId1" Type="http://schemas.openxmlformats.org/officeDocument/2006/relationships/slideLayout" Target="../slideLayouts/slideLayout2.xml"/><Relationship Id="rId5" Type="http://schemas.openxmlformats.org/officeDocument/2006/relationships/image" Target="../media/image14.png"/><Relationship Id="rId4" Type="http://schemas.openxmlformats.org/officeDocument/2006/relationships/image" Target="../media/image1.png"/></Relationships>
</file>

<file path=ppt/slides/_rels/slide27.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2.xml"/><Relationship Id="rId1" Type="http://schemas.openxmlformats.org/officeDocument/2006/relationships/slideLayout" Target="../slideLayouts/slideLayout2.xml"/><Relationship Id="rId6" Type="http://schemas.openxmlformats.org/officeDocument/2006/relationships/image" Target="../media/image21.jpeg"/><Relationship Id="rId5" Type="http://schemas.openxmlformats.org/officeDocument/2006/relationships/image" Target="../media/image14.png"/><Relationship Id="rId4" Type="http://schemas.openxmlformats.org/officeDocument/2006/relationships/image" Target="../media/image1.png"/></Relationships>
</file>

<file path=ppt/slides/_rels/slide28.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3.xml"/><Relationship Id="rId1" Type="http://schemas.openxmlformats.org/officeDocument/2006/relationships/slideLayout" Target="../slideLayouts/slideLayout2.xml"/><Relationship Id="rId6" Type="http://schemas.openxmlformats.org/officeDocument/2006/relationships/image" Target="../media/image21.jpeg"/><Relationship Id="rId5" Type="http://schemas.openxmlformats.org/officeDocument/2006/relationships/image" Target="../media/image14.png"/><Relationship Id="rId4" Type="http://schemas.openxmlformats.org/officeDocument/2006/relationships/image" Target="../media/image1.png"/></Relationships>
</file>

<file path=ppt/slides/_rels/slide29.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4.xml"/><Relationship Id="rId1" Type="http://schemas.openxmlformats.org/officeDocument/2006/relationships/slideLayout" Target="../slideLayouts/slideLayout2.xml"/><Relationship Id="rId6" Type="http://schemas.openxmlformats.org/officeDocument/2006/relationships/image" Target="../media/image21.jpeg"/><Relationship Id="rId5" Type="http://schemas.openxmlformats.org/officeDocument/2006/relationships/image" Target="../media/image14.png"/><Relationship Id="rId4" Type="http://schemas.openxmlformats.org/officeDocument/2006/relationships/image" Target="../media/image1.png"/></Relationships>
</file>

<file path=ppt/slides/_rels/slide3.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5.png"/><Relationship Id="rId7" Type="http://schemas.openxmlformats.org/officeDocument/2006/relationships/image" Target="../media/image9.png"/><Relationship Id="rId12"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8.png"/><Relationship Id="rId11" Type="http://schemas.openxmlformats.org/officeDocument/2006/relationships/image" Target="../media/image13.png"/><Relationship Id="rId5" Type="http://schemas.openxmlformats.org/officeDocument/2006/relationships/image" Target="../media/image7.png"/><Relationship Id="rId10" Type="http://schemas.openxmlformats.org/officeDocument/2006/relationships/image" Target="../media/image12.png"/><Relationship Id="rId4" Type="http://schemas.openxmlformats.org/officeDocument/2006/relationships/image" Target="../media/image6.png"/><Relationship Id="rId9" Type="http://schemas.openxmlformats.org/officeDocument/2006/relationships/image" Target="../media/image11.png"/></Relationships>
</file>

<file path=ppt/slides/_rels/slide3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png"/><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3" Type="http://schemas.openxmlformats.org/officeDocument/2006/relationships/image" Target="../media/image14.png"/><Relationship Id="rId7" Type="http://schemas.openxmlformats.org/officeDocument/2006/relationships/image" Target="../media/image1.png"/><Relationship Id="rId2" Type="http://schemas.openxmlformats.org/officeDocument/2006/relationships/notesSlide" Target="../notesSlides/notesSlide25.xml"/><Relationship Id="rId1" Type="http://schemas.openxmlformats.org/officeDocument/2006/relationships/slideLayout" Target="../slideLayouts/slideLayout2.xml"/><Relationship Id="rId6" Type="http://schemas.openxmlformats.org/officeDocument/2006/relationships/image" Target="../media/image26.emf"/><Relationship Id="rId5" Type="http://schemas.openxmlformats.org/officeDocument/2006/relationships/image" Target="../media/image25.png"/><Relationship Id="rId4" Type="http://schemas.openxmlformats.org/officeDocument/2006/relationships/image" Target="../media/image24.png"/></Relationships>
</file>

<file path=ppt/slides/_rels/slide32.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6.xml"/><Relationship Id="rId1" Type="http://schemas.openxmlformats.org/officeDocument/2006/relationships/slideLayout" Target="../slideLayouts/slideLayout2.xml"/><Relationship Id="rId6" Type="http://schemas.openxmlformats.org/officeDocument/2006/relationships/image" Target="../media/image14.png"/><Relationship Id="rId5" Type="http://schemas.openxmlformats.org/officeDocument/2006/relationships/image" Target="../media/image1.png"/><Relationship Id="rId4" Type="http://schemas.openxmlformats.org/officeDocument/2006/relationships/image" Target="../media/image26.emf"/></Relationships>
</file>

<file path=ppt/slides/_rels/slide3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7.xml"/><Relationship Id="rId1" Type="http://schemas.openxmlformats.org/officeDocument/2006/relationships/slideLayout" Target="../slideLayouts/slideLayout2.xml"/><Relationship Id="rId6" Type="http://schemas.openxmlformats.org/officeDocument/2006/relationships/image" Target="../media/image1.png"/><Relationship Id="rId5" Type="http://schemas.openxmlformats.org/officeDocument/2006/relationships/image" Target="../media/image29.png"/><Relationship Id="rId4" Type="http://schemas.openxmlformats.org/officeDocument/2006/relationships/image" Target="../media/image28.png"/></Relationships>
</file>

<file path=ppt/slides/_rels/slide34.xml.rels><?xml version="1.0" encoding="UTF-8" standalone="yes"?>
<Relationships xmlns="http://schemas.openxmlformats.org/package/2006/relationships"><Relationship Id="rId8" Type="http://schemas.openxmlformats.org/officeDocument/2006/relationships/image" Target="../media/image34.png"/><Relationship Id="rId13" Type="http://schemas.openxmlformats.org/officeDocument/2006/relationships/image" Target="../media/image39.png"/><Relationship Id="rId18" Type="http://schemas.openxmlformats.org/officeDocument/2006/relationships/image" Target="../media/image1.png"/><Relationship Id="rId3" Type="http://schemas.openxmlformats.org/officeDocument/2006/relationships/image" Target="../media/image27.png"/><Relationship Id="rId7" Type="http://schemas.openxmlformats.org/officeDocument/2006/relationships/image" Target="../media/image33.png"/><Relationship Id="rId12" Type="http://schemas.openxmlformats.org/officeDocument/2006/relationships/image" Target="../media/image38.png"/><Relationship Id="rId17" Type="http://schemas.openxmlformats.org/officeDocument/2006/relationships/oleObject" Target="../embeddings/oleObject2.bin"/><Relationship Id="rId2" Type="http://schemas.openxmlformats.org/officeDocument/2006/relationships/notesSlide" Target="../notesSlides/notesSlide28.xml"/><Relationship Id="rId16" Type="http://schemas.openxmlformats.org/officeDocument/2006/relationships/image" Target="../media/image41.jpeg"/><Relationship Id="rId1" Type="http://schemas.openxmlformats.org/officeDocument/2006/relationships/slideLayout" Target="../slideLayouts/slideLayout2.xml"/><Relationship Id="rId6" Type="http://schemas.openxmlformats.org/officeDocument/2006/relationships/image" Target="../media/image32.png"/><Relationship Id="rId11" Type="http://schemas.openxmlformats.org/officeDocument/2006/relationships/image" Target="../media/image37.png"/><Relationship Id="rId5" Type="http://schemas.openxmlformats.org/officeDocument/2006/relationships/image" Target="../media/image31.png"/><Relationship Id="rId15" Type="http://schemas.openxmlformats.org/officeDocument/2006/relationships/image" Target="../media/image40.png"/><Relationship Id="rId10" Type="http://schemas.openxmlformats.org/officeDocument/2006/relationships/image" Target="../media/image36.png"/><Relationship Id="rId19" Type="http://schemas.openxmlformats.org/officeDocument/2006/relationships/image" Target="../media/image14.png"/><Relationship Id="rId4" Type="http://schemas.openxmlformats.org/officeDocument/2006/relationships/image" Target="../media/image30.png"/><Relationship Id="rId9" Type="http://schemas.openxmlformats.org/officeDocument/2006/relationships/image" Target="../media/image35.png"/><Relationship Id="rId14" Type="http://schemas.openxmlformats.org/officeDocument/2006/relationships/oleObject" Target="../embeddings/oleObject1.bin"/></Relationships>
</file>

<file path=ppt/slides/_rels/slide3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png"/><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42.png"/><Relationship Id="rId7" Type="http://schemas.openxmlformats.org/officeDocument/2006/relationships/image" Target="../media/image1.png"/><Relationship Id="rId2" Type="http://schemas.openxmlformats.org/officeDocument/2006/relationships/notesSlide" Target="../notesSlides/notesSlide29.xml"/><Relationship Id="rId1" Type="http://schemas.openxmlformats.org/officeDocument/2006/relationships/slideLayout" Target="../slideLayouts/slideLayout2.xml"/><Relationship Id="rId6" Type="http://schemas.openxmlformats.org/officeDocument/2006/relationships/image" Target="../media/image23.png"/><Relationship Id="rId5" Type="http://schemas.openxmlformats.org/officeDocument/2006/relationships/image" Target="../media/image43.png"/><Relationship Id="rId4" Type="http://schemas.openxmlformats.org/officeDocument/2006/relationships/image" Target="../media/image27.png"/></Relationships>
</file>

<file path=ppt/slides/_rels/slide3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0.xml"/><Relationship Id="rId1" Type="http://schemas.openxmlformats.org/officeDocument/2006/relationships/slideLayout" Target="../slideLayouts/slideLayout2.xml"/><Relationship Id="rId5" Type="http://schemas.openxmlformats.org/officeDocument/2006/relationships/image" Target="../media/image43.png"/><Relationship Id="rId4" Type="http://schemas.openxmlformats.org/officeDocument/2006/relationships/image" Target="../media/image14.png"/></Relationships>
</file>

<file path=ppt/slides/_rels/slide38.xml.rels><?xml version="1.0" encoding="UTF-8" standalone="yes"?>
<Relationships xmlns="http://schemas.openxmlformats.org/package/2006/relationships"><Relationship Id="rId8" Type="http://schemas.openxmlformats.org/officeDocument/2006/relationships/image" Target="../media/image49.png"/><Relationship Id="rId3" Type="http://schemas.openxmlformats.org/officeDocument/2006/relationships/image" Target="../media/image44.png"/><Relationship Id="rId7" Type="http://schemas.openxmlformats.org/officeDocument/2006/relationships/image" Target="../media/image48.svg"/><Relationship Id="rId2" Type="http://schemas.openxmlformats.org/officeDocument/2006/relationships/notesSlide" Target="../notesSlides/notesSlide31.xml"/><Relationship Id="rId1" Type="http://schemas.openxmlformats.org/officeDocument/2006/relationships/slideLayout" Target="../slideLayouts/slideLayout2.xml"/><Relationship Id="rId6" Type="http://schemas.openxmlformats.org/officeDocument/2006/relationships/image" Target="../media/image47.png"/><Relationship Id="rId11" Type="http://schemas.openxmlformats.org/officeDocument/2006/relationships/image" Target="../media/image14.png"/><Relationship Id="rId5" Type="http://schemas.openxmlformats.org/officeDocument/2006/relationships/image" Target="../media/image46.svg"/><Relationship Id="rId10" Type="http://schemas.openxmlformats.org/officeDocument/2006/relationships/image" Target="../media/image1.png"/><Relationship Id="rId4" Type="http://schemas.openxmlformats.org/officeDocument/2006/relationships/image" Target="../media/image45.png"/><Relationship Id="rId9" Type="http://schemas.openxmlformats.org/officeDocument/2006/relationships/image" Target="../media/image50.svg"/></Relationships>
</file>

<file path=ppt/slides/_rels/slide39.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15.png"/><Relationship Id="rId7" Type="http://schemas.openxmlformats.org/officeDocument/2006/relationships/image" Target="../media/image8.png"/><Relationship Id="rId12" Type="http://schemas.openxmlformats.org/officeDocument/2006/relationships/image" Target="../media/image13.png"/><Relationship Id="rId2" Type="http://schemas.openxmlformats.org/officeDocument/2006/relationships/image" Target="../media/image1.png"/><Relationship Id="rId1" Type="http://schemas.openxmlformats.org/officeDocument/2006/relationships/slideLayout" Target="../slideLayouts/slideLayout3.xml"/><Relationship Id="rId6" Type="http://schemas.openxmlformats.org/officeDocument/2006/relationships/image" Target="../media/image7.png"/><Relationship Id="rId11" Type="http://schemas.openxmlformats.org/officeDocument/2006/relationships/image" Target="../media/image12.png"/><Relationship Id="rId5" Type="http://schemas.openxmlformats.org/officeDocument/2006/relationships/image" Target="../media/image6.png"/><Relationship Id="rId10" Type="http://schemas.openxmlformats.org/officeDocument/2006/relationships/image" Target="../media/image11.png"/><Relationship Id="rId4" Type="http://schemas.openxmlformats.org/officeDocument/2006/relationships/image" Target="../media/image5.png"/><Relationship Id="rId9" Type="http://schemas.openxmlformats.org/officeDocument/2006/relationships/image" Target="../media/image10.png"/></Relationships>
</file>

<file path=ppt/slides/_rels/slide4.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6.png"/><Relationship Id="rId7" Type="http://schemas.openxmlformats.org/officeDocument/2006/relationships/image" Target="../media/image10.png"/><Relationship Id="rId12" Type="http://schemas.openxmlformats.org/officeDocument/2006/relationships/image" Target="../media/image15.png"/><Relationship Id="rId2" Type="http://schemas.openxmlformats.org/officeDocument/2006/relationships/image" Target="../media/image5.png"/><Relationship Id="rId1" Type="http://schemas.openxmlformats.org/officeDocument/2006/relationships/slideLayout" Target="../slideLayouts/slideLayout3.xml"/><Relationship Id="rId6" Type="http://schemas.openxmlformats.org/officeDocument/2006/relationships/image" Target="../media/image9.png"/><Relationship Id="rId11" Type="http://schemas.openxmlformats.org/officeDocument/2006/relationships/image" Target="../media/image1.png"/><Relationship Id="rId5" Type="http://schemas.openxmlformats.org/officeDocument/2006/relationships/image" Target="../media/image8.png"/><Relationship Id="rId10" Type="http://schemas.openxmlformats.org/officeDocument/2006/relationships/image" Target="../media/image13.png"/><Relationship Id="rId4" Type="http://schemas.openxmlformats.org/officeDocument/2006/relationships/image" Target="../media/image7.png"/><Relationship Id="rId9" Type="http://schemas.openxmlformats.org/officeDocument/2006/relationships/image" Target="../media/image12.png"/></Relationships>
</file>

<file path=ppt/slides/_rels/slide4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png"/><Relationship Id="rId1" Type="http://schemas.openxmlformats.org/officeDocument/2006/relationships/slideLayout" Target="../slideLayouts/slideLayout2.xml"/><Relationship Id="rId4" Type="http://schemas.openxmlformats.org/officeDocument/2006/relationships/image" Target="../media/image51.png"/></Relationships>
</file>

<file path=ppt/slides/_rels/slide41.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5.png"/><Relationship Id="rId7" Type="http://schemas.openxmlformats.org/officeDocument/2006/relationships/image" Target="../media/image10.png"/><Relationship Id="rId2" Type="http://schemas.openxmlformats.org/officeDocument/2006/relationships/image" Target="../media/image1.png"/><Relationship Id="rId1" Type="http://schemas.openxmlformats.org/officeDocument/2006/relationships/slideLayout" Target="../slideLayouts/slideLayout2.xml"/><Relationship Id="rId6" Type="http://schemas.openxmlformats.org/officeDocument/2006/relationships/image" Target="../media/image9.png"/><Relationship Id="rId11" Type="http://schemas.openxmlformats.org/officeDocument/2006/relationships/image" Target="../media/image14.png"/><Relationship Id="rId5" Type="http://schemas.openxmlformats.org/officeDocument/2006/relationships/image" Target="../media/image7.png"/><Relationship Id="rId10" Type="http://schemas.openxmlformats.org/officeDocument/2006/relationships/image" Target="../media/image13.png"/><Relationship Id="rId4" Type="http://schemas.openxmlformats.org/officeDocument/2006/relationships/image" Target="../media/image6.png"/><Relationship Id="rId9" Type="http://schemas.openxmlformats.org/officeDocument/2006/relationships/image" Target="../media/image12.png"/></Relationships>
</file>

<file path=ppt/slides/_rels/slide4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32.xml"/><Relationship Id="rId1" Type="http://schemas.openxmlformats.org/officeDocument/2006/relationships/slideLayout" Target="../slideLayouts/slideLayout2.xml"/><Relationship Id="rId6" Type="http://schemas.openxmlformats.org/officeDocument/2006/relationships/image" Target="../media/image14.png"/><Relationship Id="rId5" Type="http://schemas.openxmlformats.org/officeDocument/2006/relationships/image" Target="../media/image1.png"/><Relationship Id="rId4" Type="http://schemas.openxmlformats.org/officeDocument/2006/relationships/image" Target="../media/image53.png"/></Relationships>
</file>

<file path=ppt/slides/_rels/slide44.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5.png"/><Relationship Id="rId7" Type="http://schemas.openxmlformats.org/officeDocument/2006/relationships/image" Target="../media/image9.png"/><Relationship Id="rId12" Type="http://schemas.openxmlformats.org/officeDocument/2006/relationships/image" Target="../media/image15.png"/><Relationship Id="rId2" Type="http://schemas.openxmlformats.org/officeDocument/2006/relationships/image" Target="../media/image1.png"/><Relationship Id="rId1" Type="http://schemas.openxmlformats.org/officeDocument/2006/relationships/slideLayout" Target="../slideLayouts/slideLayout3.xml"/><Relationship Id="rId6" Type="http://schemas.openxmlformats.org/officeDocument/2006/relationships/image" Target="../media/image8.png"/><Relationship Id="rId11" Type="http://schemas.openxmlformats.org/officeDocument/2006/relationships/image" Target="../media/image13.png"/><Relationship Id="rId5" Type="http://schemas.openxmlformats.org/officeDocument/2006/relationships/image" Target="../media/image7.png"/><Relationship Id="rId10" Type="http://schemas.openxmlformats.org/officeDocument/2006/relationships/image" Target="../media/image12.png"/><Relationship Id="rId4" Type="http://schemas.openxmlformats.org/officeDocument/2006/relationships/image" Target="../media/image6.png"/><Relationship Id="rId9" Type="http://schemas.openxmlformats.org/officeDocument/2006/relationships/image" Target="../media/image11.png"/></Relationships>
</file>

<file path=ppt/slides/_rels/slide4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3.xml"/><Relationship Id="rId1" Type="http://schemas.openxmlformats.org/officeDocument/2006/relationships/slideLayout" Target="../slideLayouts/slideLayout2.xml"/><Relationship Id="rId4" Type="http://schemas.openxmlformats.org/officeDocument/2006/relationships/image" Target="../media/image14.png"/></Relationships>
</file>

<file path=ppt/slides/_rels/slide46.xml.rels><?xml version="1.0" encoding="UTF-8" standalone="yes"?>
<Relationships xmlns="http://schemas.openxmlformats.org/package/2006/relationships"><Relationship Id="rId8" Type="http://schemas.openxmlformats.org/officeDocument/2006/relationships/image" Target="../media/image9.png"/><Relationship Id="rId13" Type="http://schemas.openxmlformats.org/officeDocument/2006/relationships/image" Target="../media/image1.png"/><Relationship Id="rId3" Type="http://schemas.openxmlformats.org/officeDocument/2006/relationships/hyperlink" Target="https://www.unitar.org/sustainable-development-goals/planet/our-portfolio/globally-harmonized-system-classification-and-labelling-chemicals" TargetMode="External"/><Relationship Id="rId7" Type="http://schemas.openxmlformats.org/officeDocument/2006/relationships/image" Target="../media/image8.png"/><Relationship Id="rId12" Type="http://schemas.openxmlformats.org/officeDocument/2006/relationships/image" Target="../media/image13.png"/><Relationship Id="rId2" Type="http://schemas.openxmlformats.org/officeDocument/2006/relationships/notesSlide" Target="../notesSlides/notesSlide34.xml"/><Relationship Id="rId1" Type="http://schemas.openxmlformats.org/officeDocument/2006/relationships/slideLayout" Target="../slideLayouts/slideLayout2.xml"/><Relationship Id="rId6" Type="http://schemas.openxmlformats.org/officeDocument/2006/relationships/image" Target="../media/image7.png"/><Relationship Id="rId11" Type="http://schemas.openxmlformats.org/officeDocument/2006/relationships/image" Target="../media/image12.png"/><Relationship Id="rId5" Type="http://schemas.openxmlformats.org/officeDocument/2006/relationships/image" Target="../media/image6.png"/><Relationship Id="rId10" Type="http://schemas.openxmlformats.org/officeDocument/2006/relationships/image" Target="../media/image11.png"/><Relationship Id="rId4" Type="http://schemas.openxmlformats.org/officeDocument/2006/relationships/image" Target="../media/image5.png"/><Relationship Id="rId9" Type="http://schemas.openxmlformats.org/officeDocument/2006/relationships/image" Target="../media/image10.png"/></Relationships>
</file>

<file path=ppt/slides/_rels/slide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png"/><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7.xml.rels><?xml version="1.0" encoding="UTF-8" standalone="yes"?>
<Relationships xmlns="http://schemas.openxmlformats.org/package/2006/relationships"><Relationship Id="rId8" Type="http://schemas.openxmlformats.org/officeDocument/2006/relationships/image" Target="../media/image9.png"/><Relationship Id="rId13" Type="http://schemas.openxmlformats.org/officeDocument/2006/relationships/image" Target="../media/image1.png"/><Relationship Id="rId3" Type="http://schemas.openxmlformats.org/officeDocument/2006/relationships/image" Target="../media/image15.png"/><Relationship Id="rId7" Type="http://schemas.openxmlformats.org/officeDocument/2006/relationships/image" Target="../media/image8.png"/><Relationship Id="rId12" Type="http://schemas.openxmlformats.org/officeDocument/2006/relationships/image" Target="../media/image13.png"/><Relationship Id="rId2" Type="http://schemas.openxmlformats.org/officeDocument/2006/relationships/notesSlide" Target="../notesSlides/notesSlide5.xml"/><Relationship Id="rId1" Type="http://schemas.openxmlformats.org/officeDocument/2006/relationships/slideLayout" Target="../slideLayouts/slideLayout6.xml"/><Relationship Id="rId6" Type="http://schemas.openxmlformats.org/officeDocument/2006/relationships/image" Target="../media/image7.png"/><Relationship Id="rId11" Type="http://schemas.openxmlformats.org/officeDocument/2006/relationships/image" Target="../media/image12.png"/><Relationship Id="rId5" Type="http://schemas.openxmlformats.org/officeDocument/2006/relationships/image" Target="../media/image6.png"/><Relationship Id="rId10" Type="http://schemas.openxmlformats.org/officeDocument/2006/relationships/image" Target="../media/image11.png"/><Relationship Id="rId4" Type="http://schemas.openxmlformats.org/officeDocument/2006/relationships/image" Target="../media/image5.png"/><Relationship Id="rId9" Type="http://schemas.openxmlformats.org/officeDocument/2006/relationships/image" Target="../media/image10.png"/></Relationships>
</file>

<file path=ppt/slides/_rels/slide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6.xml"/><Relationship Id="rId1" Type="http://schemas.openxmlformats.org/officeDocument/2006/relationships/slideLayout" Target="../slideLayouts/slideLayout6.xml"/><Relationship Id="rId4" Type="http://schemas.openxmlformats.org/officeDocument/2006/relationships/image" Target="../media/image1.png"/></Relationships>
</file>

<file path=ppt/slides/_rels/slide9.xml.rels><?xml version="1.0" encoding="UTF-8" standalone="yes"?>
<Relationships xmlns="http://schemas.openxmlformats.org/package/2006/relationships"><Relationship Id="rId8" Type="http://schemas.openxmlformats.org/officeDocument/2006/relationships/image" Target="../media/image9.png"/><Relationship Id="rId13" Type="http://schemas.openxmlformats.org/officeDocument/2006/relationships/image" Target="../media/image1.png"/><Relationship Id="rId3" Type="http://schemas.openxmlformats.org/officeDocument/2006/relationships/image" Target="../media/image15.png"/><Relationship Id="rId7" Type="http://schemas.openxmlformats.org/officeDocument/2006/relationships/image" Target="../media/image8.png"/><Relationship Id="rId12" Type="http://schemas.openxmlformats.org/officeDocument/2006/relationships/image" Target="../media/image13.png"/><Relationship Id="rId2" Type="http://schemas.openxmlformats.org/officeDocument/2006/relationships/notesSlide" Target="../notesSlides/notesSlide7.xml"/><Relationship Id="rId1" Type="http://schemas.openxmlformats.org/officeDocument/2006/relationships/slideLayout" Target="../slideLayouts/slideLayout6.xml"/><Relationship Id="rId6" Type="http://schemas.openxmlformats.org/officeDocument/2006/relationships/image" Target="../media/image7.png"/><Relationship Id="rId11" Type="http://schemas.openxmlformats.org/officeDocument/2006/relationships/image" Target="../media/image12.png"/><Relationship Id="rId5" Type="http://schemas.openxmlformats.org/officeDocument/2006/relationships/image" Target="../media/image6.png"/><Relationship Id="rId10" Type="http://schemas.openxmlformats.org/officeDocument/2006/relationships/image" Target="../media/image11.png"/><Relationship Id="rId4" Type="http://schemas.openxmlformats.org/officeDocument/2006/relationships/image" Target="../media/image5.png"/><Relationship Id="rId9" Type="http://schemas.openxmlformats.org/officeDocument/2006/relationships/image" Target="../media/image10.png"/></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3" name="Rectángulo 5">
            <a:extLst>
              <a:ext uri="{FF2B5EF4-FFF2-40B4-BE49-F238E27FC236}">
                <a16:creationId xmlns:a16="http://schemas.microsoft.com/office/drawing/2014/main" id="{DF368A2A-E07D-7E2D-88B5-601866076BF1}"/>
              </a:ext>
            </a:extLst>
          </p:cNvPr>
          <p:cNvSpPr/>
          <p:nvPr/>
        </p:nvSpPr>
        <p:spPr>
          <a:xfrm>
            <a:off x="2495601" y="1700808"/>
            <a:ext cx="1800200" cy="739302"/>
          </a:xfrm>
          <a:prstGeom prst="rect">
            <a:avLst/>
          </a:prstGeom>
          <a:solidFill>
            <a:srgbClr val="E0163C"/>
          </a:solidFill>
          <a:ln w="38100">
            <a:solidFill>
              <a:srgbClr val="E0163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PE" dirty="0">
              <a:solidFill>
                <a:srgbClr val="C00000"/>
              </a:solidFill>
            </a:endParaRPr>
          </a:p>
        </p:txBody>
      </p:sp>
      <p:pic>
        <p:nvPicPr>
          <p:cNvPr id="5" name="Image 4">
            <a:extLst>
              <a:ext uri="{FF2B5EF4-FFF2-40B4-BE49-F238E27FC236}">
                <a16:creationId xmlns:a16="http://schemas.microsoft.com/office/drawing/2014/main" id="{4AD215E2-F1A6-E3DA-8851-276030670BB8}"/>
              </a:ext>
            </a:extLst>
          </p:cNvPr>
          <p:cNvPicPr>
            <a:picLocks noChangeAspect="1"/>
          </p:cNvPicPr>
          <p:nvPr/>
        </p:nvPicPr>
        <p:blipFill>
          <a:blip r:embed="rId3"/>
          <a:stretch>
            <a:fillRect/>
          </a:stretch>
        </p:blipFill>
        <p:spPr>
          <a:xfrm>
            <a:off x="9801506" y="6115022"/>
            <a:ext cx="2304488" cy="640135"/>
          </a:xfrm>
          <a:prstGeom prst="rect">
            <a:avLst/>
          </a:prstGeom>
        </p:spPr>
      </p:pic>
      <p:sp>
        <p:nvSpPr>
          <p:cNvPr id="19" name="Titre 1">
            <a:extLst>
              <a:ext uri="{FF2B5EF4-FFF2-40B4-BE49-F238E27FC236}">
                <a16:creationId xmlns:a16="http://schemas.microsoft.com/office/drawing/2014/main" id="{4DB25240-6B14-E61F-F0FB-90778FB7F8F6}"/>
              </a:ext>
            </a:extLst>
          </p:cNvPr>
          <p:cNvSpPr>
            <a:spLocks noGrp="1"/>
          </p:cNvSpPr>
          <p:nvPr>
            <p:ph type="ctrTitle"/>
          </p:nvPr>
        </p:nvSpPr>
        <p:spPr>
          <a:xfrm>
            <a:off x="2495600" y="1661913"/>
            <a:ext cx="8915399" cy="2262781"/>
          </a:xfrm>
        </p:spPr>
        <p:txBody>
          <a:bodyPr>
            <a:normAutofit/>
          </a:bodyPr>
          <a:lstStyle/>
          <a:p>
            <a:r>
              <a:rPr lang="fr-FR" sz="6000" dirty="0">
                <a:solidFill>
                  <a:schemeClr val="bg1"/>
                </a:solidFill>
                <a:latin typeface="Arial" panose="020B0604020202020204" pitchFamily="34" charset="0"/>
                <a:cs typeface="Arial" panose="020B0604020202020204" pitchFamily="34" charset="0"/>
              </a:rPr>
              <a:t>GHS</a:t>
            </a:r>
            <a:r>
              <a:rPr lang="fr-FR" sz="6000" dirty="0">
                <a:latin typeface="Arial" panose="020B0604020202020204" pitchFamily="34" charset="0"/>
                <a:cs typeface="Arial" panose="020B0604020202020204" pitchFamily="34" charset="0"/>
              </a:rPr>
              <a:t> and </a:t>
            </a:r>
            <a:r>
              <a:rPr lang="fr-FR" sz="6000" dirty="0">
                <a:solidFill>
                  <a:srgbClr val="518932"/>
                </a:solidFill>
                <a:latin typeface="Arial" panose="020B0604020202020204" pitchFamily="34" charset="0"/>
                <a:cs typeface="Arial" panose="020B0604020202020204" pitchFamily="34" charset="0"/>
              </a:rPr>
              <a:t>Agriculture</a:t>
            </a:r>
            <a:br>
              <a:rPr lang="fr-FR" sz="6000" dirty="0">
                <a:latin typeface="Arial" panose="020B0604020202020204" pitchFamily="34" charset="0"/>
                <a:cs typeface="Arial" panose="020B0604020202020204" pitchFamily="34" charset="0"/>
              </a:rPr>
            </a:br>
            <a:br>
              <a:rPr lang="en-US" sz="2000" dirty="0">
                <a:latin typeface="Arial" panose="020B0604020202020204" pitchFamily="34" charset="0"/>
                <a:cs typeface="Arial" panose="020B0604020202020204" pitchFamily="34" charset="0"/>
              </a:rPr>
            </a:br>
            <a:r>
              <a:rPr lang="en-US" sz="3100" dirty="0">
                <a:latin typeface="Arial" panose="020B0604020202020204" pitchFamily="34" charset="0"/>
                <a:cs typeface="Arial" panose="020B0604020202020204" pitchFamily="34" charset="0"/>
              </a:rPr>
              <a:t>Part 2 – The GHS and how it applies to pesticides and fertilizers</a:t>
            </a:r>
            <a:endParaRPr lang="fr-FR" sz="6000" dirty="0">
              <a:latin typeface="Arial" panose="020B0604020202020204" pitchFamily="34" charset="0"/>
              <a:cs typeface="Arial" panose="020B0604020202020204" pitchFamily="34" charset="0"/>
            </a:endParaRPr>
          </a:p>
        </p:txBody>
      </p:sp>
      <p:pic>
        <p:nvPicPr>
          <p:cNvPr id="20" name="Picture 6">
            <a:extLst>
              <a:ext uri="{FF2B5EF4-FFF2-40B4-BE49-F238E27FC236}">
                <a16:creationId xmlns:a16="http://schemas.microsoft.com/office/drawing/2014/main" id="{6D342609-E8AB-E168-5DA7-87D25E5BDEB9}"/>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6717799" y="4523180"/>
            <a:ext cx="1567575" cy="1567575"/>
          </a:xfrm>
          <a:prstGeom prst="rect">
            <a:avLst/>
          </a:prstGeom>
        </p:spPr>
      </p:pic>
      <p:pic>
        <p:nvPicPr>
          <p:cNvPr id="21" name="Picture 7">
            <a:extLst>
              <a:ext uri="{FF2B5EF4-FFF2-40B4-BE49-F238E27FC236}">
                <a16:creationId xmlns:a16="http://schemas.microsoft.com/office/drawing/2014/main" id="{2C4AF8A3-A37D-E3FC-F57A-753C05DFA911}"/>
              </a:ext>
            </a:extLst>
          </p:cNvPr>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8400681" y="4523179"/>
            <a:ext cx="1567575" cy="1567575"/>
          </a:xfrm>
          <a:prstGeom prst="rect">
            <a:avLst/>
          </a:prstGeom>
        </p:spPr>
      </p:pic>
      <p:pic>
        <p:nvPicPr>
          <p:cNvPr id="22" name="Picture 9">
            <a:extLst>
              <a:ext uri="{FF2B5EF4-FFF2-40B4-BE49-F238E27FC236}">
                <a16:creationId xmlns:a16="http://schemas.microsoft.com/office/drawing/2014/main" id="{901AC6E3-C620-D497-E5FC-D8DFCD550B00}"/>
              </a:ext>
            </a:extLst>
          </p:cNvPr>
          <p:cNvPicPr>
            <a:picLocks noChangeAspect="1"/>
          </p:cNvPicPr>
          <p:nvPr/>
        </p:nvPicPr>
        <p:blipFill>
          <a:blip r:embed="rId6">
            <a:extLst>
              <a:ext uri="{28A0092B-C50C-407E-A947-70E740481C1C}">
                <a14:useLocalDpi xmlns:a14="http://schemas.microsoft.com/office/drawing/2010/main"/>
              </a:ext>
            </a:extLst>
          </a:blip>
          <a:stretch>
            <a:fillRect/>
          </a:stretch>
        </p:blipFill>
        <p:spPr>
          <a:xfrm>
            <a:off x="5002578" y="4488544"/>
            <a:ext cx="1567575" cy="1567575"/>
          </a:xfrm>
          <a:prstGeom prst="rect">
            <a:avLst/>
          </a:prstGeom>
        </p:spPr>
      </p:pic>
      <p:grpSp>
        <p:nvGrpSpPr>
          <p:cNvPr id="23" name="Groupe 22">
            <a:extLst>
              <a:ext uri="{FF2B5EF4-FFF2-40B4-BE49-F238E27FC236}">
                <a16:creationId xmlns:a16="http://schemas.microsoft.com/office/drawing/2014/main" id="{CDAB32B6-767C-FF36-AB36-27E71C4CFF21}"/>
              </a:ext>
            </a:extLst>
          </p:cNvPr>
          <p:cNvGrpSpPr>
            <a:grpSpLocks noChangeAspect="1"/>
          </p:cNvGrpSpPr>
          <p:nvPr/>
        </p:nvGrpSpPr>
        <p:grpSpPr>
          <a:xfrm>
            <a:off x="2527939" y="4347180"/>
            <a:ext cx="1884914" cy="1895369"/>
            <a:chOff x="380549" y="1412776"/>
            <a:chExt cx="4354068" cy="4378219"/>
          </a:xfrm>
        </p:grpSpPr>
        <p:pic>
          <p:nvPicPr>
            <p:cNvPr id="24" name="Picture 48" descr="explos">
              <a:extLst>
                <a:ext uri="{FF2B5EF4-FFF2-40B4-BE49-F238E27FC236}">
                  <a16:creationId xmlns:a16="http://schemas.microsoft.com/office/drawing/2014/main" id="{3DBCCB5E-B23C-895A-96FD-10448401BA01}"/>
                </a:ext>
              </a:extLst>
            </p:cNvPr>
            <p:cNvPicPr>
              <a:picLocks noChangeAspect="1" noChangeArrowheads="1"/>
            </p:cNvPicPr>
            <p:nvPr/>
          </p:nvPicPr>
          <p:blipFill>
            <a:blip r:embed="rId7" cstate="print"/>
            <a:srcRect/>
            <a:stretch>
              <a:fillRect/>
            </a:stretch>
          </p:blipFill>
          <p:spPr bwMode="auto">
            <a:xfrm>
              <a:off x="1847528" y="1412776"/>
              <a:ext cx="1440000" cy="1440000"/>
            </a:xfrm>
            <a:prstGeom prst="rect">
              <a:avLst/>
            </a:prstGeom>
            <a:noFill/>
          </p:spPr>
        </p:pic>
        <p:pic>
          <p:nvPicPr>
            <p:cNvPr id="25" name="Picture 49" descr="flamme">
              <a:extLst>
                <a:ext uri="{FF2B5EF4-FFF2-40B4-BE49-F238E27FC236}">
                  <a16:creationId xmlns:a16="http://schemas.microsoft.com/office/drawing/2014/main" id="{C51E5364-8A53-4530-D78C-14EFF249CA9C}"/>
                </a:ext>
              </a:extLst>
            </p:cNvPr>
            <p:cNvPicPr>
              <a:picLocks noChangeAspect="1" noChangeArrowheads="1"/>
            </p:cNvPicPr>
            <p:nvPr/>
          </p:nvPicPr>
          <p:blipFill>
            <a:blip r:embed="rId8" cstate="print"/>
            <a:srcRect/>
            <a:stretch>
              <a:fillRect/>
            </a:stretch>
          </p:blipFill>
          <p:spPr bwMode="auto">
            <a:xfrm>
              <a:off x="1107746" y="2134493"/>
              <a:ext cx="1440000" cy="1440000"/>
            </a:xfrm>
            <a:prstGeom prst="rect">
              <a:avLst/>
            </a:prstGeom>
            <a:noFill/>
          </p:spPr>
        </p:pic>
        <p:pic>
          <p:nvPicPr>
            <p:cNvPr id="26" name="Picture 50" descr="rondflam">
              <a:extLst>
                <a:ext uri="{FF2B5EF4-FFF2-40B4-BE49-F238E27FC236}">
                  <a16:creationId xmlns:a16="http://schemas.microsoft.com/office/drawing/2014/main" id="{0AA44845-8746-9B15-DA1B-F5AAB1BAB671}"/>
                </a:ext>
              </a:extLst>
            </p:cNvPr>
            <p:cNvPicPr>
              <a:picLocks noChangeAspect="1" noChangeArrowheads="1"/>
            </p:cNvPicPr>
            <p:nvPr/>
          </p:nvPicPr>
          <p:blipFill>
            <a:blip r:embed="rId9" cstate="print"/>
            <a:srcRect/>
            <a:stretch>
              <a:fillRect/>
            </a:stretch>
          </p:blipFill>
          <p:spPr bwMode="auto">
            <a:xfrm>
              <a:off x="2562140" y="2157883"/>
              <a:ext cx="1440000" cy="1440000"/>
            </a:xfrm>
            <a:prstGeom prst="rect">
              <a:avLst/>
            </a:prstGeom>
            <a:noFill/>
          </p:spPr>
        </p:pic>
        <p:pic>
          <p:nvPicPr>
            <p:cNvPr id="27" name="Picture 51" descr="bottle">
              <a:extLst>
                <a:ext uri="{FF2B5EF4-FFF2-40B4-BE49-F238E27FC236}">
                  <a16:creationId xmlns:a16="http://schemas.microsoft.com/office/drawing/2014/main" id="{6B17A82A-C524-4D81-069C-78F87EA6D7C4}"/>
                </a:ext>
              </a:extLst>
            </p:cNvPr>
            <p:cNvPicPr>
              <a:picLocks noChangeAspect="1" noChangeArrowheads="1"/>
            </p:cNvPicPr>
            <p:nvPr/>
          </p:nvPicPr>
          <p:blipFill>
            <a:blip r:embed="rId10" cstate="print"/>
            <a:srcRect/>
            <a:stretch>
              <a:fillRect/>
            </a:stretch>
          </p:blipFill>
          <p:spPr bwMode="auto">
            <a:xfrm>
              <a:off x="3294617" y="2887605"/>
              <a:ext cx="1440000" cy="1440000"/>
            </a:xfrm>
            <a:prstGeom prst="rect">
              <a:avLst/>
            </a:prstGeom>
            <a:noFill/>
          </p:spPr>
        </p:pic>
        <p:pic>
          <p:nvPicPr>
            <p:cNvPr id="28" name="Picture 53" descr="acid">
              <a:extLst>
                <a:ext uri="{FF2B5EF4-FFF2-40B4-BE49-F238E27FC236}">
                  <a16:creationId xmlns:a16="http://schemas.microsoft.com/office/drawing/2014/main" id="{E5956FBE-627E-190A-AFD7-DCE89A56E895}"/>
                </a:ext>
              </a:extLst>
            </p:cNvPr>
            <p:cNvPicPr>
              <a:picLocks noChangeAspect="1" noChangeArrowheads="1"/>
            </p:cNvPicPr>
            <p:nvPr/>
          </p:nvPicPr>
          <p:blipFill>
            <a:blip r:embed="rId11" cstate="print"/>
            <a:srcRect/>
            <a:stretch>
              <a:fillRect/>
            </a:stretch>
          </p:blipFill>
          <p:spPr bwMode="auto">
            <a:xfrm>
              <a:off x="380549" y="2871049"/>
              <a:ext cx="1440000" cy="1440000"/>
            </a:xfrm>
            <a:prstGeom prst="rect">
              <a:avLst/>
            </a:prstGeom>
            <a:noFill/>
          </p:spPr>
        </p:pic>
        <p:pic>
          <p:nvPicPr>
            <p:cNvPr id="29" name="Picture 52" descr="skull">
              <a:extLst>
                <a:ext uri="{FF2B5EF4-FFF2-40B4-BE49-F238E27FC236}">
                  <a16:creationId xmlns:a16="http://schemas.microsoft.com/office/drawing/2014/main" id="{A87E26A1-BDC1-9601-26EA-FAAB76FA6AB6}"/>
                </a:ext>
              </a:extLst>
            </p:cNvPr>
            <p:cNvPicPr>
              <a:picLocks noChangeAspect="1" noChangeArrowheads="1"/>
            </p:cNvPicPr>
            <p:nvPr/>
          </p:nvPicPr>
          <p:blipFill>
            <a:blip r:embed="rId12" cstate="print"/>
            <a:srcRect/>
            <a:stretch>
              <a:fillRect/>
            </a:stretch>
          </p:blipFill>
          <p:spPr bwMode="auto">
            <a:xfrm>
              <a:off x="1827746" y="2877883"/>
              <a:ext cx="1440000" cy="1440000"/>
            </a:xfrm>
            <a:prstGeom prst="rect">
              <a:avLst/>
            </a:prstGeom>
            <a:noFill/>
          </p:spPr>
        </p:pic>
        <p:pic>
          <p:nvPicPr>
            <p:cNvPr id="30" name="Picture 54" descr="silhouet">
              <a:extLst>
                <a:ext uri="{FF2B5EF4-FFF2-40B4-BE49-F238E27FC236}">
                  <a16:creationId xmlns:a16="http://schemas.microsoft.com/office/drawing/2014/main" id="{E7FFDDD2-FADA-6C10-E73B-02233E19E4E9}"/>
                </a:ext>
              </a:extLst>
            </p:cNvPr>
            <p:cNvPicPr>
              <a:picLocks noChangeAspect="1" noChangeArrowheads="1"/>
            </p:cNvPicPr>
            <p:nvPr/>
          </p:nvPicPr>
          <p:blipFill>
            <a:blip r:embed="rId13" cstate="print"/>
            <a:srcRect/>
            <a:stretch>
              <a:fillRect/>
            </a:stretch>
          </p:blipFill>
          <p:spPr bwMode="auto">
            <a:xfrm>
              <a:off x="1117143" y="3614439"/>
              <a:ext cx="1440000" cy="1440000"/>
            </a:xfrm>
            <a:prstGeom prst="rect">
              <a:avLst/>
            </a:prstGeom>
            <a:noFill/>
          </p:spPr>
        </p:pic>
        <p:pic>
          <p:nvPicPr>
            <p:cNvPr id="31" name="Picture 55" descr="exclam">
              <a:extLst>
                <a:ext uri="{FF2B5EF4-FFF2-40B4-BE49-F238E27FC236}">
                  <a16:creationId xmlns:a16="http://schemas.microsoft.com/office/drawing/2014/main" id="{1069A4A3-0C07-90C2-37D1-4EA7E1BBD6BF}"/>
                </a:ext>
              </a:extLst>
            </p:cNvPr>
            <p:cNvPicPr>
              <a:picLocks noChangeAspect="1" noChangeArrowheads="1"/>
            </p:cNvPicPr>
            <p:nvPr/>
          </p:nvPicPr>
          <p:blipFill>
            <a:blip r:embed="rId14" cstate="print"/>
            <a:srcRect/>
            <a:stretch>
              <a:fillRect/>
            </a:stretch>
          </p:blipFill>
          <p:spPr bwMode="auto">
            <a:xfrm>
              <a:off x="2552190" y="3607605"/>
              <a:ext cx="1440000" cy="1440000"/>
            </a:xfrm>
            <a:prstGeom prst="rect">
              <a:avLst/>
            </a:prstGeom>
            <a:noFill/>
          </p:spPr>
        </p:pic>
        <p:pic>
          <p:nvPicPr>
            <p:cNvPr id="32" name="Picture 56" descr="pollut">
              <a:extLst>
                <a:ext uri="{FF2B5EF4-FFF2-40B4-BE49-F238E27FC236}">
                  <a16:creationId xmlns:a16="http://schemas.microsoft.com/office/drawing/2014/main" id="{2862E089-D2B0-1B79-556D-08F67BA8BABA}"/>
                </a:ext>
              </a:extLst>
            </p:cNvPr>
            <p:cNvPicPr>
              <a:picLocks noChangeAspect="1" noChangeArrowheads="1"/>
            </p:cNvPicPr>
            <p:nvPr/>
          </p:nvPicPr>
          <p:blipFill>
            <a:blip r:embed="rId15" cstate="print"/>
            <a:srcRect/>
            <a:stretch>
              <a:fillRect/>
            </a:stretch>
          </p:blipFill>
          <p:spPr bwMode="auto">
            <a:xfrm>
              <a:off x="1842140" y="4350995"/>
              <a:ext cx="1440000" cy="1440000"/>
            </a:xfrm>
            <a:prstGeom prst="rect">
              <a:avLst/>
            </a:prstGeom>
            <a:noFill/>
          </p:spPr>
        </p:pic>
      </p:grpSp>
      <p:sp>
        <p:nvSpPr>
          <p:cNvPr id="2" name="Rectángulo 12">
            <a:extLst>
              <a:ext uri="{FF2B5EF4-FFF2-40B4-BE49-F238E27FC236}">
                <a16:creationId xmlns:a16="http://schemas.microsoft.com/office/drawing/2014/main" id="{862AF3D5-18BC-F2AA-D741-A314D92B7BD5}"/>
              </a:ext>
            </a:extLst>
          </p:cNvPr>
          <p:cNvSpPr/>
          <p:nvPr/>
        </p:nvSpPr>
        <p:spPr>
          <a:xfrm>
            <a:off x="12287884" y="1403584"/>
            <a:ext cx="1233806" cy="1189673"/>
          </a:xfrm>
          <a:prstGeom prst="rect">
            <a:avLst/>
          </a:prstGeom>
          <a:solidFill>
            <a:srgbClr val="009EDB"/>
          </a:solidFill>
          <a:ln>
            <a:solidFill>
              <a:srgbClr val="009ED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PE" dirty="0"/>
          </a:p>
        </p:txBody>
      </p:sp>
      <p:sp>
        <p:nvSpPr>
          <p:cNvPr id="3" name="Rectángulo 13">
            <a:extLst>
              <a:ext uri="{FF2B5EF4-FFF2-40B4-BE49-F238E27FC236}">
                <a16:creationId xmlns:a16="http://schemas.microsoft.com/office/drawing/2014/main" id="{890CF6F2-ED80-D0F7-A981-AC8B24B05DB7}"/>
              </a:ext>
            </a:extLst>
          </p:cNvPr>
          <p:cNvSpPr/>
          <p:nvPr/>
        </p:nvSpPr>
        <p:spPr>
          <a:xfrm>
            <a:off x="12287884" y="2713710"/>
            <a:ext cx="1233806" cy="1189673"/>
          </a:xfrm>
          <a:prstGeom prst="rect">
            <a:avLst/>
          </a:prstGeom>
          <a:solidFill>
            <a:srgbClr val="64B7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PE" dirty="0">
              <a:solidFill>
                <a:srgbClr val="64B7E4"/>
              </a:solidFill>
            </a:endParaRPr>
          </a:p>
        </p:txBody>
      </p:sp>
      <p:sp>
        <p:nvSpPr>
          <p:cNvPr id="4" name="Rectángulo 14">
            <a:extLst>
              <a:ext uri="{FF2B5EF4-FFF2-40B4-BE49-F238E27FC236}">
                <a16:creationId xmlns:a16="http://schemas.microsoft.com/office/drawing/2014/main" id="{14FB24DB-7554-7E5C-D372-7138D7F5507B}"/>
              </a:ext>
            </a:extLst>
          </p:cNvPr>
          <p:cNvSpPr/>
          <p:nvPr/>
        </p:nvSpPr>
        <p:spPr>
          <a:xfrm>
            <a:off x="12287884" y="4023836"/>
            <a:ext cx="1233806" cy="1189673"/>
          </a:xfrm>
          <a:prstGeom prst="rect">
            <a:avLst/>
          </a:prstGeom>
          <a:solidFill>
            <a:srgbClr val="9CCE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PE" dirty="0">
              <a:solidFill>
                <a:srgbClr val="9CCEED"/>
              </a:solidFill>
            </a:endParaRPr>
          </a:p>
        </p:txBody>
      </p:sp>
      <p:sp>
        <p:nvSpPr>
          <p:cNvPr id="6" name="Rectángulo 15">
            <a:extLst>
              <a:ext uri="{FF2B5EF4-FFF2-40B4-BE49-F238E27FC236}">
                <a16:creationId xmlns:a16="http://schemas.microsoft.com/office/drawing/2014/main" id="{A236AD60-BFD1-7514-F1AA-11B6B727993A}"/>
              </a:ext>
            </a:extLst>
          </p:cNvPr>
          <p:cNvSpPr/>
          <p:nvPr/>
        </p:nvSpPr>
        <p:spPr>
          <a:xfrm>
            <a:off x="12287884" y="5333962"/>
            <a:ext cx="1233806" cy="1189673"/>
          </a:xfrm>
          <a:prstGeom prst="rect">
            <a:avLst/>
          </a:prstGeom>
          <a:solidFill>
            <a:srgbClr val="C6E2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PE" dirty="0">
              <a:solidFill>
                <a:srgbClr val="C6E2F4"/>
              </a:solidFill>
            </a:endParaRPr>
          </a:p>
        </p:txBody>
      </p:sp>
      <p:sp>
        <p:nvSpPr>
          <p:cNvPr id="7" name="Rectángulo 16">
            <a:extLst>
              <a:ext uri="{FF2B5EF4-FFF2-40B4-BE49-F238E27FC236}">
                <a16:creationId xmlns:a16="http://schemas.microsoft.com/office/drawing/2014/main" id="{7403B811-BBBC-8659-AD19-46AE90A4A073}"/>
              </a:ext>
            </a:extLst>
          </p:cNvPr>
          <p:cNvSpPr/>
          <p:nvPr/>
        </p:nvSpPr>
        <p:spPr>
          <a:xfrm>
            <a:off x="12287884" y="93458"/>
            <a:ext cx="1233806" cy="1189673"/>
          </a:xfrm>
          <a:prstGeom prst="rect">
            <a:avLst/>
          </a:prstGeom>
          <a:solidFill>
            <a:srgbClr val="0069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PE" dirty="0"/>
          </a:p>
        </p:txBody>
      </p:sp>
      <p:sp>
        <p:nvSpPr>
          <p:cNvPr id="8" name="Rectángulo 17">
            <a:extLst>
              <a:ext uri="{FF2B5EF4-FFF2-40B4-BE49-F238E27FC236}">
                <a16:creationId xmlns:a16="http://schemas.microsoft.com/office/drawing/2014/main" id="{980016DB-CFAF-93B3-4D90-A845EF3E2BF9}"/>
              </a:ext>
            </a:extLst>
          </p:cNvPr>
          <p:cNvSpPr/>
          <p:nvPr/>
        </p:nvSpPr>
        <p:spPr>
          <a:xfrm>
            <a:off x="13622068" y="1403584"/>
            <a:ext cx="1233806" cy="1189673"/>
          </a:xfrm>
          <a:prstGeom prst="rect">
            <a:avLst/>
          </a:prstGeom>
          <a:solidFill>
            <a:srgbClr val="4D4D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PE" dirty="0"/>
          </a:p>
        </p:txBody>
      </p:sp>
      <p:sp>
        <p:nvSpPr>
          <p:cNvPr id="9" name="Rectángulo 18">
            <a:extLst>
              <a:ext uri="{FF2B5EF4-FFF2-40B4-BE49-F238E27FC236}">
                <a16:creationId xmlns:a16="http://schemas.microsoft.com/office/drawing/2014/main" id="{5BCE58A0-B77C-F6D9-24F1-6C953A4973C0}"/>
              </a:ext>
            </a:extLst>
          </p:cNvPr>
          <p:cNvSpPr/>
          <p:nvPr/>
        </p:nvSpPr>
        <p:spPr>
          <a:xfrm>
            <a:off x="13622068" y="2713710"/>
            <a:ext cx="1233806" cy="1189673"/>
          </a:xfrm>
          <a:prstGeom prst="rect">
            <a:avLst/>
          </a:prstGeom>
          <a:solidFill>
            <a:srgbClr val="8080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PE" dirty="0">
              <a:solidFill>
                <a:srgbClr val="4D4D4D"/>
              </a:solidFill>
            </a:endParaRPr>
          </a:p>
        </p:txBody>
      </p:sp>
      <p:sp>
        <p:nvSpPr>
          <p:cNvPr id="10" name="Rectángulo 19">
            <a:extLst>
              <a:ext uri="{FF2B5EF4-FFF2-40B4-BE49-F238E27FC236}">
                <a16:creationId xmlns:a16="http://schemas.microsoft.com/office/drawing/2014/main" id="{22058C7B-2F8E-16C4-A610-D026CF746983}"/>
              </a:ext>
            </a:extLst>
          </p:cNvPr>
          <p:cNvSpPr/>
          <p:nvPr/>
        </p:nvSpPr>
        <p:spPr>
          <a:xfrm>
            <a:off x="13622068" y="4023836"/>
            <a:ext cx="1233806" cy="1189673"/>
          </a:xfrm>
          <a:prstGeom prst="rect">
            <a:avLst/>
          </a:prstGeom>
          <a:solidFill>
            <a:srgbClr val="B3B3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PE" dirty="0"/>
          </a:p>
        </p:txBody>
      </p:sp>
      <p:sp>
        <p:nvSpPr>
          <p:cNvPr id="11" name="Rectángulo 20">
            <a:extLst>
              <a:ext uri="{FF2B5EF4-FFF2-40B4-BE49-F238E27FC236}">
                <a16:creationId xmlns:a16="http://schemas.microsoft.com/office/drawing/2014/main" id="{44E370B4-B25B-DB5A-7CA4-40EB5F7CE93B}"/>
              </a:ext>
            </a:extLst>
          </p:cNvPr>
          <p:cNvSpPr/>
          <p:nvPr/>
        </p:nvSpPr>
        <p:spPr>
          <a:xfrm>
            <a:off x="13622068" y="5333962"/>
            <a:ext cx="1233806" cy="1189673"/>
          </a:xfrm>
          <a:prstGeom prst="rect">
            <a:avLst/>
          </a:prstGeom>
          <a:solidFill>
            <a:srgbClr val="28A5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PE" dirty="0">
              <a:solidFill>
                <a:srgbClr val="64B7E4"/>
              </a:solidFill>
            </a:endParaRPr>
          </a:p>
        </p:txBody>
      </p:sp>
      <p:sp>
        <p:nvSpPr>
          <p:cNvPr id="12" name="Rectángulo 21">
            <a:extLst>
              <a:ext uri="{FF2B5EF4-FFF2-40B4-BE49-F238E27FC236}">
                <a16:creationId xmlns:a16="http://schemas.microsoft.com/office/drawing/2014/main" id="{43655E4C-3F76-B914-CCBD-A20BFC994B47}"/>
              </a:ext>
            </a:extLst>
          </p:cNvPr>
          <p:cNvSpPr/>
          <p:nvPr/>
        </p:nvSpPr>
        <p:spPr>
          <a:xfrm>
            <a:off x="13622068" y="93458"/>
            <a:ext cx="1233806" cy="1189673"/>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PE" dirty="0"/>
          </a:p>
        </p:txBody>
      </p:sp>
    </p:spTree>
    <p:extLst>
      <p:ext uri="{BB962C8B-B14F-4D97-AF65-F5344CB8AC3E}">
        <p14:creationId xmlns:p14="http://schemas.microsoft.com/office/powerpoint/2010/main" val="292697401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1" name="Imagen 19">
            <a:extLst>
              <a:ext uri="{FF2B5EF4-FFF2-40B4-BE49-F238E27FC236}">
                <a16:creationId xmlns:a16="http://schemas.microsoft.com/office/drawing/2014/main" id="{E90094EF-98ED-DB5B-1257-09C43C26B51E}"/>
              </a:ext>
            </a:extLst>
          </p:cNvPr>
          <p:cNvPicPr>
            <a:picLocks noChangeAspect="1"/>
          </p:cNvPicPr>
          <p:nvPr/>
        </p:nvPicPr>
        <p:blipFill rotWithShape="1">
          <a:blip r:embed="rId3">
            <a:alphaModFix amt="20000"/>
            <a:extLst>
              <a:ext uri="{28A0092B-C50C-407E-A947-70E740481C1C}">
                <a14:useLocalDpi xmlns:a14="http://schemas.microsoft.com/office/drawing/2010/main" val="0"/>
              </a:ext>
            </a:extLst>
          </a:blip>
          <a:srcRect l="5" t="32709" r="-2" b="46699"/>
          <a:stretch/>
        </p:blipFill>
        <p:spPr>
          <a:xfrm>
            <a:off x="0" y="-27384"/>
            <a:ext cx="12192000" cy="1497045"/>
          </a:xfrm>
          <a:prstGeom prst="rect">
            <a:avLst/>
          </a:prstGeom>
        </p:spPr>
      </p:pic>
      <p:sp>
        <p:nvSpPr>
          <p:cNvPr id="3" name="Platshållare för innehåll 2">
            <a:extLst>
              <a:ext uri="{FF2B5EF4-FFF2-40B4-BE49-F238E27FC236}">
                <a16:creationId xmlns:a16="http://schemas.microsoft.com/office/drawing/2014/main" id="{109E3D95-C46E-4F37-A1A8-79B1BB3A5FBA}"/>
              </a:ext>
            </a:extLst>
          </p:cNvPr>
          <p:cNvSpPr>
            <a:spLocks noGrp="1"/>
          </p:cNvSpPr>
          <p:nvPr>
            <p:ph idx="1"/>
          </p:nvPr>
        </p:nvSpPr>
        <p:spPr>
          <a:xfrm>
            <a:off x="2806486" y="1690688"/>
            <a:ext cx="5917090" cy="4978672"/>
          </a:xfrm>
        </p:spPr>
        <p:txBody>
          <a:bodyPr>
            <a:normAutofit fontScale="92500" lnSpcReduction="20000"/>
          </a:bodyPr>
          <a:lstStyle/>
          <a:p>
            <a:r>
              <a:rPr lang="en-GB" sz="1900" dirty="0">
                <a:latin typeface="Arial" panose="020B0604020202020204" pitchFamily="34" charset="0"/>
                <a:cs typeface="Arial" panose="020B0604020202020204" pitchFamily="34" charset="0"/>
              </a:rPr>
              <a:t>Hazard pictograms</a:t>
            </a:r>
          </a:p>
          <a:p>
            <a:r>
              <a:rPr lang="en-GB" sz="1900" dirty="0">
                <a:latin typeface="Arial" panose="020B0604020202020204" pitchFamily="34" charset="0"/>
                <a:cs typeface="Arial" panose="020B0604020202020204" pitchFamily="34" charset="0"/>
              </a:rPr>
              <a:t>Signal words</a:t>
            </a:r>
          </a:p>
          <a:p>
            <a:r>
              <a:rPr lang="en-GB" sz="1900" dirty="0">
                <a:latin typeface="Arial" panose="020B0604020202020204" pitchFamily="34" charset="0"/>
                <a:cs typeface="Arial" panose="020B0604020202020204" pitchFamily="34" charset="0"/>
              </a:rPr>
              <a:t>Hazard statements</a:t>
            </a:r>
          </a:p>
          <a:p>
            <a:r>
              <a:rPr lang="en-GB" sz="1900" dirty="0">
                <a:latin typeface="Arial" panose="020B0604020202020204" pitchFamily="34" charset="0"/>
                <a:cs typeface="Arial" panose="020B0604020202020204" pitchFamily="34" charset="0"/>
              </a:rPr>
              <a:t>Precautionary statements</a:t>
            </a:r>
          </a:p>
          <a:p>
            <a:r>
              <a:rPr lang="en-GB" sz="1900" dirty="0">
                <a:latin typeface="Arial" panose="020B0604020202020204" pitchFamily="34" charset="0"/>
                <a:cs typeface="Arial" panose="020B0604020202020204" pitchFamily="34" charset="0"/>
              </a:rPr>
              <a:t>Precautionary pictograms</a:t>
            </a:r>
          </a:p>
          <a:p>
            <a:endParaRPr lang="en-GB" sz="1600" dirty="0">
              <a:latin typeface="Arial" panose="020B0604020202020204" pitchFamily="34" charset="0"/>
              <a:cs typeface="Arial" panose="020B0604020202020204" pitchFamily="34" charset="0"/>
            </a:endParaRPr>
          </a:p>
          <a:p>
            <a:pPr marL="0" indent="0">
              <a:buNone/>
            </a:pPr>
            <a:r>
              <a:rPr lang="en-GB" sz="1600" dirty="0">
                <a:latin typeface="Arial" panose="020B0604020202020204" pitchFamily="34" charset="0"/>
                <a:cs typeface="Arial" panose="020B0604020202020204" pitchFamily="34" charset="0"/>
              </a:rPr>
              <a:t>Additional information on a pesticide label</a:t>
            </a:r>
          </a:p>
          <a:p>
            <a:r>
              <a:rPr lang="en-GB" sz="1600" dirty="0">
                <a:latin typeface="Arial" panose="020B0604020202020204" pitchFamily="34" charset="0"/>
                <a:cs typeface="Arial" panose="020B0604020202020204" pitchFamily="34" charset="0"/>
              </a:rPr>
              <a:t>Hazard colour band – see section A.4</a:t>
            </a:r>
          </a:p>
          <a:p>
            <a:r>
              <a:rPr lang="en-GB" sz="1600" dirty="0">
                <a:latin typeface="Arial" panose="020B0604020202020204" pitchFamily="34" charset="0"/>
                <a:cs typeface="Arial" panose="020B0604020202020204" pitchFamily="34" charset="0"/>
              </a:rPr>
              <a:t>Product identity and content</a:t>
            </a:r>
          </a:p>
          <a:p>
            <a:r>
              <a:rPr lang="en-GB" sz="1600" dirty="0">
                <a:latin typeface="Arial" panose="020B0604020202020204" pitchFamily="34" charset="0"/>
                <a:cs typeface="Arial" panose="020B0604020202020204" pitchFamily="34" charset="0"/>
              </a:rPr>
              <a:t>Supplier identifier</a:t>
            </a:r>
          </a:p>
          <a:p>
            <a:r>
              <a:rPr lang="en-GB" sz="1600" dirty="0">
                <a:latin typeface="Arial" panose="020B0604020202020204" pitchFamily="34" charset="0"/>
                <a:cs typeface="Arial" panose="020B0604020202020204" pitchFamily="34" charset="0"/>
              </a:rPr>
              <a:t>Directions for use, including target pests and crops, and disposal</a:t>
            </a:r>
          </a:p>
          <a:p>
            <a:r>
              <a:rPr lang="en-GB" sz="1600" dirty="0">
                <a:latin typeface="Arial" panose="020B0604020202020204" pitchFamily="34" charset="0"/>
                <a:cs typeface="Arial" panose="020B0604020202020204" pitchFamily="34" charset="0"/>
              </a:rPr>
              <a:t>Supplemental information: tactile warning, product or user category, first aid and medical advice, accidental spills advice, release date of the product, shelf-life or expiry date, legal responsibility/ disclaimer, QR-Code, contact at national or regional poison centre</a:t>
            </a:r>
            <a:endParaRPr lang="en-GB" sz="800" dirty="0">
              <a:latin typeface="Arial" panose="020B0604020202020204" pitchFamily="34" charset="0"/>
              <a:cs typeface="Arial" panose="020B0604020202020204" pitchFamily="34" charset="0"/>
            </a:endParaRPr>
          </a:p>
        </p:txBody>
      </p:sp>
      <p:sp>
        <p:nvSpPr>
          <p:cNvPr id="5" name="textruta 4">
            <a:extLst>
              <a:ext uri="{FF2B5EF4-FFF2-40B4-BE49-F238E27FC236}">
                <a16:creationId xmlns:a16="http://schemas.microsoft.com/office/drawing/2014/main" id="{FA6D52E1-08A6-24EE-D363-D2D1BF5A66AA}"/>
              </a:ext>
            </a:extLst>
          </p:cNvPr>
          <p:cNvSpPr txBox="1"/>
          <p:nvPr/>
        </p:nvSpPr>
        <p:spPr>
          <a:xfrm>
            <a:off x="212666" y="1609587"/>
            <a:ext cx="2159592" cy="1015663"/>
          </a:xfrm>
          <a:prstGeom prst="rect">
            <a:avLst/>
          </a:prstGeom>
          <a:solidFill>
            <a:schemeClr val="bg1"/>
          </a:solidFill>
        </p:spPr>
        <p:txBody>
          <a:bodyPr wrap="square" rtlCol="0">
            <a:spAutoFit/>
          </a:bodyPr>
          <a:lstStyle/>
          <a:p>
            <a:pPr algn="ctr"/>
            <a:r>
              <a:rPr lang="en-GB" sz="2000" dirty="0">
                <a:latin typeface="Arial" panose="020B0604020202020204" pitchFamily="34" charset="0"/>
                <a:cs typeface="Arial" panose="020B0604020202020204" pitchFamily="34" charset="0"/>
              </a:rPr>
              <a:t>GHS hazard communication elements</a:t>
            </a:r>
          </a:p>
        </p:txBody>
      </p:sp>
      <p:sp>
        <p:nvSpPr>
          <p:cNvPr id="8" name="Vänster klammerparentes 7">
            <a:extLst>
              <a:ext uri="{FF2B5EF4-FFF2-40B4-BE49-F238E27FC236}">
                <a16:creationId xmlns:a16="http://schemas.microsoft.com/office/drawing/2014/main" id="{FE9B194B-8E34-6584-18AA-448895ED61A2}"/>
              </a:ext>
            </a:extLst>
          </p:cNvPr>
          <p:cNvSpPr/>
          <p:nvPr/>
        </p:nvSpPr>
        <p:spPr>
          <a:xfrm>
            <a:off x="2467954" y="1690688"/>
            <a:ext cx="338531" cy="934562"/>
          </a:xfrm>
          <a:prstGeom prst="leftBrace">
            <a:avLst/>
          </a:prstGeom>
          <a:ln w="38100"/>
        </p:spPr>
        <p:style>
          <a:lnRef idx="1">
            <a:schemeClr val="accent2"/>
          </a:lnRef>
          <a:fillRef idx="0">
            <a:schemeClr val="accent2"/>
          </a:fillRef>
          <a:effectRef idx="0">
            <a:schemeClr val="accent2"/>
          </a:effectRef>
          <a:fontRef idx="minor">
            <a:schemeClr val="tx1"/>
          </a:fontRef>
        </p:style>
        <p:txBody>
          <a:bodyPr rtlCol="0" anchor="ctr"/>
          <a:lstStyle/>
          <a:p>
            <a:pPr algn="ctr"/>
            <a:endParaRPr lang="sv-SE"/>
          </a:p>
        </p:txBody>
      </p:sp>
      <p:sp>
        <p:nvSpPr>
          <p:cNvPr id="9" name="textruta 4">
            <a:extLst>
              <a:ext uri="{FF2B5EF4-FFF2-40B4-BE49-F238E27FC236}">
                <a16:creationId xmlns:a16="http://schemas.microsoft.com/office/drawing/2014/main" id="{A51108E0-129E-75FC-8D78-9DF8AD6820EA}"/>
              </a:ext>
            </a:extLst>
          </p:cNvPr>
          <p:cNvSpPr txBox="1"/>
          <p:nvPr/>
        </p:nvSpPr>
        <p:spPr>
          <a:xfrm>
            <a:off x="212666" y="2676596"/>
            <a:ext cx="2159592" cy="1077218"/>
          </a:xfrm>
          <a:prstGeom prst="rect">
            <a:avLst/>
          </a:prstGeom>
          <a:solidFill>
            <a:schemeClr val="bg1"/>
          </a:solidFill>
        </p:spPr>
        <p:txBody>
          <a:bodyPr wrap="square" rtlCol="0">
            <a:spAutoFit/>
          </a:bodyPr>
          <a:lstStyle/>
          <a:p>
            <a:pPr algn="ctr"/>
            <a:r>
              <a:rPr lang="en-GB" sz="1600" dirty="0">
                <a:latin typeface="Arial" panose="020B0604020202020204" pitchFamily="34" charset="0"/>
                <a:cs typeface="Arial" panose="020B0604020202020204" pitchFamily="34" charset="0"/>
              </a:rPr>
              <a:t>At the discretion of competent authorities</a:t>
            </a:r>
            <a:br>
              <a:rPr lang="en-GB" sz="1600" dirty="0">
                <a:latin typeface="Arial" panose="020B0604020202020204" pitchFamily="34" charset="0"/>
                <a:cs typeface="Arial" panose="020B0604020202020204" pitchFamily="34" charset="0"/>
              </a:rPr>
            </a:br>
            <a:r>
              <a:rPr lang="en-GB" sz="1600" dirty="0">
                <a:latin typeface="Arial" panose="020B0604020202020204" pitchFamily="34" charset="0"/>
                <a:cs typeface="Arial" panose="020B0604020202020204" pitchFamily="34" charset="0"/>
              </a:rPr>
              <a:t>(country-, hazard- and use-specific)</a:t>
            </a:r>
          </a:p>
        </p:txBody>
      </p:sp>
      <p:sp>
        <p:nvSpPr>
          <p:cNvPr id="10" name="Vänster klammerparentes 7">
            <a:extLst>
              <a:ext uri="{FF2B5EF4-FFF2-40B4-BE49-F238E27FC236}">
                <a16:creationId xmlns:a16="http://schemas.microsoft.com/office/drawing/2014/main" id="{21D330E7-4B13-FF9F-2593-78060692E15F}"/>
              </a:ext>
            </a:extLst>
          </p:cNvPr>
          <p:cNvSpPr/>
          <p:nvPr/>
        </p:nvSpPr>
        <p:spPr>
          <a:xfrm>
            <a:off x="2495600" y="2780928"/>
            <a:ext cx="314080" cy="576064"/>
          </a:xfrm>
          <a:prstGeom prst="leftBrace">
            <a:avLst/>
          </a:prstGeom>
          <a:ln w="38100"/>
        </p:spPr>
        <p:style>
          <a:lnRef idx="1">
            <a:schemeClr val="accent2"/>
          </a:lnRef>
          <a:fillRef idx="0">
            <a:schemeClr val="accent2"/>
          </a:fillRef>
          <a:effectRef idx="0">
            <a:schemeClr val="accent2"/>
          </a:effectRef>
          <a:fontRef idx="minor">
            <a:schemeClr val="tx1"/>
          </a:fontRef>
        </p:style>
        <p:txBody>
          <a:bodyPr rtlCol="0" anchor="ctr"/>
          <a:lstStyle/>
          <a:p>
            <a:pPr algn="ctr"/>
            <a:endParaRPr lang="sv-SE"/>
          </a:p>
        </p:txBody>
      </p:sp>
      <p:pic>
        <p:nvPicPr>
          <p:cNvPr id="7" name="Image 4">
            <a:extLst>
              <a:ext uri="{FF2B5EF4-FFF2-40B4-BE49-F238E27FC236}">
                <a16:creationId xmlns:a16="http://schemas.microsoft.com/office/drawing/2014/main" id="{46F1DFD8-1BA9-9A6E-67E8-BA7FCF02D0BB}"/>
              </a:ext>
            </a:extLst>
          </p:cNvPr>
          <p:cNvPicPr>
            <a:picLocks noChangeAspect="1"/>
          </p:cNvPicPr>
          <p:nvPr/>
        </p:nvPicPr>
        <p:blipFill>
          <a:blip r:embed="rId4"/>
          <a:stretch>
            <a:fillRect/>
          </a:stretch>
        </p:blipFill>
        <p:spPr>
          <a:xfrm>
            <a:off x="9801506" y="6115022"/>
            <a:ext cx="2304488" cy="640135"/>
          </a:xfrm>
          <a:prstGeom prst="rect">
            <a:avLst/>
          </a:prstGeom>
        </p:spPr>
      </p:pic>
      <p:sp>
        <p:nvSpPr>
          <p:cNvPr id="13" name="Rubrik 1">
            <a:extLst>
              <a:ext uri="{FF2B5EF4-FFF2-40B4-BE49-F238E27FC236}">
                <a16:creationId xmlns:a16="http://schemas.microsoft.com/office/drawing/2014/main" id="{C5C6C798-789D-1DF6-3331-5653398373A0}"/>
              </a:ext>
            </a:extLst>
          </p:cNvPr>
          <p:cNvSpPr txBox="1">
            <a:spLocks/>
          </p:cNvSpPr>
          <p:nvPr/>
        </p:nvSpPr>
        <p:spPr>
          <a:xfrm>
            <a:off x="1162519" y="498969"/>
            <a:ext cx="7237737" cy="994943"/>
          </a:xfrm>
          <a:prstGeom prst="rect">
            <a:avLst/>
          </a:prstGeom>
          <a:solidFill>
            <a:srgbClr val="4D4D4D"/>
          </a:solidFill>
          <a:ln w="76200">
            <a:solidFill>
              <a:schemeClr val="bg1"/>
            </a:solidFill>
          </a:ln>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2800" b="1" dirty="0">
                <a:solidFill>
                  <a:schemeClr val="bg1"/>
                </a:solidFill>
                <a:latin typeface="Arial" panose="020B0604020202020204" pitchFamily="34" charset="0"/>
                <a:cs typeface="Arial" panose="020B0604020202020204" pitchFamily="34" charset="0"/>
              </a:rPr>
              <a:t>Pesticide Labelling</a:t>
            </a:r>
            <a:endParaRPr lang="sv-SE" sz="3600" b="1" dirty="0">
              <a:solidFill>
                <a:schemeClr val="bg1"/>
              </a:solidFill>
            </a:endParaRPr>
          </a:p>
        </p:txBody>
      </p:sp>
      <p:pic>
        <p:nvPicPr>
          <p:cNvPr id="6" name="Afbeelding 37">
            <a:extLst>
              <a:ext uri="{FF2B5EF4-FFF2-40B4-BE49-F238E27FC236}">
                <a16:creationId xmlns:a16="http://schemas.microsoft.com/office/drawing/2014/main" id="{6D6A486F-4C17-C105-B59A-8C48C40FCE5A}"/>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767447" y="624110"/>
            <a:ext cx="3284025" cy="4645694"/>
          </a:xfrm>
          <a:prstGeom prst="rect">
            <a:avLst/>
          </a:prstGeom>
        </p:spPr>
      </p:pic>
      <p:sp>
        <p:nvSpPr>
          <p:cNvPr id="4" name="ZoneTexte 3">
            <a:extLst>
              <a:ext uri="{FF2B5EF4-FFF2-40B4-BE49-F238E27FC236}">
                <a16:creationId xmlns:a16="http://schemas.microsoft.com/office/drawing/2014/main" id="{7E045547-4793-3985-0089-830A4F510304}"/>
              </a:ext>
            </a:extLst>
          </p:cNvPr>
          <p:cNvSpPr txBox="1"/>
          <p:nvPr/>
        </p:nvSpPr>
        <p:spPr>
          <a:xfrm>
            <a:off x="9157804" y="5157192"/>
            <a:ext cx="2806486" cy="830997"/>
          </a:xfrm>
          <a:prstGeom prst="rect">
            <a:avLst/>
          </a:prstGeom>
          <a:noFill/>
        </p:spPr>
        <p:txBody>
          <a:bodyPr wrap="square" rtlCol="0">
            <a:spAutoFit/>
          </a:bodyPr>
          <a:lstStyle/>
          <a:p>
            <a:r>
              <a:rPr lang="en-US" sz="1600" dirty="0">
                <a:solidFill>
                  <a:srgbClr val="000000"/>
                </a:solidFill>
                <a:latin typeface="Arial" panose="020B0604020202020204" pitchFamily="34" charset="0"/>
                <a:cs typeface="Arial" panose="020B0604020202020204" pitchFamily="34" charset="0"/>
              </a:rPr>
              <a:t>Reference:</a:t>
            </a:r>
            <a:br>
              <a:rPr lang="en-US" sz="1600" dirty="0">
                <a:solidFill>
                  <a:srgbClr val="000000"/>
                </a:solidFill>
                <a:latin typeface="Arial" panose="020B0604020202020204" pitchFamily="34" charset="0"/>
                <a:cs typeface="Arial" panose="020B0604020202020204" pitchFamily="34" charset="0"/>
              </a:rPr>
            </a:br>
            <a:r>
              <a:rPr lang="en-US" sz="1600" dirty="0">
                <a:solidFill>
                  <a:srgbClr val="000000"/>
                </a:solidFill>
                <a:effectLst/>
                <a:latin typeface="Arial" panose="020B0604020202020204" pitchFamily="34" charset="0"/>
                <a:cs typeface="Arial" panose="020B0604020202020204" pitchFamily="34" charset="0"/>
              </a:rPr>
              <a:t>FAO/WHO labelling guidelines</a:t>
            </a:r>
            <a:endParaRPr lang="fr-FR" sz="16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56360879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8" name="Imagen 19">
            <a:extLst>
              <a:ext uri="{FF2B5EF4-FFF2-40B4-BE49-F238E27FC236}">
                <a16:creationId xmlns:a16="http://schemas.microsoft.com/office/drawing/2014/main" id="{0BBC26E9-B7C3-3BDE-B2AA-3D7386CF4F11}"/>
              </a:ext>
            </a:extLst>
          </p:cNvPr>
          <p:cNvPicPr>
            <a:picLocks noChangeAspect="1"/>
          </p:cNvPicPr>
          <p:nvPr/>
        </p:nvPicPr>
        <p:blipFill rotWithShape="1">
          <a:blip r:embed="rId3">
            <a:alphaModFix amt="20000"/>
            <a:extLst>
              <a:ext uri="{28A0092B-C50C-407E-A947-70E740481C1C}">
                <a14:useLocalDpi xmlns:a14="http://schemas.microsoft.com/office/drawing/2010/main" val="0"/>
              </a:ext>
            </a:extLst>
          </a:blip>
          <a:srcRect l="5" t="32709" r="-2" b="46699"/>
          <a:stretch/>
        </p:blipFill>
        <p:spPr>
          <a:xfrm>
            <a:off x="0" y="-27384"/>
            <a:ext cx="12192000" cy="1497045"/>
          </a:xfrm>
          <a:prstGeom prst="rect">
            <a:avLst/>
          </a:prstGeom>
        </p:spPr>
      </p:pic>
      <p:sp>
        <p:nvSpPr>
          <p:cNvPr id="3" name="ZoneTexte 2">
            <a:extLst>
              <a:ext uri="{FF2B5EF4-FFF2-40B4-BE49-F238E27FC236}">
                <a16:creationId xmlns:a16="http://schemas.microsoft.com/office/drawing/2014/main" id="{05F56EFB-3546-5002-DBFF-CD5C7794A27A}"/>
              </a:ext>
            </a:extLst>
          </p:cNvPr>
          <p:cNvSpPr txBox="1"/>
          <p:nvPr/>
        </p:nvSpPr>
        <p:spPr>
          <a:xfrm>
            <a:off x="1976598" y="1700808"/>
            <a:ext cx="8784976" cy="4883388"/>
          </a:xfrm>
          <a:prstGeom prst="rect">
            <a:avLst/>
          </a:prstGeom>
          <a:noFill/>
        </p:spPr>
        <p:txBody>
          <a:bodyPr wrap="square" rtlCol="0">
            <a:spAutoFit/>
          </a:bodyPr>
          <a:lstStyle/>
          <a:p>
            <a:r>
              <a:rPr lang="en-US" sz="2000" b="1" kern="100" dirty="0">
                <a:effectLst/>
                <a:latin typeface="Arial" panose="020B0604020202020204" pitchFamily="34" charset="0"/>
                <a:ea typeface="Calibri" panose="020F0502020204030204" pitchFamily="34" charset="0"/>
                <a:cs typeface="Arial" panose="020B0604020202020204" pitchFamily="34" charset="0"/>
              </a:rPr>
              <a:t>Note about precautionary statements and pictograms</a:t>
            </a:r>
            <a:br>
              <a:rPr lang="en-US" sz="2000" b="1" kern="100" dirty="0">
                <a:effectLst/>
                <a:latin typeface="Arial" panose="020B0604020202020204" pitchFamily="34" charset="0"/>
                <a:ea typeface="Calibri" panose="020F0502020204030204" pitchFamily="34" charset="0"/>
                <a:cs typeface="Arial" panose="020B0604020202020204" pitchFamily="34" charset="0"/>
              </a:rPr>
            </a:br>
            <a:r>
              <a:rPr lang="en-US" sz="2000" b="1" kern="100" dirty="0">
                <a:effectLst/>
                <a:latin typeface="Arial" panose="020B0604020202020204" pitchFamily="34" charset="0"/>
                <a:ea typeface="Calibri" panose="020F0502020204030204" pitchFamily="34" charset="0"/>
                <a:cs typeface="Arial" panose="020B0604020202020204" pitchFamily="34" charset="0"/>
                <a:sym typeface="Wingdings" panose="05000000000000000000" pitchFamily="2" charset="2"/>
              </a:rPr>
              <a:t> </a:t>
            </a:r>
            <a:r>
              <a:rPr lang="en-US" sz="2000" b="1" kern="100" dirty="0">
                <a:effectLst/>
                <a:latin typeface="Arial" panose="020B0604020202020204" pitchFamily="34" charset="0"/>
                <a:ea typeface="Calibri" panose="020F0502020204030204" pitchFamily="34" charset="0"/>
                <a:cs typeface="Arial" panose="020B0604020202020204" pitchFamily="34" charset="0"/>
              </a:rPr>
              <a:t>not part of GHS</a:t>
            </a:r>
          </a:p>
          <a:p>
            <a:endParaRPr lang="en-US" sz="2000" b="1" kern="100" dirty="0">
              <a:effectLst/>
              <a:latin typeface="Arial" panose="020B0604020202020204" pitchFamily="34" charset="0"/>
              <a:ea typeface="Calibri" panose="020F0502020204030204" pitchFamily="34" charset="0"/>
              <a:cs typeface="Arial" panose="020B0604020202020204" pitchFamily="34" charset="0"/>
            </a:endParaRPr>
          </a:p>
          <a:p>
            <a:pPr marL="342900" indent="-342900">
              <a:spcBef>
                <a:spcPts val="1000"/>
              </a:spcBef>
              <a:buClr>
                <a:schemeClr val="accent1"/>
              </a:buClr>
              <a:buFont typeface="Wingdings 3" charset="2"/>
              <a:buChar char=""/>
            </a:pPr>
            <a:r>
              <a:rPr lang="en-US" sz="2000" dirty="0">
                <a:solidFill>
                  <a:schemeClr val="tx1">
                    <a:lumMod val="75000"/>
                    <a:lumOff val="25000"/>
                  </a:schemeClr>
                </a:solidFill>
                <a:latin typeface="Arial" panose="020B0604020202020204" pitchFamily="34" charset="0"/>
                <a:cs typeface="Arial" panose="020B0604020202020204" pitchFamily="34" charset="0"/>
              </a:rPr>
              <a:t>not internationally harmonized and rather defined nationally</a:t>
            </a:r>
          </a:p>
          <a:p>
            <a:pPr marL="342900" indent="-342900">
              <a:spcBef>
                <a:spcPts val="1000"/>
              </a:spcBef>
              <a:buClr>
                <a:schemeClr val="accent1"/>
              </a:buClr>
              <a:buFont typeface="Wingdings 3" charset="2"/>
              <a:buChar char=""/>
            </a:pPr>
            <a:r>
              <a:rPr lang="en-US" sz="2000" dirty="0">
                <a:solidFill>
                  <a:schemeClr val="tx1">
                    <a:lumMod val="75000"/>
                    <a:lumOff val="25000"/>
                  </a:schemeClr>
                </a:solidFill>
                <a:latin typeface="Arial" panose="020B0604020202020204" pitchFamily="34" charset="0"/>
                <a:cs typeface="Arial" panose="020B0604020202020204" pitchFamily="34" charset="0"/>
              </a:rPr>
              <a:t>often defined by </a:t>
            </a:r>
            <a:r>
              <a:rPr lang="en-US" sz="2000" i="1" dirty="0">
                <a:solidFill>
                  <a:schemeClr val="tx1">
                    <a:lumMod val="75000"/>
                    <a:lumOff val="25000"/>
                  </a:schemeClr>
                </a:solidFill>
                <a:latin typeface="Arial" panose="020B0604020202020204" pitchFamily="34" charset="0"/>
                <a:cs typeface="Arial" panose="020B0604020202020204" pitchFamily="34" charset="0"/>
              </a:rPr>
              <a:t>risk assessments </a:t>
            </a:r>
            <a:r>
              <a:rPr lang="en-US" sz="2000" dirty="0">
                <a:solidFill>
                  <a:schemeClr val="tx1">
                    <a:lumMod val="75000"/>
                    <a:lumOff val="25000"/>
                  </a:schemeClr>
                </a:solidFill>
                <a:latin typeface="Arial" panose="020B0604020202020204" pitchFamily="34" charset="0"/>
                <a:cs typeface="Arial" panose="020B0604020202020204" pitchFamily="34" charset="0"/>
              </a:rPr>
              <a:t>conducted during pesticide registration to mitigate the identified risks (can be based on hazards too, e.g. eye damage/eye irritation)</a:t>
            </a:r>
          </a:p>
          <a:p>
            <a:pPr>
              <a:spcBef>
                <a:spcPts val="1000"/>
              </a:spcBef>
              <a:buClr>
                <a:schemeClr val="accent1"/>
              </a:buClr>
            </a:pPr>
            <a:r>
              <a:rPr lang="en-US" sz="2000" dirty="0">
                <a:solidFill>
                  <a:schemeClr val="tx1">
                    <a:lumMod val="75000"/>
                    <a:lumOff val="25000"/>
                  </a:schemeClr>
                </a:solidFill>
                <a:latin typeface="Arial" panose="020B0604020202020204" pitchFamily="34" charset="0"/>
                <a:cs typeface="Arial" panose="020B0604020202020204" pitchFamily="34" charset="0"/>
              </a:rPr>
              <a:t>The GHS provides </a:t>
            </a:r>
            <a:r>
              <a:rPr lang="en-US" sz="2000" b="1" dirty="0">
                <a:solidFill>
                  <a:schemeClr val="tx1">
                    <a:lumMod val="75000"/>
                    <a:lumOff val="25000"/>
                  </a:schemeClr>
                </a:solidFill>
                <a:latin typeface="Arial" panose="020B0604020202020204" pitchFamily="34" charset="0"/>
                <a:cs typeface="Arial" panose="020B0604020202020204" pitchFamily="34" charset="0"/>
              </a:rPr>
              <a:t>suggestions</a:t>
            </a:r>
            <a:r>
              <a:rPr lang="en-US" sz="2000" dirty="0">
                <a:solidFill>
                  <a:schemeClr val="tx1">
                    <a:lumMod val="75000"/>
                    <a:lumOff val="25000"/>
                  </a:schemeClr>
                </a:solidFill>
                <a:latin typeface="Arial" panose="020B0604020202020204" pitchFamily="34" charset="0"/>
                <a:cs typeface="Arial" panose="020B0604020202020204" pitchFamily="34" charset="0"/>
              </a:rPr>
              <a:t> for precautionary statements and associates them with specific hazard classes of pesticides (Annex 3 of GHS). </a:t>
            </a:r>
          </a:p>
          <a:p>
            <a:pPr>
              <a:spcBef>
                <a:spcPts val="1000"/>
              </a:spcBef>
              <a:buClr>
                <a:schemeClr val="accent1"/>
              </a:buClr>
            </a:pPr>
            <a:r>
              <a:rPr lang="en-US" sz="2000" dirty="0">
                <a:solidFill>
                  <a:schemeClr val="tx1">
                    <a:lumMod val="75000"/>
                    <a:lumOff val="25000"/>
                  </a:schemeClr>
                </a:solidFill>
                <a:latin typeface="Arial" panose="020B0604020202020204" pitchFamily="34" charset="0"/>
                <a:cs typeface="Arial" panose="020B0604020202020204" pitchFamily="34" charset="0"/>
              </a:rPr>
              <a:t>The FAO/WHO guidance on pesticide labelling provides additional examples of precautionary statements, not listed in the GHS, that may be relevant to specific situations of pesticides.</a:t>
            </a:r>
            <a:endParaRPr lang="fr-FR" sz="2000" dirty="0">
              <a:solidFill>
                <a:schemeClr val="tx1">
                  <a:lumMod val="75000"/>
                  <a:lumOff val="25000"/>
                </a:schemeClr>
              </a:solidFill>
              <a:latin typeface="Arial" panose="020B0604020202020204" pitchFamily="34" charset="0"/>
              <a:cs typeface="Arial" panose="020B0604020202020204" pitchFamily="34" charset="0"/>
            </a:endParaRPr>
          </a:p>
          <a:p>
            <a:endParaRPr lang="fr-FR" dirty="0">
              <a:latin typeface="Arial" panose="020B0604020202020204" pitchFamily="34" charset="0"/>
              <a:cs typeface="Arial" panose="020B0604020202020204" pitchFamily="34" charset="0"/>
            </a:endParaRPr>
          </a:p>
        </p:txBody>
      </p:sp>
      <p:pic>
        <p:nvPicPr>
          <p:cNvPr id="4" name="Afbeelding 17">
            <a:extLst>
              <a:ext uri="{FF2B5EF4-FFF2-40B4-BE49-F238E27FC236}">
                <a16:creationId xmlns:a16="http://schemas.microsoft.com/office/drawing/2014/main" id="{8280E5D3-69E7-5B12-3AF0-935AC311A0BC}"/>
              </a:ext>
            </a:extLst>
          </p:cNvPr>
          <p:cNvPicPr>
            <a:picLocks noChangeAspect="1"/>
          </p:cNvPicPr>
          <p:nvPr/>
        </p:nvPicPr>
        <p:blipFill>
          <a:blip r:embed="rId4" cstate="print">
            <a:extLst>
              <a:ext uri="{28A0092B-C50C-407E-A947-70E740481C1C}">
                <a14:useLocalDpi xmlns:a14="http://schemas.microsoft.com/office/drawing/2010/main" val="0"/>
              </a:ext>
            </a:extLst>
          </a:blip>
          <a:srcRect l="-1054" t="-4413" r="-1054" b="-4379"/>
          <a:stretch>
            <a:fillRect/>
          </a:stretch>
        </p:blipFill>
        <p:spPr bwMode="auto">
          <a:xfrm>
            <a:off x="11098211" y="2740485"/>
            <a:ext cx="857250" cy="838200"/>
          </a:xfrm>
          <a:prstGeom prst="rect">
            <a:avLst/>
          </a:prstGeom>
          <a:noFill/>
          <a:ln>
            <a:noFill/>
          </a:ln>
        </p:spPr>
      </p:pic>
      <p:pic>
        <p:nvPicPr>
          <p:cNvPr id="5" name="Image 4">
            <a:extLst>
              <a:ext uri="{FF2B5EF4-FFF2-40B4-BE49-F238E27FC236}">
                <a16:creationId xmlns:a16="http://schemas.microsoft.com/office/drawing/2014/main" id="{8E302CDC-85B5-86D5-1E42-DE5C3212832E}"/>
              </a:ext>
            </a:extLst>
          </p:cNvPr>
          <p:cNvPicPr>
            <a:picLocks noChangeAspect="1"/>
          </p:cNvPicPr>
          <p:nvPr/>
        </p:nvPicPr>
        <p:blipFill>
          <a:blip r:embed="rId5"/>
          <a:stretch>
            <a:fillRect/>
          </a:stretch>
        </p:blipFill>
        <p:spPr>
          <a:xfrm>
            <a:off x="11053761" y="3775807"/>
            <a:ext cx="901700" cy="838835"/>
          </a:xfrm>
          <a:prstGeom prst="rect">
            <a:avLst/>
          </a:prstGeom>
        </p:spPr>
      </p:pic>
      <p:pic>
        <p:nvPicPr>
          <p:cNvPr id="6" name="Afbeelding 18">
            <a:extLst>
              <a:ext uri="{FF2B5EF4-FFF2-40B4-BE49-F238E27FC236}">
                <a16:creationId xmlns:a16="http://schemas.microsoft.com/office/drawing/2014/main" id="{216E042D-772F-E9B5-6ED3-79A851068723}"/>
              </a:ext>
            </a:extLst>
          </p:cNvPr>
          <p:cNvPicPr>
            <a:picLocks noChangeAspect="1"/>
          </p:cNvPicPr>
          <p:nvPr/>
        </p:nvPicPr>
        <p:blipFill>
          <a:blip r:embed="rId6" cstate="print">
            <a:extLst>
              <a:ext uri="{28A0092B-C50C-407E-A947-70E740481C1C}">
                <a14:useLocalDpi xmlns:a14="http://schemas.microsoft.com/office/drawing/2010/main" val="0"/>
              </a:ext>
            </a:extLst>
          </a:blip>
          <a:srcRect l="-188" t="-3600" r="-188" b="-3600"/>
          <a:stretch>
            <a:fillRect/>
          </a:stretch>
        </p:blipFill>
        <p:spPr bwMode="auto">
          <a:xfrm>
            <a:off x="11079161" y="1691498"/>
            <a:ext cx="876300" cy="857250"/>
          </a:xfrm>
          <a:prstGeom prst="rect">
            <a:avLst/>
          </a:prstGeom>
          <a:noFill/>
          <a:ln>
            <a:noFill/>
          </a:ln>
        </p:spPr>
      </p:pic>
      <p:pic>
        <p:nvPicPr>
          <p:cNvPr id="7" name="Image 4">
            <a:extLst>
              <a:ext uri="{FF2B5EF4-FFF2-40B4-BE49-F238E27FC236}">
                <a16:creationId xmlns:a16="http://schemas.microsoft.com/office/drawing/2014/main" id="{7587AAEB-96BE-1977-2AE2-EC5041B9DBF4}"/>
              </a:ext>
            </a:extLst>
          </p:cNvPr>
          <p:cNvPicPr>
            <a:picLocks noChangeAspect="1"/>
          </p:cNvPicPr>
          <p:nvPr/>
        </p:nvPicPr>
        <p:blipFill>
          <a:blip r:embed="rId7"/>
          <a:stretch>
            <a:fillRect/>
          </a:stretch>
        </p:blipFill>
        <p:spPr>
          <a:xfrm>
            <a:off x="9801506" y="6115022"/>
            <a:ext cx="2304488" cy="640135"/>
          </a:xfrm>
          <a:prstGeom prst="rect">
            <a:avLst/>
          </a:prstGeom>
        </p:spPr>
      </p:pic>
      <p:sp>
        <p:nvSpPr>
          <p:cNvPr id="11" name="Rubrik 1">
            <a:extLst>
              <a:ext uri="{FF2B5EF4-FFF2-40B4-BE49-F238E27FC236}">
                <a16:creationId xmlns:a16="http://schemas.microsoft.com/office/drawing/2014/main" id="{BB54AD06-69B9-BEFD-C2C5-3117BC6D5C61}"/>
              </a:ext>
            </a:extLst>
          </p:cNvPr>
          <p:cNvSpPr txBox="1">
            <a:spLocks/>
          </p:cNvSpPr>
          <p:nvPr/>
        </p:nvSpPr>
        <p:spPr>
          <a:xfrm>
            <a:off x="1162518" y="498969"/>
            <a:ext cx="9469985" cy="994943"/>
          </a:xfrm>
          <a:prstGeom prst="rect">
            <a:avLst/>
          </a:prstGeom>
          <a:solidFill>
            <a:srgbClr val="4D4D4D"/>
          </a:solidFill>
          <a:ln w="76200">
            <a:solidFill>
              <a:schemeClr val="bg1"/>
            </a:solidFill>
          </a:ln>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2800" b="1" dirty="0">
                <a:solidFill>
                  <a:schemeClr val="bg1"/>
                </a:solidFill>
                <a:latin typeface="Arial" panose="020B0604020202020204" pitchFamily="34" charset="0"/>
                <a:cs typeface="Arial" panose="020B0604020202020204" pitchFamily="34" charset="0"/>
              </a:rPr>
              <a:t>Pesticide Labelling</a:t>
            </a:r>
            <a:endParaRPr lang="sv-SE" sz="3600" b="1" dirty="0">
              <a:solidFill>
                <a:schemeClr val="bg1"/>
              </a:solidFill>
            </a:endParaRPr>
          </a:p>
        </p:txBody>
      </p:sp>
    </p:spTree>
    <p:extLst>
      <p:ext uri="{BB962C8B-B14F-4D97-AF65-F5344CB8AC3E}">
        <p14:creationId xmlns:p14="http://schemas.microsoft.com/office/powerpoint/2010/main" val="14974156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Rectángulo 13">
            <a:extLst>
              <a:ext uri="{FF2B5EF4-FFF2-40B4-BE49-F238E27FC236}">
                <a16:creationId xmlns:a16="http://schemas.microsoft.com/office/drawing/2014/main" id="{D59CD476-E356-A63B-C178-D63835BF2276}"/>
              </a:ext>
            </a:extLst>
          </p:cNvPr>
          <p:cNvSpPr/>
          <p:nvPr/>
        </p:nvSpPr>
        <p:spPr>
          <a:xfrm>
            <a:off x="5807968" y="2852936"/>
            <a:ext cx="1008112" cy="575364"/>
          </a:xfrm>
          <a:prstGeom prst="rect">
            <a:avLst/>
          </a:prstGeom>
          <a:solidFill>
            <a:srgbClr val="E0163C"/>
          </a:solidFill>
          <a:ln w="38100">
            <a:solidFill>
              <a:srgbClr val="E0163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PE" dirty="0">
              <a:solidFill>
                <a:srgbClr val="C00000"/>
              </a:solidFill>
            </a:endParaRPr>
          </a:p>
        </p:txBody>
      </p:sp>
      <p:sp>
        <p:nvSpPr>
          <p:cNvPr id="2" name="Titre 1">
            <a:extLst>
              <a:ext uri="{FF2B5EF4-FFF2-40B4-BE49-F238E27FC236}">
                <a16:creationId xmlns:a16="http://schemas.microsoft.com/office/drawing/2014/main" id="{3F929F40-DAF2-4503-8A07-BBD117BCD78E}"/>
              </a:ext>
            </a:extLst>
          </p:cNvPr>
          <p:cNvSpPr>
            <a:spLocks noGrp="1"/>
          </p:cNvSpPr>
          <p:nvPr>
            <p:ph type="title"/>
          </p:nvPr>
        </p:nvSpPr>
        <p:spPr>
          <a:xfrm>
            <a:off x="4439816" y="2276872"/>
            <a:ext cx="7456674" cy="1736718"/>
          </a:xfrm>
        </p:spPr>
        <p:txBody>
          <a:bodyPr>
            <a:normAutofit fontScale="90000"/>
          </a:bodyPr>
          <a:lstStyle/>
          <a:p>
            <a:r>
              <a:rPr lang="fr-FR" dirty="0">
                <a:latin typeface="Arial" panose="020B0604020202020204" pitchFamily="34" charset="0"/>
                <a:cs typeface="Arial" panose="020B0604020202020204" pitchFamily="34" charset="0"/>
              </a:rPr>
              <a:t>A2. </a:t>
            </a:r>
            <a:r>
              <a:rPr lang="en-US" dirty="0">
                <a:latin typeface="Arial" panose="020B0604020202020204" pitchFamily="34" charset="0"/>
                <a:cs typeface="Arial" panose="020B0604020202020204" pitchFamily="34" charset="0"/>
              </a:rPr>
              <a:t>Do all hazards relate to pesticides?</a:t>
            </a:r>
            <a:br>
              <a:rPr lang="en-US" dirty="0">
                <a:latin typeface="Arial" panose="020B0604020202020204" pitchFamily="34" charset="0"/>
                <a:cs typeface="Arial" panose="020B0604020202020204" pitchFamily="34" charset="0"/>
              </a:rPr>
            </a:br>
            <a:r>
              <a:rPr lang="en-US" dirty="0">
                <a:latin typeface="Arial" panose="020B0604020202020204" pitchFamily="34" charset="0"/>
                <a:cs typeface="Arial" panose="020B0604020202020204" pitchFamily="34" charset="0"/>
              </a:rPr>
              <a:t>Do all </a:t>
            </a:r>
            <a:r>
              <a:rPr lang="en-US" b="1" dirty="0">
                <a:solidFill>
                  <a:schemeClr val="bg1"/>
                </a:solidFill>
                <a:latin typeface="Arial" panose="020B0604020202020204" pitchFamily="34" charset="0"/>
                <a:cs typeface="Arial" panose="020B0604020202020204" pitchFamily="34" charset="0"/>
              </a:rPr>
              <a:t>GHS</a:t>
            </a:r>
            <a:r>
              <a:rPr lang="en-US" dirty="0">
                <a:latin typeface="Arial" panose="020B0604020202020204" pitchFamily="34" charset="0"/>
                <a:cs typeface="Arial" panose="020B0604020202020204" pitchFamily="34" charset="0"/>
              </a:rPr>
              <a:t> elements apply to </a:t>
            </a:r>
            <a:r>
              <a:rPr lang="en-US" b="1" dirty="0">
                <a:solidFill>
                  <a:srgbClr val="518932"/>
                </a:solidFill>
                <a:latin typeface="Arial" panose="020B0604020202020204" pitchFamily="34" charset="0"/>
                <a:cs typeface="Arial" panose="020B0604020202020204" pitchFamily="34" charset="0"/>
              </a:rPr>
              <a:t>agriculture</a:t>
            </a:r>
            <a:r>
              <a:rPr lang="en-US" dirty="0">
                <a:latin typeface="Arial" panose="020B0604020202020204" pitchFamily="34" charset="0"/>
                <a:cs typeface="Arial" panose="020B0604020202020204" pitchFamily="34" charset="0"/>
              </a:rPr>
              <a:t>?</a:t>
            </a:r>
            <a:endParaRPr lang="fr-FR" dirty="0">
              <a:latin typeface="Arial" panose="020B0604020202020204" pitchFamily="34" charset="0"/>
              <a:cs typeface="Arial" panose="020B0604020202020204" pitchFamily="34" charset="0"/>
            </a:endParaRPr>
          </a:p>
        </p:txBody>
      </p:sp>
      <p:sp>
        <p:nvSpPr>
          <p:cNvPr id="3" name="Espace réservé du texte 2">
            <a:extLst>
              <a:ext uri="{FF2B5EF4-FFF2-40B4-BE49-F238E27FC236}">
                <a16:creationId xmlns:a16="http://schemas.microsoft.com/office/drawing/2014/main" id="{21601560-417C-0657-969C-87EE5F52EC90}"/>
              </a:ext>
            </a:extLst>
          </p:cNvPr>
          <p:cNvSpPr>
            <a:spLocks noGrp="1"/>
          </p:cNvSpPr>
          <p:nvPr>
            <p:ph type="body" idx="1"/>
          </p:nvPr>
        </p:nvSpPr>
        <p:spPr>
          <a:xfrm>
            <a:off x="4439816" y="4365104"/>
            <a:ext cx="8915399" cy="860400"/>
          </a:xfrm>
        </p:spPr>
        <p:txBody>
          <a:bodyPr>
            <a:normAutofit/>
          </a:bodyPr>
          <a:lstStyle/>
          <a:p>
            <a:r>
              <a:rPr lang="en-US" sz="2800" b="1" dirty="0">
                <a:latin typeface="Arial" panose="020B0604020202020204" pitchFamily="34" charset="0"/>
                <a:cs typeface="Arial" panose="020B0604020202020204" pitchFamily="34" charset="0"/>
              </a:rPr>
              <a:t>About the building block approach</a:t>
            </a:r>
            <a:endParaRPr lang="fr-FR" sz="2800" b="1" dirty="0">
              <a:latin typeface="Arial" panose="020B0604020202020204" pitchFamily="34" charset="0"/>
              <a:cs typeface="Arial" panose="020B0604020202020204" pitchFamily="34" charset="0"/>
            </a:endParaRPr>
          </a:p>
        </p:txBody>
      </p:sp>
      <p:pic>
        <p:nvPicPr>
          <p:cNvPr id="4" name="Image 4">
            <a:extLst>
              <a:ext uri="{FF2B5EF4-FFF2-40B4-BE49-F238E27FC236}">
                <a16:creationId xmlns:a16="http://schemas.microsoft.com/office/drawing/2014/main" id="{3EC6C56A-DF33-CE85-C009-9FB347CE210C}"/>
              </a:ext>
            </a:extLst>
          </p:cNvPr>
          <p:cNvPicPr>
            <a:picLocks noChangeAspect="1"/>
          </p:cNvPicPr>
          <p:nvPr/>
        </p:nvPicPr>
        <p:blipFill>
          <a:blip r:embed="rId2"/>
          <a:stretch>
            <a:fillRect/>
          </a:stretch>
        </p:blipFill>
        <p:spPr>
          <a:xfrm>
            <a:off x="9801506" y="6115022"/>
            <a:ext cx="2304488" cy="640135"/>
          </a:xfrm>
          <a:prstGeom prst="rect">
            <a:avLst/>
          </a:prstGeom>
        </p:spPr>
      </p:pic>
      <p:pic>
        <p:nvPicPr>
          <p:cNvPr id="5" name="Imagen 29">
            <a:extLst>
              <a:ext uri="{FF2B5EF4-FFF2-40B4-BE49-F238E27FC236}">
                <a16:creationId xmlns:a16="http://schemas.microsoft.com/office/drawing/2014/main" id="{8BD209F8-AF59-9C6B-7A8D-5D6A7E1F0819}"/>
              </a:ext>
            </a:extLst>
          </p:cNvPr>
          <p:cNvPicPr>
            <a:picLocks noChangeAspect="1"/>
          </p:cNvPicPr>
          <p:nvPr/>
        </p:nvPicPr>
        <p:blipFill rotWithShape="1">
          <a:blip r:embed="rId3">
            <a:alphaModFix amt="20000"/>
            <a:extLst>
              <a:ext uri="{28A0092B-C50C-407E-A947-70E740481C1C}">
                <a14:useLocalDpi xmlns:a14="http://schemas.microsoft.com/office/drawing/2010/main" val="0"/>
              </a:ext>
            </a:extLst>
          </a:blip>
          <a:srcRect l="20079" t="7465" r="52664" b="5441"/>
          <a:stretch/>
        </p:blipFill>
        <p:spPr>
          <a:xfrm>
            <a:off x="42040" y="0"/>
            <a:ext cx="3718363" cy="6856600"/>
          </a:xfrm>
          <a:prstGeom prst="rect">
            <a:avLst/>
          </a:prstGeom>
        </p:spPr>
      </p:pic>
    </p:spTree>
    <p:extLst>
      <p:ext uri="{BB962C8B-B14F-4D97-AF65-F5344CB8AC3E}">
        <p14:creationId xmlns:p14="http://schemas.microsoft.com/office/powerpoint/2010/main" val="250953395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7" name="Imagen 6">
            <a:extLst>
              <a:ext uri="{FF2B5EF4-FFF2-40B4-BE49-F238E27FC236}">
                <a16:creationId xmlns:a16="http://schemas.microsoft.com/office/drawing/2014/main" id="{EB9D97AB-9D1B-8746-F7AC-F355002A504D}"/>
              </a:ext>
            </a:extLst>
          </p:cNvPr>
          <p:cNvPicPr>
            <a:picLocks noChangeAspect="1"/>
          </p:cNvPicPr>
          <p:nvPr/>
        </p:nvPicPr>
        <p:blipFill rotWithShape="1">
          <a:blip r:embed="rId3">
            <a:alphaModFix amt="20000"/>
            <a:extLst>
              <a:ext uri="{28A0092B-C50C-407E-A947-70E740481C1C}">
                <a14:useLocalDpi xmlns:a14="http://schemas.microsoft.com/office/drawing/2010/main" val="0"/>
              </a:ext>
            </a:extLst>
          </a:blip>
          <a:srcRect l="5" t="32709" r="-2" b="46699"/>
          <a:stretch/>
        </p:blipFill>
        <p:spPr>
          <a:xfrm>
            <a:off x="0" y="-2"/>
            <a:ext cx="12192000" cy="1497045"/>
          </a:xfrm>
          <a:prstGeom prst="rect">
            <a:avLst/>
          </a:prstGeom>
        </p:spPr>
      </p:pic>
      <p:sp>
        <p:nvSpPr>
          <p:cNvPr id="5" name="Platshållare för innehåll 4">
            <a:extLst>
              <a:ext uri="{FF2B5EF4-FFF2-40B4-BE49-F238E27FC236}">
                <a16:creationId xmlns:a16="http://schemas.microsoft.com/office/drawing/2014/main" id="{740512C1-D29B-4BD4-59AE-1DCD2291FA8D}"/>
              </a:ext>
            </a:extLst>
          </p:cNvPr>
          <p:cNvSpPr>
            <a:spLocks noGrp="1"/>
          </p:cNvSpPr>
          <p:nvPr>
            <p:ph idx="1"/>
          </p:nvPr>
        </p:nvSpPr>
        <p:spPr>
          <a:xfrm>
            <a:off x="1638300" y="2063075"/>
            <a:ext cx="9866312" cy="3094117"/>
          </a:xfrm>
          <a:noFill/>
        </p:spPr>
        <p:txBody>
          <a:bodyPr>
            <a:normAutofit/>
          </a:bodyPr>
          <a:lstStyle/>
          <a:p>
            <a:pPr marL="0" indent="0">
              <a:buNone/>
            </a:pPr>
            <a:r>
              <a:rPr lang="en-GB" sz="2400" dirty="0">
                <a:latin typeface="Arial" panose="020B0604020202020204" pitchFamily="34" charset="0"/>
                <a:cs typeface="Arial" panose="020B0604020202020204" pitchFamily="34" charset="0"/>
              </a:rPr>
              <a:t>The hazard class describes the </a:t>
            </a:r>
            <a:r>
              <a:rPr lang="en-GB" sz="2400" b="1" dirty="0">
                <a:latin typeface="Arial" panose="020B0604020202020204" pitchFamily="34" charset="0"/>
                <a:cs typeface="Arial" panose="020B0604020202020204" pitchFamily="34" charset="0"/>
              </a:rPr>
              <a:t>type</a:t>
            </a:r>
            <a:r>
              <a:rPr lang="en-GB" sz="2400" dirty="0">
                <a:latin typeface="Arial" panose="020B0604020202020204" pitchFamily="34" charset="0"/>
                <a:cs typeface="Arial" panose="020B0604020202020204" pitchFamily="34" charset="0"/>
              </a:rPr>
              <a:t> of hazard</a:t>
            </a:r>
          </a:p>
          <a:p>
            <a:pPr marL="0" indent="0">
              <a:buNone/>
            </a:pPr>
            <a:endParaRPr lang="en-GB" sz="2400" dirty="0">
              <a:latin typeface="Arial" panose="020B0604020202020204" pitchFamily="34" charset="0"/>
              <a:cs typeface="Arial" panose="020B0604020202020204" pitchFamily="34" charset="0"/>
            </a:endParaRPr>
          </a:p>
          <a:p>
            <a:pPr marL="0" indent="0">
              <a:spcBef>
                <a:spcPts val="0"/>
              </a:spcBef>
              <a:spcAft>
                <a:spcPts val="1200"/>
              </a:spcAft>
              <a:buNone/>
            </a:pPr>
            <a:r>
              <a:rPr lang="en-GB" sz="2400" dirty="0">
                <a:latin typeface="Arial" panose="020B0604020202020204" pitchFamily="34" charset="0"/>
                <a:cs typeface="Arial" panose="020B0604020202020204" pitchFamily="34" charset="0"/>
              </a:rPr>
              <a:t>GHS includes:</a:t>
            </a:r>
          </a:p>
          <a:p>
            <a:r>
              <a:rPr lang="en-GB" sz="2000" dirty="0">
                <a:latin typeface="Arial" panose="020B0604020202020204" pitchFamily="34" charset="0"/>
                <a:cs typeface="Arial" panose="020B0604020202020204" pitchFamily="34" charset="0"/>
              </a:rPr>
              <a:t>17 Physical hazard classes		(GHS Chapters 2.1 – 2.17)</a:t>
            </a:r>
          </a:p>
          <a:p>
            <a:r>
              <a:rPr lang="en-GB" sz="2000" dirty="0">
                <a:latin typeface="Arial" panose="020B0604020202020204" pitchFamily="34" charset="0"/>
                <a:cs typeface="Arial" panose="020B0604020202020204" pitchFamily="34" charset="0"/>
              </a:rPr>
              <a:t>10 Health hazard classes		(GHS Chapters 3.1 – 3.10)</a:t>
            </a:r>
          </a:p>
          <a:p>
            <a:r>
              <a:rPr lang="en-GB" sz="2000" dirty="0">
                <a:latin typeface="Arial" panose="020B0604020202020204" pitchFamily="34" charset="0"/>
                <a:cs typeface="Arial" panose="020B0604020202020204" pitchFamily="34" charset="0"/>
              </a:rPr>
              <a:t>2 Environmental hazard classes	(GHS Chapters 4.1 – 4.2)</a:t>
            </a:r>
          </a:p>
          <a:p>
            <a:pPr marL="0" indent="0">
              <a:buNone/>
            </a:pPr>
            <a:endParaRPr lang="sv-SE" dirty="0"/>
          </a:p>
        </p:txBody>
      </p:sp>
      <p:sp>
        <p:nvSpPr>
          <p:cNvPr id="3" name="ZoneTexte 2">
            <a:extLst>
              <a:ext uri="{FF2B5EF4-FFF2-40B4-BE49-F238E27FC236}">
                <a16:creationId xmlns:a16="http://schemas.microsoft.com/office/drawing/2014/main" id="{50555785-CBFA-5645-14BE-76A4A34B756F}"/>
              </a:ext>
            </a:extLst>
          </p:cNvPr>
          <p:cNvSpPr txBox="1"/>
          <p:nvPr/>
        </p:nvSpPr>
        <p:spPr>
          <a:xfrm>
            <a:off x="1703512" y="5418802"/>
            <a:ext cx="7992888" cy="523220"/>
          </a:xfrm>
          <a:prstGeom prst="rect">
            <a:avLst/>
          </a:prstGeom>
          <a:noFill/>
        </p:spPr>
        <p:txBody>
          <a:bodyPr wrap="square" rtlCol="0">
            <a:spAutoFit/>
          </a:bodyPr>
          <a:lstStyle/>
          <a:p>
            <a:r>
              <a:rPr lang="en-GB" sz="2800" b="1" dirty="0">
                <a:latin typeface="Arial" panose="020B0604020202020204" pitchFamily="34" charset="0"/>
                <a:cs typeface="Arial" panose="020B0604020202020204" pitchFamily="34" charset="0"/>
              </a:rPr>
              <a:t>Are they all relevant for pesticides?</a:t>
            </a:r>
          </a:p>
        </p:txBody>
      </p:sp>
      <p:pic>
        <p:nvPicPr>
          <p:cNvPr id="4" name="Image 4">
            <a:extLst>
              <a:ext uri="{FF2B5EF4-FFF2-40B4-BE49-F238E27FC236}">
                <a16:creationId xmlns:a16="http://schemas.microsoft.com/office/drawing/2014/main" id="{2090B9F5-ACD2-8846-4534-E0A405A8C1ED}"/>
              </a:ext>
            </a:extLst>
          </p:cNvPr>
          <p:cNvPicPr>
            <a:picLocks noChangeAspect="1"/>
          </p:cNvPicPr>
          <p:nvPr/>
        </p:nvPicPr>
        <p:blipFill>
          <a:blip r:embed="rId4"/>
          <a:stretch>
            <a:fillRect/>
          </a:stretch>
        </p:blipFill>
        <p:spPr>
          <a:xfrm>
            <a:off x="9801506" y="6115022"/>
            <a:ext cx="2304488" cy="640135"/>
          </a:xfrm>
          <a:prstGeom prst="rect">
            <a:avLst/>
          </a:prstGeom>
        </p:spPr>
      </p:pic>
      <p:sp>
        <p:nvSpPr>
          <p:cNvPr id="9" name="Rubrik 1">
            <a:extLst>
              <a:ext uri="{FF2B5EF4-FFF2-40B4-BE49-F238E27FC236}">
                <a16:creationId xmlns:a16="http://schemas.microsoft.com/office/drawing/2014/main" id="{83958A7E-9613-7CD4-C824-F06CB35720CE}"/>
              </a:ext>
            </a:extLst>
          </p:cNvPr>
          <p:cNvSpPr txBox="1">
            <a:spLocks/>
          </p:cNvSpPr>
          <p:nvPr/>
        </p:nvSpPr>
        <p:spPr>
          <a:xfrm>
            <a:off x="1055076" y="502101"/>
            <a:ext cx="10085889" cy="994943"/>
          </a:xfrm>
          <a:prstGeom prst="rect">
            <a:avLst/>
          </a:prstGeom>
          <a:solidFill>
            <a:srgbClr val="4D4D4D"/>
          </a:solidFill>
          <a:ln w="76200">
            <a:solidFill>
              <a:schemeClr val="bg1"/>
            </a:solidFill>
          </a:ln>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sv-SE" sz="3600" b="1" dirty="0">
                <a:solidFill>
                  <a:schemeClr val="bg1"/>
                </a:solidFill>
                <a:latin typeface="Arial" panose="020B0604020202020204" pitchFamily="34" charset="0"/>
                <a:cs typeface="Arial" panose="020B0604020202020204" pitchFamily="34" charset="0"/>
              </a:rPr>
              <a:t>GHS Hazard classes</a:t>
            </a:r>
          </a:p>
        </p:txBody>
      </p:sp>
    </p:spTree>
    <p:extLst>
      <p:ext uri="{BB962C8B-B14F-4D97-AF65-F5344CB8AC3E}">
        <p14:creationId xmlns:p14="http://schemas.microsoft.com/office/powerpoint/2010/main" val="73474214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7" name="Imagen 6">
            <a:extLst>
              <a:ext uri="{FF2B5EF4-FFF2-40B4-BE49-F238E27FC236}">
                <a16:creationId xmlns:a16="http://schemas.microsoft.com/office/drawing/2014/main" id="{B18B9650-1BA6-FC90-F08A-F7086841ADE3}"/>
              </a:ext>
            </a:extLst>
          </p:cNvPr>
          <p:cNvPicPr>
            <a:picLocks noChangeAspect="1"/>
          </p:cNvPicPr>
          <p:nvPr/>
        </p:nvPicPr>
        <p:blipFill rotWithShape="1">
          <a:blip r:embed="rId3">
            <a:alphaModFix amt="20000"/>
            <a:extLst>
              <a:ext uri="{28A0092B-C50C-407E-A947-70E740481C1C}">
                <a14:useLocalDpi xmlns:a14="http://schemas.microsoft.com/office/drawing/2010/main" val="0"/>
              </a:ext>
            </a:extLst>
          </a:blip>
          <a:srcRect l="5" t="32709" r="-2" b="46699"/>
          <a:stretch/>
        </p:blipFill>
        <p:spPr>
          <a:xfrm>
            <a:off x="0" y="-2"/>
            <a:ext cx="12192000" cy="1497045"/>
          </a:xfrm>
          <a:prstGeom prst="rect">
            <a:avLst/>
          </a:prstGeom>
        </p:spPr>
      </p:pic>
      <p:pic>
        <p:nvPicPr>
          <p:cNvPr id="5" name="Image 4">
            <a:extLst>
              <a:ext uri="{FF2B5EF4-FFF2-40B4-BE49-F238E27FC236}">
                <a16:creationId xmlns:a16="http://schemas.microsoft.com/office/drawing/2014/main" id="{A05F8C0B-023D-8B1C-3DF0-4E7FB81DB75C}"/>
              </a:ext>
            </a:extLst>
          </p:cNvPr>
          <p:cNvPicPr>
            <a:picLocks noChangeAspect="1"/>
          </p:cNvPicPr>
          <p:nvPr/>
        </p:nvPicPr>
        <p:blipFill>
          <a:blip r:embed="rId4"/>
          <a:stretch>
            <a:fillRect/>
          </a:stretch>
        </p:blipFill>
        <p:spPr>
          <a:xfrm>
            <a:off x="9801506" y="6115022"/>
            <a:ext cx="2304488" cy="640135"/>
          </a:xfrm>
          <a:prstGeom prst="rect">
            <a:avLst/>
          </a:prstGeom>
        </p:spPr>
      </p:pic>
      <p:graphicFrame>
        <p:nvGraphicFramePr>
          <p:cNvPr id="4" name="Espace réservé du contenu 3">
            <a:extLst>
              <a:ext uri="{FF2B5EF4-FFF2-40B4-BE49-F238E27FC236}">
                <a16:creationId xmlns:a16="http://schemas.microsoft.com/office/drawing/2014/main" id="{2CBC89E6-6A3E-081C-E78D-666A621E2620}"/>
              </a:ext>
            </a:extLst>
          </p:cNvPr>
          <p:cNvGraphicFramePr>
            <a:graphicFrameLocks noGrp="1"/>
          </p:cNvGraphicFramePr>
          <p:nvPr>
            <p:ph idx="1"/>
            <p:extLst>
              <p:ext uri="{D42A27DB-BD31-4B8C-83A1-F6EECF244321}">
                <p14:modId xmlns:p14="http://schemas.microsoft.com/office/powerpoint/2010/main" val="1379668625"/>
              </p:ext>
            </p:extLst>
          </p:nvPr>
        </p:nvGraphicFramePr>
        <p:xfrm>
          <a:off x="3935760" y="1434975"/>
          <a:ext cx="7344816" cy="5405297"/>
        </p:xfrm>
        <a:graphic>
          <a:graphicData uri="http://schemas.openxmlformats.org/drawingml/2006/table">
            <a:tbl>
              <a:tblPr firstRow="1" firstCol="1" bandRow="1">
                <a:tableStyleId>{5C22544A-7EE6-4342-B048-85BDC9FD1C3A}</a:tableStyleId>
              </a:tblPr>
              <a:tblGrid>
                <a:gridCol w="4701778">
                  <a:extLst>
                    <a:ext uri="{9D8B030D-6E8A-4147-A177-3AD203B41FA5}">
                      <a16:colId xmlns:a16="http://schemas.microsoft.com/office/drawing/2014/main" val="1011191730"/>
                    </a:ext>
                  </a:extLst>
                </a:gridCol>
                <a:gridCol w="2643038">
                  <a:extLst>
                    <a:ext uri="{9D8B030D-6E8A-4147-A177-3AD203B41FA5}">
                      <a16:colId xmlns:a16="http://schemas.microsoft.com/office/drawing/2014/main" val="1365841699"/>
                    </a:ext>
                  </a:extLst>
                </a:gridCol>
              </a:tblGrid>
              <a:tr h="193285">
                <a:tc>
                  <a:txBody>
                    <a:bodyPr/>
                    <a:lstStyle/>
                    <a:p>
                      <a:pPr>
                        <a:lnSpc>
                          <a:spcPct val="107000"/>
                        </a:lnSpc>
                        <a:spcAft>
                          <a:spcPts val="800"/>
                        </a:spcAft>
                      </a:pPr>
                      <a:r>
                        <a:rPr lang="fr-FR" sz="1400" kern="0" dirty="0">
                          <a:effectLst/>
                        </a:rPr>
                        <a:t>Hazard class</a:t>
                      </a:r>
                      <a:endParaRPr lang="fr-FR" sz="14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71020" marR="71020" marT="35510" marB="35510">
                    <a:solidFill>
                      <a:schemeClr val="accent2"/>
                    </a:solidFill>
                  </a:tcPr>
                </a:tc>
                <a:tc>
                  <a:txBody>
                    <a:bodyPr/>
                    <a:lstStyle/>
                    <a:p>
                      <a:pPr algn="ctr">
                        <a:lnSpc>
                          <a:spcPct val="107000"/>
                        </a:lnSpc>
                        <a:spcAft>
                          <a:spcPts val="800"/>
                        </a:spcAft>
                      </a:pPr>
                      <a:r>
                        <a:rPr lang="fr-FR" sz="1400" kern="0" dirty="0">
                          <a:effectLst/>
                        </a:rPr>
                        <a:t>(</a:t>
                      </a:r>
                      <a:r>
                        <a:rPr lang="fr-FR" sz="1400" kern="0" dirty="0" err="1">
                          <a:effectLst/>
                        </a:rPr>
                        <a:t>Likely</a:t>
                      </a:r>
                      <a:r>
                        <a:rPr lang="fr-FR" sz="1400" kern="0" dirty="0">
                          <a:effectLst/>
                        </a:rPr>
                        <a:t>) Relevant for pesticides</a:t>
                      </a:r>
                      <a:endParaRPr lang="fr-FR" sz="14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71020" marR="71020" marT="35510" marB="35510">
                    <a:solidFill>
                      <a:schemeClr val="accent2"/>
                    </a:solidFill>
                  </a:tcPr>
                </a:tc>
                <a:extLst>
                  <a:ext uri="{0D108BD9-81ED-4DB2-BD59-A6C34878D82A}">
                    <a16:rowId xmlns:a16="http://schemas.microsoft.com/office/drawing/2014/main" val="4198790411"/>
                  </a:ext>
                </a:extLst>
              </a:tr>
              <a:tr h="265293">
                <a:tc>
                  <a:txBody>
                    <a:bodyPr/>
                    <a:lstStyle/>
                    <a:p>
                      <a:pPr>
                        <a:lnSpc>
                          <a:spcPct val="107000"/>
                        </a:lnSpc>
                        <a:spcAft>
                          <a:spcPts val="800"/>
                        </a:spcAft>
                      </a:pPr>
                      <a:r>
                        <a:rPr lang="fr-FR" sz="1400" kern="0" dirty="0">
                          <a:effectLst/>
                        </a:rPr>
                        <a:t>Explosives</a:t>
                      </a:r>
                      <a:endParaRPr lang="fr-FR" sz="14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71020" marR="71020" marT="35510" marB="35510"/>
                </a:tc>
                <a:tc>
                  <a:txBody>
                    <a:bodyPr/>
                    <a:lstStyle/>
                    <a:p>
                      <a:pPr algn="ctr">
                        <a:lnSpc>
                          <a:spcPct val="107000"/>
                        </a:lnSpc>
                        <a:spcAft>
                          <a:spcPts val="800"/>
                        </a:spcAft>
                      </a:pPr>
                      <a:r>
                        <a:rPr lang="fr-FR" sz="1400" kern="0" dirty="0">
                          <a:effectLst/>
                        </a:rPr>
                        <a:t> </a:t>
                      </a:r>
                      <a:endParaRPr lang="fr-FR" sz="14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71020" marR="71020" marT="35510" marB="35510"/>
                </a:tc>
                <a:extLst>
                  <a:ext uri="{0D108BD9-81ED-4DB2-BD59-A6C34878D82A}">
                    <a16:rowId xmlns:a16="http://schemas.microsoft.com/office/drawing/2014/main" val="4212414729"/>
                  </a:ext>
                </a:extLst>
              </a:tr>
              <a:tr h="265293">
                <a:tc>
                  <a:txBody>
                    <a:bodyPr/>
                    <a:lstStyle/>
                    <a:p>
                      <a:pPr>
                        <a:lnSpc>
                          <a:spcPct val="107000"/>
                        </a:lnSpc>
                        <a:spcAft>
                          <a:spcPts val="800"/>
                        </a:spcAft>
                      </a:pPr>
                      <a:r>
                        <a:rPr lang="fr-FR" sz="1400" kern="0" dirty="0" err="1">
                          <a:effectLst/>
                        </a:rPr>
                        <a:t>Flammable</a:t>
                      </a:r>
                      <a:r>
                        <a:rPr lang="fr-FR" sz="1400" kern="0" dirty="0">
                          <a:effectLst/>
                        </a:rPr>
                        <a:t> </a:t>
                      </a:r>
                      <a:r>
                        <a:rPr lang="fr-FR" sz="1400" kern="0" dirty="0" err="1">
                          <a:effectLst/>
                        </a:rPr>
                        <a:t>gases</a:t>
                      </a:r>
                      <a:endParaRPr lang="fr-FR" sz="14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71020" marR="71020" marT="35510" marB="35510"/>
                </a:tc>
                <a:tc>
                  <a:txBody>
                    <a:bodyPr/>
                    <a:lstStyle/>
                    <a:p>
                      <a:pPr algn="ctr">
                        <a:lnSpc>
                          <a:spcPct val="107000"/>
                        </a:lnSpc>
                        <a:spcAft>
                          <a:spcPts val="800"/>
                        </a:spcAft>
                      </a:pPr>
                      <a:r>
                        <a:rPr lang="fr-FR" sz="1400" kern="0" dirty="0">
                          <a:effectLst/>
                        </a:rPr>
                        <a:t>Yes</a:t>
                      </a:r>
                      <a:endParaRPr lang="fr-FR" sz="14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71020" marR="71020" marT="35510" marB="35510"/>
                </a:tc>
                <a:extLst>
                  <a:ext uri="{0D108BD9-81ED-4DB2-BD59-A6C34878D82A}">
                    <a16:rowId xmlns:a16="http://schemas.microsoft.com/office/drawing/2014/main" val="1947882546"/>
                  </a:ext>
                </a:extLst>
              </a:tr>
              <a:tr h="265293">
                <a:tc>
                  <a:txBody>
                    <a:bodyPr/>
                    <a:lstStyle/>
                    <a:p>
                      <a:pPr>
                        <a:lnSpc>
                          <a:spcPct val="107000"/>
                        </a:lnSpc>
                        <a:spcAft>
                          <a:spcPts val="800"/>
                        </a:spcAft>
                      </a:pPr>
                      <a:r>
                        <a:rPr lang="en-US" sz="1400" kern="0">
                          <a:effectLst/>
                        </a:rPr>
                        <a:t>Aerosols and chemicals under pressure</a:t>
                      </a:r>
                      <a:endParaRPr lang="fr-FR" sz="1400" kern="100">
                        <a:effectLst/>
                        <a:latin typeface="Calibri" panose="020F0502020204030204" pitchFamily="34" charset="0"/>
                        <a:ea typeface="Calibri" panose="020F0502020204030204" pitchFamily="34" charset="0"/>
                        <a:cs typeface="Times New Roman" panose="02020603050405020304" pitchFamily="18" charset="0"/>
                      </a:endParaRPr>
                    </a:p>
                  </a:txBody>
                  <a:tcPr marL="71020" marR="71020" marT="35510" marB="35510"/>
                </a:tc>
                <a:tc>
                  <a:txBody>
                    <a:bodyPr/>
                    <a:lstStyle/>
                    <a:p>
                      <a:pPr algn="ctr">
                        <a:lnSpc>
                          <a:spcPct val="107000"/>
                        </a:lnSpc>
                        <a:spcAft>
                          <a:spcPts val="800"/>
                        </a:spcAft>
                      </a:pPr>
                      <a:r>
                        <a:rPr lang="fr-FR" sz="1400" kern="0">
                          <a:effectLst/>
                        </a:rPr>
                        <a:t>Yes</a:t>
                      </a:r>
                      <a:endParaRPr lang="fr-FR" sz="1400" kern="100">
                        <a:effectLst/>
                        <a:latin typeface="Calibri" panose="020F0502020204030204" pitchFamily="34" charset="0"/>
                        <a:ea typeface="Calibri" panose="020F0502020204030204" pitchFamily="34" charset="0"/>
                        <a:cs typeface="Times New Roman" panose="02020603050405020304" pitchFamily="18" charset="0"/>
                      </a:endParaRPr>
                    </a:p>
                  </a:txBody>
                  <a:tcPr marL="71020" marR="71020" marT="35510" marB="35510"/>
                </a:tc>
                <a:extLst>
                  <a:ext uri="{0D108BD9-81ED-4DB2-BD59-A6C34878D82A}">
                    <a16:rowId xmlns:a16="http://schemas.microsoft.com/office/drawing/2014/main" val="3075709949"/>
                  </a:ext>
                </a:extLst>
              </a:tr>
              <a:tr h="265293">
                <a:tc>
                  <a:txBody>
                    <a:bodyPr/>
                    <a:lstStyle/>
                    <a:p>
                      <a:pPr>
                        <a:lnSpc>
                          <a:spcPct val="107000"/>
                        </a:lnSpc>
                        <a:spcAft>
                          <a:spcPts val="800"/>
                        </a:spcAft>
                      </a:pPr>
                      <a:r>
                        <a:rPr lang="fr-FR" sz="1400" kern="0">
                          <a:effectLst/>
                        </a:rPr>
                        <a:t>Oxidizing gases</a:t>
                      </a:r>
                      <a:endParaRPr lang="fr-FR" sz="1400" kern="100">
                        <a:effectLst/>
                        <a:latin typeface="Calibri" panose="020F0502020204030204" pitchFamily="34" charset="0"/>
                        <a:ea typeface="Calibri" panose="020F0502020204030204" pitchFamily="34" charset="0"/>
                        <a:cs typeface="Times New Roman" panose="02020603050405020304" pitchFamily="18" charset="0"/>
                      </a:endParaRPr>
                    </a:p>
                  </a:txBody>
                  <a:tcPr marL="71020" marR="71020" marT="35510" marB="35510"/>
                </a:tc>
                <a:tc>
                  <a:txBody>
                    <a:bodyPr/>
                    <a:lstStyle/>
                    <a:p>
                      <a:pPr algn="ctr">
                        <a:lnSpc>
                          <a:spcPct val="107000"/>
                        </a:lnSpc>
                        <a:spcAft>
                          <a:spcPts val="800"/>
                        </a:spcAft>
                      </a:pPr>
                      <a:r>
                        <a:rPr lang="fr-FR" sz="1400" kern="0">
                          <a:effectLst/>
                        </a:rPr>
                        <a:t>Yes</a:t>
                      </a:r>
                      <a:endParaRPr lang="fr-FR" sz="1400" kern="100">
                        <a:effectLst/>
                        <a:latin typeface="Calibri" panose="020F0502020204030204" pitchFamily="34" charset="0"/>
                        <a:ea typeface="Calibri" panose="020F0502020204030204" pitchFamily="34" charset="0"/>
                        <a:cs typeface="Times New Roman" panose="02020603050405020304" pitchFamily="18" charset="0"/>
                      </a:endParaRPr>
                    </a:p>
                  </a:txBody>
                  <a:tcPr marL="71020" marR="71020" marT="35510" marB="35510"/>
                </a:tc>
                <a:extLst>
                  <a:ext uri="{0D108BD9-81ED-4DB2-BD59-A6C34878D82A}">
                    <a16:rowId xmlns:a16="http://schemas.microsoft.com/office/drawing/2014/main" val="36506846"/>
                  </a:ext>
                </a:extLst>
              </a:tr>
              <a:tr h="265293">
                <a:tc>
                  <a:txBody>
                    <a:bodyPr/>
                    <a:lstStyle/>
                    <a:p>
                      <a:pPr>
                        <a:lnSpc>
                          <a:spcPct val="107000"/>
                        </a:lnSpc>
                        <a:spcAft>
                          <a:spcPts val="800"/>
                        </a:spcAft>
                      </a:pPr>
                      <a:r>
                        <a:rPr lang="fr-FR" sz="1400" kern="0">
                          <a:effectLst/>
                        </a:rPr>
                        <a:t>Gases under pressure</a:t>
                      </a:r>
                      <a:endParaRPr lang="fr-FR" sz="1400" kern="100">
                        <a:effectLst/>
                        <a:latin typeface="Calibri" panose="020F0502020204030204" pitchFamily="34" charset="0"/>
                        <a:ea typeface="Calibri" panose="020F0502020204030204" pitchFamily="34" charset="0"/>
                        <a:cs typeface="Times New Roman" panose="02020603050405020304" pitchFamily="18" charset="0"/>
                      </a:endParaRPr>
                    </a:p>
                  </a:txBody>
                  <a:tcPr marL="71020" marR="71020" marT="35510" marB="35510"/>
                </a:tc>
                <a:tc>
                  <a:txBody>
                    <a:bodyPr/>
                    <a:lstStyle/>
                    <a:p>
                      <a:pPr algn="ctr">
                        <a:lnSpc>
                          <a:spcPct val="107000"/>
                        </a:lnSpc>
                        <a:spcAft>
                          <a:spcPts val="800"/>
                        </a:spcAft>
                      </a:pPr>
                      <a:r>
                        <a:rPr lang="fr-FR" sz="1400" kern="0">
                          <a:effectLst/>
                        </a:rPr>
                        <a:t>Yes</a:t>
                      </a:r>
                      <a:endParaRPr lang="fr-FR" sz="1400" kern="100">
                        <a:effectLst/>
                        <a:latin typeface="Calibri" panose="020F0502020204030204" pitchFamily="34" charset="0"/>
                        <a:ea typeface="Calibri" panose="020F0502020204030204" pitchFamily="34" charset="0"/>
                        <a:cs typeface="Times New Roman" panose="02020603050405020304" pitchFamily="18" charset="0"/>
                      </a:endParaRPr>
                    </a:p>
                  </a:txBody>
                  <a:tcPr marL="71020" marR="71020" marT="35510" marB="35510"/>
                </a:tc>
                <a:extLst>
                  <a:ext uri="{0D108BD9-81ED-4DB2-BD59-A6C34878D82A}">
                    <a16:rowId xmlns:a16="http://schemas.microsoft.com/office/drawing/2014/main" val="3746157831"/>
                  </a:ext>
                </a:extLst>
              </a:tr>
              <a:tr h="265293">
                <a:tc>
                  <a:txBody>
                    <a:bodyPr/>
                    <a:lstStyle/>
                    <a:p>
                      <a:pPr>
                        <a:lnSpc>
                          <a:spcPct val="107000"/>
                        </a:lnSpc>
                        <a:spcAft>
                          <a:spcPts val="800"/>
                        </a:spcAft>
                      </a:pPr>
                      <a:r>
                        <a:rPr lang="fr-FR" sz="1400" kern="0">
                          <a:effectLst/>
                        </a:rPr>
                        <a:t>Flammable liquids</a:t>
                      </a:r>
                      <a:endParaRPr lang="fr-FR" sz="1400" kern="100">
                        <a:effectLst/>
                        <a:latin typeface="Calibri" panose="020F0502020204030204" pitchFamily="34" charset="0"/>
                        <a:ea typeface="Calibri" panose="020F0502020204030204" pitchFamily="34" charset="0"/>
                        <a:cs typeface="Times New Roman" panose="02020603050405020304" pitchFamily="18" charset="0"/>
                      </a:endParaRPr>
                    </a:p>
                  </a:txBody>
                  <a:tcPr marL="71020" marR="71020" marT="35510" marB="35510"/>
                </a:tc>
                <a:tc>
                  <a:txBody>
                    <a:bodyPr/>
                    <a:lstStyle/>
                    <a:p>
                      <a:pPr algn="ctr">
                        <a:lnSpc>
                          <a:spcPct val="107000"/>
                        </a:lnSpc>
                        <a:spcAft>
                          <a:spcPts val="800"/>
                        </a:spcAft>
                      </a:pPr>
                      <a:r>
                        <a:rPr lang="fr-FR" sz="1400" kern="0" dirty="0">
                          <a:effectLst/>
                        </a:rPr>
                        <a:t>Yes</a:t>
                      </a:r>
                      <a:endParaRPr lang="fr-FR" sz="14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71020" marR="71020" marT="35510" marB="35510"/>
                </a:tc>
                <a:extLst>
                  <a:ext uri="{0D108BD9-81ED-4DB2-BD59-A6C34878D82A}">
                    <a16:rowId xmlns:a16="http://schemas.microsoft.com/office/drawing/2014/main" val="619146286"/>
                  </a:ext>
                </a:extLst>
              </a:tr>
              <a:tr h="265293">
                <a:tc>
                  <a:txBody>
                    <a:bodyPr/>
                    <a:lstStyle/>
                    <a:p>
                      <a:pPr>
                        <a:lnSpc>
                          <a:spcPct val="107000"/>
                        </a:lnSpc>
                        <a:spcAft>
                          <a:spcPts val="800"/>
                        </a:spcAft>
                      </a:pPr>
                      <a:r>
                        <a:rPr lang="fr-FR" sz="1400" kern="0">
                          <a:effectLst/>
                        </a:rPr>
                        <a:t>Flammable solids</a:t>
                      </a:r>
                      <a:endParaRPr lang="fr-FR" sz="1400" kern="100">
                        <a:effectLst/>
                        <a:latin typeface="Calibri" panose="020F0502020204030204" pitchFamily="34" charset="0"/>
                        <a:ea typeface="Calibri" panose="020F0502020204030204" pitchFamily="34" charset="0"/>
                        <a:cs typeface="Times New Roman" panose="02020603050405020304" pitchFamily="18" charset="0"/>
                      </a:endParaRPr>
                    </a:p>
                  </a:txBody>
                  <a:tcPr marL="71020" marR="71020" marT="35510" marB="35510"/>
                </a:tc>
                <a:tc>
                  <a:txBody>
                    <a:bodyPr/>
                    <a:lstStyle/>
                    <a:p>
                      <a:pPr algn="ctr">
                        <a:lnSpc>
                          <a:spcPct val="107000"/>
                        </a:lnSpc>
                        <a:spcAft>
                          <a:spcPts val="800"/>
                        </a:spcAft>
                      </a:pPr>
                      <a:r>
                        <a:rPr lang="fr-FR" sz="1400" kern="0">
                          <a:effectLst/>
                        </a:rPr>
                        <a:t> </a:t>
                      </a:r>
                      <a:endParaRPr lang="fr-FR" sz="1400" kern="100">
                        <a:effectLst/>
                        <a:latin typeface="Calibri" panose="020F0502020204030204" pitchFamily="34" charset="0"/>
                        <a:ea typeface="Calibri" panose="020F0502020204030204" pitchFamily="34" charset="0"/>
                        <a:cs typeface="Times New Roman" panose="02020603050405020304" pitchFamily="18" charset="0"/>
                      </a:endParaRPr>
                    </a:p>
                  </a:txBody>
                  <a:tcPr marL="71020" marR="71020" marT="35510" marB="35510"/>
                </a:tc>
                <a:extLst>
                  <a:ext uri="{0D108BD9-81ED-4DB2-BD59-A6C34878D82A}">
                    <a16:rowId xmlns:a16="http://schemas.microsoft.com/office/drawing/2014/main" val="3010198870"/>
                  </a:ext>
                </a:extLst>
              </a:tr>
              <a:tr h="265293">
                <a:tc>
                  <a:txBody>
                    <a:bodyPr/>
                    <a:lstStyle/>
                    <a:p>
                      <a:pPr>
                        <a:lnSpc>
                          <a:spcPct val="107000"/>
                        </a:lnSpc>
                        <a:spcAft>
                          <a:spcPts val="800"/>
                        </a:spcAft>
                      </a:pPr>
                      <a:r>
                        <a:rPr lang="fr-FR" sz="1400" kern="0" dirty="0">
                          <a:effectLst/>
                        </a:rPr>
                        <a:t>Self-</a:t>
                      </a:r>
                      <a:r>
                        <a:rPr lang="fr-FR" sz="1400" kern="0" dirty="0" err="1">
                          <a:effectLst/>
                        </a:rPr>
                        <a:t>reactive</a:t>
                      </a:r>
                      <a:r>
                        <a:rPr lang="fr-FR" sz="1400" kern="0" dirty="0">
                          <a:effectLst/>
                        </a:rPr>
                        <a:t> </a:t>
                      </a:r>
                      <a:r>
                        <a:rPr lang="fr-FR" sz="1400" kern="0" dirty="0" err="1">
                          <a:effectLst/>
                        </a:rPr>
                        <a:t>chemicals</a:t>
                      </a:r>
                      <a:endParaRPr lang="fr-FR" sz="14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71020" marR="71020" marT="35510" marB="35510"/>
                </a:tc>
                <a:tc>
                  <a:txBody>
                    <a:bodyPr/>
                    <a:lstStyle/>
                    <a:p>
                      <a:pPr algn="ctr">
                        <a:lnSpc>
                          <a:spcPct val="107000"/>
                        </a:lnSpc>
                        <a:spcAft>
                          <a:spcPts val="800"/>
                        </a:spcAft>
                      </a:pPr>
                      <a:r>
                        <a:rPr lang="fr-FR" sz="1400" kern="0">
                          <a:effectLst/>
                        </a:rPr>
                        <a:t> </a:t>
                      </a:r>
                      <a:endParaRPr lang="fr-FR" sz="1400" kern="100">
                        <a:effectLst/>
                        <a:latin typeface="Calibri" panose="020F0502020204030204" pitchFamily="34" charset="0"/>
                        <a:ea typeface="Calibri" panose="020F0502020204030204" pitchFamily="34" charset="0"/>
                        <a:cs typeface="Times New Roman" panose="02020603050405020304" pitchFamily="18" charset="0"/>
                      </a:endParaRPr>
                    </a:p>
                  </a:txBody>
                  <a:tcPr marL="71020" marR="71020" marT="35510" marB="35510"/>
                </a:tc>
                <a:extLst>
                  <a:ext uri="{0D108BD9-81ED-4DB2-BD59-A6C34878D82A}">
                    <a16:rowId xmlns:a16="http://schemas.microsoft.com/office/drawing/2014/main" val="1504550290"/>
                  </a:ext>
                </a:extLst>
              </a:tr>
              <a:tr h="265293">
                <a:tc>
                  <a:txBody>
                    <a:bodyPr/>
                    <a:lstStyle/>
                    <a:p>
                      <a:pPr>
                        <a:lnSpc>
                          <a:spcPct val="107000"/>
                        </a:lnSpc>
                        <a:spcAft>
                          <a:spcPts val="800"/>
                        </a:spcAft>
                      </a:pPr>
                      <a:r>
                        <a:rPr lang="fr-FR" sz="1400" kern="0">
                          <a:effectLst/>
                        </a:rPr>
                        <a:t>Pyrophoric liquids</a:t>
                      </a:r>
                      <a:endParaRPr lang="fr-FR" sz="1400" kern="100">
                        <a:effectLst/>
                        <a:latin typeface="Calibri" panose="020F0502020204030204" pitchFamily="34" charset="0"/>
                        <a:ea typeface="Calibri" panose="020F0502020204030204" pitchFamily="34" charset="0"/>
                        <a:cs typeface="Times New Roman" panose="02020603050405020304" pitchFamily="18" charset="0"/>
                      </a:endParaRPr>
                    </a:p>
                  </a:txBody>
                  <a:tcPr marL="71020" marR="71020" marT="35510" marB="35510"/>
                </a:tc>
                <a:tc>
                  <a:txBody>
                    <a:bodyPr/>
                    <a:lstStyle/>
                    <a:p>
                      <a:pPr algn="ctr">
                        <a:lnSpc>
                          <a:spcPct val="107000"/>
                        </a:lnSpc>
                        <a:spcAft>
                          <a:spcPts val="800"/>
                        </a:spcAft>
                      </a:pPr>
                      <a:r>
                        <a:rPr lang="fr-FR" sz="1400" kern="0" dirty="0">
                          <a:effectLst/>
                        </a:rPr>
                        <a:t> </a:t>
                      </a:r>
                      <a:endParaRPr lang="fr-FR" sz="14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71020" marR="71020" marT="35510" marB="35510"/>
                </a:tc>
                <a:extLst>
                  <a:ext uri="{0D108BD9-81ED-4DB2-BD59-A6C34878D82A}">
                    <a16:rowId xmlns:a16="http://schemas.microsoft.com/office/drawing/2014/main" val="1289610376"/>
                  </a:ext>
                </a:extLst>
              </a:tr>
              <a:tr h="265293">
                <a:tc>
                  <a:txBody>
                    <a:bodyPr/>
                    <a:lstStyle/>
                    <a:p>
                      <a:pPr>
                        <a:lnSpc>
                          <a:spcPct val="107000"/>
                        </a:lnSpc>
                        <a:spcAft>
                          <a:spcPts val="800"/>
                        </a:spcAft>
                      </a:pPr>
                      <a:r>
                        <a:rPr lang="fr-FR" sz="1400" kern="0">
                          <a:effectLst/>
                        </a:rPr>
                        <a:t>Pyrophoric solids</a:t>
                      </a:r>
                      <a:endParaRPr lang="fr-FR" sz="1400" kern="100">
                        <a:effectLst/>
                        <a:latin typeface="Calibri" panose="020F0502020204030204" pitchFamily="34" charset="0"/>
                        <a:ea typeface="Calibri" panose="020F0502020204030204" pitchFamily="34" charset="0"/>
                        <a:cs typeface="Times New Roman" panose="02020603050405020304" pitchFamily="18" charset="0"/>
                      </a:endParaRPr>
                    </a:p>
                  </a:txBody>
                  <a:tcPr marL="71020" marR="71020" marT="35510" marB="35510"/>
                </a:tc>
                <a:tc>
                  <a:txBody>
                    <a:bodyPr/>
                    <a:lstStyle/>
                    <a:p>
                      <a:pPr algn="ctr">
                        <a:lnSpc>
                          <a:spcPct val="107000"/>
                        </a:lnSpc>
                        <a:spcAft>
                          <a:spcPts val="800"/>
                        </a:spcAft>
                      </a:pPr>
                      <a:r>
                        <a:rPr lang="fr-FR" sz="1400" kern="0" dirty="0">
                          <a:effectLst/>
                        </a:rPr>
                        <a:t> </a:t>
                      </a:r>
                      <a:endParaRPr lang="fr-FR" sz="14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71020" marR="71020" marT="35510" marB="35510"/>
                </a:tc>
                <a:extLst>
                  <a:ext uri="{0D108BD9-81ED-4DB2-BD59-A6C34878D82A}">
                    <a16:rowId xmlns:a16="http://schemas.microsoft.com/office/drawing/2014/main" val="322224903"/>
                  </a:ext>
                </a:extLst>
              </a:tr>
              <a:tr h="265293">
                <a:tc>
                  <a:txBody>
                    <a:bodyPr/>
                    <a:lstStyle/>
                    <a:p>
                      <a:pPr>
                        <a:lnSpc>
                          <a:spcPct val="107000"/>
                        </a:lnSpc>
                        <a:spcAft>
                          <a:spcPts val="800"/>
                        </a:spcAft>
                      </a:pPr>
                      <a:r>
                        <a:rPr lang="fr-FR" sz="1400" kern="0">
                          <a:effectLst/>
                        </a:rPr>
                        <a:t>Self-heating chemicals</a:t>
                      </a:r>
                      <a:endParaRPr lang="fr-FR" sz="1400" kern="100">
                        <a:effectLst/>
                        <a:latin typeface="Calibri" panose="020F0502020204030204" pitchFamily="34" charset="0"/>
                        <a:ea typeface="Calibri" panose="020F0502020204030204" pitchFamily="34" charset="0"/>
                        <a:cs typeface="Times New Roman" panose="02020603050405020304" pitchFamily="18" charset="0"/>
                      </a:endParaRPr>
                    </a:p>
                  </a:txBody>
                  <a:tcPr marL="71020" marR="71020" marT="35510" marB="35510"/>
                </a:tc>
                <a:tc>
                  <a:txBody>
                    <a:bodyPr/>
                    <a:lstStyle/>
                    <a:p>
                      <a:pPr algn="ctr">
                        <a:lnSpc>
                          <a:spcPct val="107000"/>
                        </a:lnSpc>
                        <a:spcAft>
                          <a:spcPts val="800"/>
                        </a:spcAft>
                      </a:pPr>
                      <a:r>
                        <a:rPr lang="fr-FR" sz="1400" kern="0" dirty="0">
                          <a:effectLst/>
                        </a:rPr>
                        <a:t> </a:t>
                      </a:r>
                      <a:endParaRPr lang="fr-FR" sz="14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71020" marR="71020" marT="35510" marB="35510"/>
                </a:tc>
                <a:extLst>
                  <a:ext uri="{0D108BD9-81ED-4DB2-BD59-A6C34878D82A}">
                    <a16:rowId xmlns:a16="http://schemas.microsoft.com/office/drawing/2014/main" val="3595511159"/>
                  </a:ext>
                </a:extLst>
              </a:tr>
              <a:tr h="265293">
                <a:tc>
                  <a:txBody>
                    <a:bodyPr/>
                    <a:lstStyle/>
                    <a:p>
                      <a:pPr>
                        <a:lnSpc>
                          <a:spcPct val="107000"/>
                        </a:lnSpc>
                        <a:spcAft>
                          <a:spcPts val="800"/>
                        </a:spcAft>
                      </a:pPr>
                      <a:r>
                        <a:rPr lang="en-US" sz="1400" kern="0" dirty="0">
                          <a:effectLst/>
                        </a:rPr>
                        <a:t>Water reactive – emits flammable gases</a:t>
                      </a:r>
                      <a:endParaRPr lang="fr-FR" sz="14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71020" marR="71020" marT="35510" marB="35510"/>
                </a:tc>
                <a:tc>
                  <a:txBody>
                    <a:bodyPr/>
                    <a:lstStyle/>
                    <a:p>
                      <a:pPr algn="ctr">
                        <a:lnSpc>
                          <a:spcPct val="107000"/>
                        </a:lnSpc>
                        <a:spcAft>
                          <a:spcPts val="800"/>
                        </a:spcAft>
                      </a:pPr>
                      <a:r>
                        <a:rPr lang="fr-FR" sz="1400" kern="0">
                          <a:effectLst/>
                        </a:rPr>
                        <a:t>Yes</a:t>
                      </a:r>
                      <a:endParaRPr lang="fr-FR" sz="1400" kern="100">
                        <a:effectLst/>
                        <a:latin typeface="Calibri" panose="020F0502020204030204" pitchFamily="34" charset="0"/>
                        <a:ea typeface="Calibri" panose="020F0502020204030204" pitchFamily="34" charset="0"/>
                        <a:cs typeface="Times New Roman" panose="02020603050405020304" pitchFamily="18" charset="0"/>
                      </a:endParaRPr>
                    </a:p>
                  </a:txBody>
                  <a:tcPr marL="71020" marR="71020" marT="35510" marB="35510"/>
                </a:tc>
                <a:extLst>
                  <a:ext uri="{0D108BD9-81ED-4DB2-BD59-A6C34878D82A}">
                    <a16:rowId xmlns:a16="http://schemas.microsoft.com/office/drawing/2014/main" val="238355237"/>
                  </a:ext>
                </a:extLst>
              </a:tr>
              <a:tr h="265293">
                <a:tc>
                  <a:txBody>
                    <a:bodyPr/>
                    <a:lstStyle/>
                    <a:p>
                      <a:pPr>
                        <a:lnSpc>
                          <a:spcPct val="107000"/>
                        </a:lnSpc>
                        <a:spcAft>
                          <a:spcPts val="800"/>
                        </a:spcAft>
                      </a:pPr>
                      <a:r>
                        <a:rPr lang="fr-FR" sz="1400" kern="0">
                          <a:effectLst/>
                        </a:rPr>
                        <a:t>Oxidizing liquids</a:t>
                      </a:r>
                      <a:endParaRPr lang="fr-FR" sz="1400" kern="100">
                        <a:effectLst/>
                        <a:latin typeface="Calibri" panose="020F0502020204030204" pitchFamily="34" charset="0"/>
                        <a:ea typeface="Calibri" panose="020F0502020204030204" pitchFamily="34" charset="0"/>
                        <a:cs typeface="Times New Roman" panose="02020603050405020304" pitchFamily="18" charset="0"/>
                      </a:endParaRPr>
                    </a:p>
                  </a:txBody>
                  <a:tcPr marL="71020" marR="71020" marT="35510" marB="35510"/>
                </a:tc>
                <a:tc>
                  <a:txBody>
                    <a:bodyPr/>
                    <a:lstStyle/>
                    <a:p>
                      <a:pPr algn="ctr">
                        <a:lnSpc>
                          <a:spcPct val="107000"/>
                        </a:lnSpc>
                        <a:spcAft>
                          <a:spcPts val="800"/>
                        </a:spcAft>
                      </a:pPr>
                      <a:r>
                        <a:rPr lang="fr-FR" sz="1400" kern="0">
                          <a:effectLst/>
                        </a:rPr>
                        <a:t>Yes</a:t>
                      </a:r>
                      <a:endParaRPr lang="fr-FR" sz="1400" kern="100">
                        <a:effectLst/>
                        <a:latin typeface="Calibri" panose="020F0502020204030204" pitchFamily="34" charset="0"/>
                        <a:ea typeface="Calibri" panose="020F0502020204030204" pitchFamily="34" charset="0"/>
                        <a:cs typeface="Times New Roman" panose="02020603050405020304" pitchFamily="18" charset="0"/>
                      </a:endParaRPr>
                    </a:p>
                  </a:txBody>
                  <a:tcPr marL="71020" marR="71020" marT="35510" marB="35510"/>
                </a:tc>
                <a:extLst>
                  <a:ext uri="{0D108BD9-81ED-4DB2-BD59-A6C34878D82A}">
                    <a16:rowId xmlns:a16="http://schemas.microsoft.com/office/drawing/2014/main" val="2234111226"/>
                  </a:ext>
                </a:extLst>
              </a:tr>
              <a:tr h="265293">
                <a:tc>
                  <a:txBody>
                    <a:bodyPr/>
                    <a:lstStyle/>
                    <a:p>
                      <a:pPr>
                        <a:lnSpc>
                          <a:spcPct val="107000"/>
                        </a:lnSpc>
                        <a:spcAft>
                          <a:spcPts val="800"/>
                        </a:spcAft>
                      </a:pPr>
                      <a:r>
                        <a:rPr lang="fr-FR" sz="1400" kern="0" dirty="0" err="1">
                          <a:effectLst/>
                        </a:rPr>
                        <a:t>Oxidizing</a:t>
                      </a:r>
                      <a:r>
                        <a:rPr lang="fr-FR" sz="1400" kern="0" dirty="0">
                          <a:effectLst/>
                        </a:rPr>
                        <a:t> </a:t>
                      </a:r>
                      <a:r>
                        <a:rPr lang="fr-FR" sz="1400" kern="0" dirty="0" err="1">
                          <a:effectLst/>
                        </a:rPr>
                        <a:t>solids</a:t>
                      </a:r>
                      <a:endParaRPr lang="fr-FR" sz="14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71020" marR="71020" marT="35510" marB="35510"/>
                </a:tc>
                <a:tc>
                  <a:txBody>
                    <a:bodyPr/>
                    <a:lstStyle/>
                    <a:p>
                      <a:pPr algn="ctr">
                        <a:lnSpc>
                          <a:spcPct val="107000"/>
                        </a:lnSpc>
                        <a:spcAft>
                          <a:spcPts val="800"/>
                        </a:spcAft>
                      </a:pPr>
                      <a:r>
                        <a:rPr lang="fr-FR" sz="1400" kern="0">
                          <a:effectLst/>
                        </a:rPr>
                        <a:t>Yes</a:t>
                      </a:r>
                      <a:endParaRPr lang="fr-FR" sz="1400" kern="100">
                        <a:effectLst/>
                        <a:latin typeface="Calibri" panose="020F0502020204030204" pitchFamily="34" charset="0"/>
                        <a:ea typeface="Calibri" panose="020F0502020204030204" pitchFamily="34" charset="0"/>
                        <a:cs typeface="Times New Roman" panose="02020603050405020304" pitchFamily="18" charset="0"/>
                      </a:endParaRPr>
                    </a:p>
                  </a:txBody>
                  <a:tcPr marL="71020" marR="71020" marT="35510" marB="35510"/>
                </a:tc>
                <a:extLst>
                  <a:ext uri="{0D108BD9-81ED-4DB2-BD59-A6C34878D82A}">
                    <a16:rowId xmlns:a16="http://schemas.microsoft.com/office/drawing/2014/main" val="1397834746"/>
                  </a:ext>
                </a:extLst>
              </a:tr>
              <a:tr h="265293">
                <a:tc>
                  <a:txBody>
                    <a:bodyPr/>
                    <a:lstStyle/>
                    <a:p>
                      <a:pPr>
                        <a:lnSpc>
                          <a:spcPct val="107000"/>
                        </a:lnSpc>
                        <a:spcAft>
                          <a:spcPts val="800"/>
                        </a:spcAft>
                      </a:pPr>
                      <a:r>
                        <a:rPr lang="fr-FR" sz="1400" kern="0">
                          <a:effectLst/>
                        </a:rPr>
                        <a:t>Organic peroxides</a:t>
                      </a:r>
                      <a:endParaRPr lang="fr-FR" sz="1400" kern="100">
                        <a:effectLst/>
                        <a:latin typeface="Calibri" panose="020F0502020204030204" pitchFamily="34" charset="0"/>
                        <a:ea typeface="Calibri" panose="020F0502020204030204" pitchFamily="34" charset="0"/>
                        <a:cs typeface="Times New Roman" panose="02020603050405020304" pitchFamily="18" charset="0"/>
                      </a:endParaRPr>
                    </a:p>
                  </a:txBody>
                  <a:tcPr marL="71020" marR="71020" marT="35510" marB="35510"/>
                </a:tc>
                <a:tc>
                  <a:txBody>
                    <a:bodyPr/>
                    <a:lstStyle/>
                    <a:p>
                      <a:pPr algn="ctr">
                        <a:lnSpc>
                          <a:spcPct val="107000"/>
                        </a:lnSpc>
                        <a:spcAft>
                          <a:spcPts val="800"/>
                        </a:spcAft>
                      </a:pPr>
                      <a:r>
                        <a:rPr lang="fr-FR" sz="1400" kern="0">
                          <a:effectLst/>
                        </a:rPr>
                        <a:t>Yes</a:t>
                      </a:r>
                      <a:endParaRPr lang="fr-FR" sz="1400" kern="100">
                        <a:effectLst/>
                        <a:latin typeface="Calibri" panose="020F0502020204030204" pitchFamily="34" charset="0"/>
                        <a:ea typeface="Calibri" panose="020F0502020204030204" pitchFamily="34" charset="0"/>
                        <a:cs typeface="Times New Roman" panose="02020603050405020304" pitchFamily="18" charset="0"/>
                      </a:endParaRPr>
                    </a:p>
                  </a:txBody>
                  <a:tcPr marL="71020" marR="71020" marT="35510" marB="35510"/>
                </a:tc>
                <a:extLst>
                  <a:ext uri="{0D108BD9-81ED-4DB2-BD59-A6C34878D82A}">
                    <a16:rowId xmlns:a16="http://schemas.microsoft.com/office/drawing/2014/main" val="488762709"/>
                  </a:ext>
                </a:extLst>
              </a:tr>
              <a:tr h="265293">
                <a:tc>
                  <a:txBody>
                    <a:bodyPr/>
                    <a:lstStyle/>
                    <a:p>
                      <a:pPr>
                        <a:lnSpc>
                          <a:spcPct val="107000"/>
                        </a:lnSpc>
                        <a:spcAft>
                          <a:spcPts val="800"/>
                        </a:spcAft>
                      </a:pPr>
                      <a:r>
                        <a:rPr lang="fr-FR" sz="1400" kern="0">
                          <a:effectLst/>
                        </a:rPr>
                        <a:t>Corrosive to metals</a:t>
                      </a:r>
                      <a:endParaRPr lang="fr-FR" sz="1400" kern="100">
                        <a:effectLst/>
                        <a:latin typeface="Calibri" panose="020F0502020204030204" pitchFamily="34" charset="0"/>
                        <a:ea typeface="Calibri" panose="020F0502020204030204" pitchFamily="34" charset="0"/>
                        <a:cs typeface="Times New Roman" panose="02020603050405020304" pitchFamily="18" charset="0"/>
                      </a:endParaRPr>
                    </a:p>
                  </a:txBody>
                  <a:tcPr marL="71020" marR="71020" marT="35510" marB="35510"/>
                </a:tc>
                <a:tc>
                  <a:txBody>
                    <a:bodyPr/>
                    <a:lstStyle/>
                    <a:p>
                      <a:pPr algn="ctr">
                        <a:lnSpc>
                          <a:spcPct val="107000"/>
                        </a:lnSpc>
                        <a:spcAft>
                          <a:spcPts val="800"/>
                        </a:spcAft>
                      </a:pPr>
                      <a:r>
                        <a:rPr lang="fr-FR" sz="1400" kern="0">
                          <a:effectLst/>
                        </a:rPr>
                        <a:t> </a:t>
                      </a:r>
                      <a:endParaRPr lang="fr-FR" sz="1400" kern="100">
                        <a:effectLst/>
                        <a:latin typeface="Calibri" panose="020F0502020204030204" pitchFamily="34" charset="0"/>
                        <a:ea typeface="Calibri" panose="020F0502020204030204" pitchFamily="34" charset="0"/>
                        <a:cs typeface="Times New Roman" panose="02020603050405020304" pitchFamily="18" charset="0"/>
                      </a:endParaRPr>
                    </a:p>
                  </a:txBody>
                  <a:tcPr marL="71020" marR="71020" marT="35510" marB="35510"/>
                </a:tc>
                <a:extLst>
                  <a:ext uri="{0D108BD9-81ED-4DB2-BD59-A6C34878D82A}">
                    <a16:rowId xmlns:a16="http://schemas.microsoft.com/office/drawing/2014/main" val="686955250"/>
                  </a:ext>
                </a:extLst>
              </a:tr>
              <a:tr h="265293">
                <a:tc>
                  <a:txBody>
                    <a:bodyPr/>
                    <a:lstStyle/>
                    <a:p>
                      <a:pPr>
                        <a:lnSpc>
                          <a:spcPct val="107000"/>
                        </a:lnSpc>
                        <a:spcAft>
                          <a:spcPts val="800"/>
                        </a:spcAft>
                      </a:pPr>
                      <a:r>
                        <a:rPr lang="fr-FR" sz="1400" kern="0">
                          <a:effectLst/>
                        </a:rPr>
                        <a:t>Desensitized explosives</a:t>
                      </a:r>
                      <a:endParaRPr lang="fr-FR" sz="1400" kern="100">
                        <a:effectLst/>
                        <a:latin typeface="Calibri" panose="020F0502020204030204" pitchFamily="34" charset="0"/>
                        <a:ea typeface="Calibri" panose="020F0502020204030204" pitchFamily="34" charset="0"/>
                        <a:cs typeface="Times New Roman" panose="02020603050405020304" pitchFamily="18" charset="0"/>
                      </a:endParaRPr>
                    </a:p>
                  </a:txBody>
                  <a:tcPr marL="71020" marR="71020" marT="35510" marB="35510"/>
                </a:tc>
                <a:tc>
                  <a:txBody>
                    <a:bodyPr/>
                    <a:lstStyle/>
                    <a:p>
                      <a:pPr algn="ctr">
                        <a:lnSpc>
                          <a:spcPct val="107000"/>
                        </a:lnSpc>
                        <a:spcAft>
                          <a:spcPts val="800"/>
                        </a:spcAft>
                      </a:pPr>
                      <a:r>
                        <a:rPr lang="fr-FR" sz="1400" kern="0" dirty="0">
                          <a:effectLst/>
                        </a:rPr>
                        <a:t> </a:t>
                      </a:r>
                      <a:endParaRPr lang="fr-FR" sz="14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71020" marR="71020" marT="35510" marB="35510"/>
                </a:tc>
                <a:extLst>
                  <a:ext uri="{0D108BD9-81ED-4DB2-BD59-A6C34878D82A}">
                    <a16:rowId xmlns:a16="http://schemas.microsoft.com/office/drawing/2014/main" val="2087499599"/>
                  </a:ext>
                </a:extLst>
              </a:tr>
            </a:tbl>
          </a:graphicData>
        </a:graphic>
      </p:graphicFrame>
      <p:pic>
        <p:nvPicPr>
          <p:cNvPr id="9" name="Picture 48" descr="explos">
            <a:extLst>
              <a:ext uri="{FF2B5EF4-FFF2-40B4-BE49-F238E27FC236}">
                <a16:creationId xmlns:a16="http://schemas.microsoft.com/office/drawing/2014/main" id="{5BB2B4C5-6A20-6486-95D1-16947BDDA525}"/>
              </a:ext>
            </a:extLst>
          </p:cNvPr>
          <p:cNvPicPr>
            <a:picLocks noChangeAspect="1" noChangeArrowheads="1"/>
          </p:cNvPicPr>
          <p:nvPr/>
        </p:nvPicPr>
        <p:blipFill>
          <a:blip r:embed="rId5" cstate="print"/>
          <a:srcRect/>
          <a:stretch>
            <a:fillRect/>
          </a:stretch>
        </p:blipFill>
        <p:spPr bwMode="auto">
          <a:xfrm>
            <a:off x="1415480" y="5513324"/>
            <a:ext cx="1440000" cy="1440000"/>
          </a:xfrm>
          <a:prstGeom prst="rect">
            <a:avLst/>
          </a:prstGeom>
          <a:noFill/>
        </p:spPr>
      </p:pic>
      <p:pic>
        <p:nvPicPr>
          <p:cNvPr id="10" name="Picture 49" descr="flamme">
            <a:extLst>
              <a:ext uri="{FF2B5EF4-FFF2-40B4-BE49-F238E27FC236}">
                <a16:creationId xmlns:a16="http://schemas.microsoft.com/office/drawing/2014/main" id="{836886A4-00A3-063B-56E1-3779A65EA050}"/>
              </a:ext>
            </a:extLst>
          </p:cNvPr>
          <p:cNvPicPr>
            <a:picLocks noChangeAspect="1" noChangeArrowheads="1"/>
          </p:cNvPicPr>
          <p:nvPr/>
        </p:nvPicPr>
        <p:blipFill>
          <a:blip r:embed="rId6" cstate="print"/>
          <a:srcRect/>
          <a:stretch>
            <a:fillRect/>
          </a:stretch>
        </p:blipFill>
        <p:spPr bwMode="auto">
          <a:xfrm>
            <a:off x="1508886" y="2645780"/>
            <a:ext cx="1395460" cy="1395460"/>
          </a:xfrm>
          <a:prstGeom prst="rect">
            <a:avLst/>
          </a:prstGeom>
          <a:noFill/>
        </p:spPr>
      </p:pic>
      <p:pic>
        <p:nvPicPr>
          <p:cNvPr id="11" name="Picture 50" descr="rondflam">
            <a:extLst>
              <a:ext uri="{FF2B5EF4-FFF2-40B4-BE49-F238E27FC236}">
                <a16:creationId xmlns:a16="http://schemas.microsoft.com/office/drawing/2014/main" id="{F9924E5C-0304-6B58-669F-A23C4E4C8147}"/>
              </a:ext>
            </a:extLst>
          </p:cNvPr>
          <p:cNvPicPr>
            <a:picLocks noChangeAspect="1" noChangeArrowheads="1"/>
          </p:cNvPicPr>
          <p:nvPr/>
        </p:nvPicPr>
        <p:blipFill>
          <a:blip r:embed="rId7" cstate="print"/>
          <a:srcRect/>
          <a:stretch>
            <a:fillRect/>
          </a:stretch>
        </p:blipFill>
        <p:spPr bwMode="auto">
          <a:xfrm>
            <a:off x="788886" y="3386364"/>
            <a:ext cx="1395460" cy="1395460"/>
          </a:xfrm>
          <a:prstGeom prst="rect">
            <a:avLst/>
          </a:prstGeom>
          <a:noFill/>
        </p:spPr>
      </p:pic>
      <p:pic>
        <p:nvPicPr>
          <p:cNvPr id="12" name="Picture 51" descr="bottle">
            <a:extLst>
              <a:ext uri="{FF2B5EF4-FFF2-40B4-BE49-F238E27FC236}">
                <a16:creationId xmlns:a16="http://schemas.microsoft.com/office/drawing/2014/main" id="{EB7D1BB2-5952-260E-03D5-67683107EA30}"/>
              </a:ext>
            </a:extLst>
          </p:cNvPr>
          <p:cNvPicPr>
            <a:picLocks noChangeAspect="1" noChangeArrowheads="1"/>
          </p:cNvPicPr>
          <p:nvPr/>
        </p:nvPicPr>
        <p:blipFill>
          <a:blip r:embed="rId8" cstate="print"/>
          <a:srcRect/>
          <a:stretch>
            <a:fillRect/>
          </a:stretch>
        </p:blipFill>
        <p:spPr bwMode="auto">
          <a:xfrm>
            <a:off x="2205905" y="3381549"/>
            <a:ext cx="1440000" cy="1440000"/>
          </a:xfrm>
          <a:prstGeom prst="rect">
            <a:avLst/>
          </a:prstGeom>
          <a:noFill/>
        </p:spPr>
      </p:pic>
      <p:pic>
        <p:nvPicPr>
          <p:cNvPr id="13" name="Picture 53" descr="acid">
            <a:extLst>
              <a:ext uri="{FF2B5EF4-FFF2-40B4-BE49-F238E27FC236}">
                <a16:creationId xmlns:a16="http://schemas.microsoft.com/office/drawing/2014/main" id="{7D4D0476-9123-B380-B627-7CF104B3D0AC}"/>
              </a:ext>
            </a:extLst>
          </p:cNvPr>
          <p:cNvPicPr>
            <a:picLocks noChangeAspect="1" noChangeArrowheads="1"/>
          </p:cNvPicPr>
          <p:nvPr/>
        </p:nvPicPr>
        <p:blipFill>
          <a:blip r:embed="rId9" cstate="print"/>
          <a:srcRect/>
          <a:stretch>
            <a:fillRect/>
          </a:stretch>
        </p:blipFill>
        <p:spPr bwMode="auto">
          <a:xfrm>
            <a:off x="1480865" y="4307533"/>
            <a:ext cx="1395460" cy="1395460"/>
          </a:xfrm>
          <a:prstGeom prst="rect">
            <a:avLst/>
          </a:prstGeom>
          <a:noFill/>
        </p:spPr>
      </p:pic>
      <p:sp>
        <p:nvSpPr>
          <p:cNvPr id="16" name="ZoneTexte 15">
            <a:extLst>
              <a:ext uri="{FF2B5EF4-FFF2-40B4-BE49-F238E27FC236}">
                <a16:creationId xmlns:a16="http://schemas.microsoft.com/office/drawing/2014/main" id="{FCA8FF78-192B-2109-25D3-8EF95E883FCE}"/>
              </a:ext>
            </a:extLst>
          </p:cNvPr>
          <p:cNvSpPr txBox="1"/>
          <p:nvPr/>
        </p:nvSpPr>
        <p:spPr>
          <a:xfrm>
            <a:off x="572161" y="1547998"/>
            <a:ext cx="3248372" cy="1477328"/>
          </a:xfrm>
          <a:prstGeom prst="rect">
            <a:avLst/>
          </a:prstGeom>
          <a:noFill/>
        </p:spPr>
        <p:txBody>
          <a:bodyPr wrap="square" rtlCol="0">
            <a:spAutoFit/>
          </a:bodyPr>
          <a:lstStyle/>
          <a:p>
            <a:r>
              <a:rPr lang="en-US" sz="2400" b="1" kern="100" dirty="0">
                <a:effectLst/>
                <a:ea typeface="Calibri" panose="020F0502020204030204" pitchFamily="34" charset="0"/>
                <a:cs typeface="Calibri" panose="020F0502020204030204" pitchFamily="34" charset="0"/>
              </a:rPr>
              <a:t>Not all physical hazards are relevant for pesticides. </a:t>
            </a:r>
          </a:p>
          <a:p>
            <a:endParaRPr lang="fr-FR" dirty="0"/>
          </a:p>
        </p:txBody>
      </p:sp>
      <p:sp>
        <p:nvSpPr>
          <p:cNvPr id="3" name="Google Shape;209;p10">
            <a:extLst>
              <a:ext uri="{FF2B5EF4-FFF2-40B4-BE49-F238E27FC236}">
                <a16:creationId xmlns:a16="http://schemas.microsoft.com/office/drawing/2014/main" id="{DF9DD985-DCEE-B509-CCDF-23E64B8232B7}"/>
              </a:ext>
            </a:extLst>
          </p:cNvPr>
          <p:cNvSpPr txBox="1"/>
          <p:nvPr/>
        </p:nvSpPr>
        <p:spPr>
          <a:xfrm>
            <a:off x="1533686" y="5233050"/>
            <a:ext cx="1166940" cy="2000548"/>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FF0000"/>
              </a:buClr>
              <a:buSzPts val="12400"/>
              <a:buFont typeface="Arial"/>
              <a:buNone/>
            </a:pPr>
            <a:r>
              <a:rPr lang="en-GB" sz="12400" b="0" i="0" u="none" strike="noStrike" cap="none" dirty="0">
                <a:solidFill>
                  <a:srgbClr val="FF0000"/>
                </a:solidFill>
                <a:latin typeface="Arial"/>
                <a:ea typeface="Arial"/>
                <a:cs typeface="Arial"/>
                <a:sym typeface="Arial"/>
              </a:rPr>
              <a:t>X</a:t>
            </a:r>
            <a:endParaRPr sz="12400" b="0" i="0" u="none" strike="noStrike" cap="none" dirty="0">
              <a:solidFill>
                <a:srgbClr val="FF0000"/>
              </a:solidFill>
              <a:latin typeface="Arial"/>
              <a:ea typeface="Arial"/>
              <a:cs typeface="Arial"/>
              <a:sym typeface="Arial"/>
            </a:endParaRPr>
          </a:p>
        </p:txBody>
      </p:sp>
      <p:sp>
        <p:nvSpPr>
          <p:cNvPr id="6" name="Google Shape;209;p10">
            <a:extLst>
              <a:ext uri="{FF2B5EF4-FFF2-40B4-BE49-F238E27FC236}">
                <a16:creationId xmlns:a16="http://schemas.microsoft.com/office/drawing/2014/main" id="{357F0416-6BDA-3F77-A374-7FF9913AB61D}"/>
              </a:ext>
            </a:extLst>
          </p:cNvPr>
          <p:cNvSpPr txBox="1"/>
          <p:nvPr/>
        </p:nvSpPr>
        <p:spPr>
          <a:xfrm>
            <a:off x="1564138" y="3951310"/>
            <a:ext cx="1166940" cy="2000548"/>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FF0000"/>
              </a:buClr>
              <a:buSzPts val="12400"/>
              <a:buFont typeface="Arial"/>
              <a:buNone/>
            </a:pPr>
            <a:r>
              <a:rPr lang="en-GB" sz="12400" b="0" i="0" u="none" strike="noStrike" cap="none" dirty="0">
                <a:solidFill>
                  <a:srgbClr val="FF0000"/>
                </a:solidFill>
                <a:latin typeface="Arial"/>
                <a:ea typeface="Arial"/>
                <a:cs typeface="Arial"/>
                <a:sym typeface="Arial"/>
              </a:rPr>
              <a:t>X</a:t>
            </a:r>
            <a:endParaRPr sz="12400" b="0" i="0" u="none" strike="noStrike" cap="none" dirty="0">
              <a:solidFill>
                <a:srgbClr val="FF0000"/>
              </a:solidFill>
              <a:latin typeface="Arial"/>
              <a:ea typeface="Arial"/>
              <a:cs typeface="Arial"/>
              <a:sym typeface="Arial"/>
            </a:endParaRPr>
          </a:p>
        </p:txBody>
      </p:sp>
      <p:sp>
        <p:nvSpPr>
          <p:cNvPr id="8" name="Rubrik 1">
            <a:extLst>
              <a:ext uri="{FF2B5EF4-FFF2-40B4-BE49-F238E27FC236}">
                <a16:creationId xmlns:a16="http://schemas.microsoft.com/office/drawing/2014/main" id="{3DCECEF0-F272-61ED-947D-253A578E13AB}"/>
              </a:ext>
            </a:extLst>
          </p:cNvPr>
          <p:cNvSpPr txBox="1">
            <a:spLocks/>
          </p:cNvSpPr>
          <p:nvPr/>
        </p:nvSpPr>
        <p:spPr>
          <a:xfrm>
            <a:off x="1055076" y="502101"/>
            <a:ext cx="10085889" cy="994943"/>
          </a:xfrm>
          <a:prstGeom prst="rect">
            <a:avLst/>
          </a:prstGeom>
          <a:solidFill>
            <a:srgbClr val="4D4D4D"/>
          </a:solidFill>
          <a:ln w="76200">
            <a:solidFill>
              <a:schemeClr val="bg1"/>
            </a:solidFill>
          </a:ln>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2800" dirty="0">
                <a:solidFill>
                  <a:schemeClr val="bg1"/>
                </a:solidFill>
                <a:latin typeface="Arial" panose="020B0604020202020204" pitchFamily="34" charset="0"/>
                <a:cs typeface="Arial" panose="020B0604020202020204" pitchFamily="34" charset="0"/>
              </a:rPr>
              <a:t>Pesticides and GHS </a:t>
            </a:r>
            <a:r>
              <a:rPr lang="en-US" sz="2800" b="1" dirty="0">
                <a:solidFill>
                  <a:schemeClr val="bg1"/>
                </a:solidFill>
                <a:latin typeface="Arial" panose="020B0604020202020204" pitchFamily="34" charset="0"/>
                <a:cs typeface="Arial" panose="020B0604020202020204" pitchFamily="34" charset="0"/>
              </a:rPr>
              <a:t>Physical</a:t>
            </a:r>
            <a:r>
              <a:rPr lang="en-US" sz="2800" dirty="0">
                <a:solidFill>
                  <a:schemeClr val="bg1"/>
                </a:solidFill>
                <a:latin typeface="Arial" panose="020B0604020202020204" pitchFamily="34" charset="0"/>
                <a:cs typeface="Arial" panose="020B0604020202020204" pitchFamily="34" charset="0"/>
              </a:rPr>
              <a:t> Hazards</a:t>
            </a:r>
            <a:endParaRPr lang="sv-SE" sz="2800"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19522710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 name="Image 4">
            <a:extLst>
              <a:ext uri="{FF2B5EF4-FFF2-40B4-BE49-F238E27FC236}">
                <a16:creationId xmlns:a16="http://schemas.microsoft.com/office/drawing/2014/main" id="{2196ACA2-B2BC-14B1-FDE0-9468EBA57834}"/>
              </a:ext>
            </a:extLst>
          </p:cNvPr>
          <p:cNvPicPr>
            <a:picLocks noChangeAspect="1"/>
          </p:cNvPicPr>
          <p:nvPr/>
        </p:nvPicPr>
        <p:blipFill>
          <a:blip r:embed="rId3"/>
          <a:stretch>
            <a:fillRect/>
          </a:stretch>
        </p:blipFill>
        <p:spPr>
          <a:xfrm>
            <a:off x="9801506" y="6115022"/>
            <a:ext cx="2304488" cy="640135"/>
          </a:xfrm>
          <a:prstGeom prst="rect">
            <a:avLst/>
          </a:prstGeom>
        </p:spPr>
      </p:pic>
      <p:sp>
        <p:nvSpPr>
          <p:cNvPr id="5" name="Espace réservé du contenu 4">
            <a:extLst>
              <a:ext uri="{FF2B5EF4-FFF2-40B4-BE49-F238E27FC236}">
                <a16:creationId xmlns:a16="http://schemas.microsoft.com/office/drawing/2014/main" id="{98FAD327-5334-24CA-71AD-5190F7B7BE3A}"/>
              </a:ext>
            </a:extLst>
          </p:cNvPr>
          <p:cNvSpPr>
            <a:spLocks noGrp="1"/>
          </p:cNvSpPr>
          <p:nvPr>
            <p:ph idx="1"/>
          </p:nvPr>
        </p:nvSpPr>
        <p:spPr>
          <a:xfrm>
            <a:off x="2711624" y="1550991"/>
            <a:ext cx="9480376" cy="1104233"/>
          </a:xfrm>
        </p:spPr>
        <p:txBody>
          <a:bodyPr>
            <a:normAutofit fontScale="47500" lnSpcReduction="20000"/>
          </a:bodyPr>
          <a:lstStyle/>
          <a:p>
            <a:r>
              <a:rPr kumimoji="0" lang="en-GB" altLang="sv-SE" sz="3400" b="0" i="0" u="none" strike="noStrike" cap="none" normalizeH="0" baseline="0" dirty="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Health hazard classification of products is generally based on the available information for the individual classified ingredients and their concentrations in the product (formulation)</a:t>
            </a:r>
          </a:p>
          <a:p>
            <a:r>
              <a:rPr kumimoji="0" lang="sv-SE" altLang="sv-SE" sz="3400" b="0" i="0" u="none" strike="noStrike" cap="none" normalizeH="0" baseline="0" dirty="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Classification is derived using either a calculation method or by applying cut-off values/concentration limits methods (additive or non-additive).  </a:t>
            </a:r>
            <a:endParaRPr kumimoji="0" lang="sv-SE" altLang="sv-SE" sz="34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p>
            <a:endParaRPr lang="fr-FR" sz="1400" b="1" kern="0" dirty="0">
              <a:solidFill>
                <a:schemeClr val="lt1"/>
              </a:solidFill>
              <a:latin typeface="Arial" panose="020B0604020202020204" pitchFamily="34" charset="0"/>
              <a:cs typeface="Arial" panose="020B0604020202020204" pitchFamily="34" charset="0"/>
            </a:endParaRPr>
          </a:p>
        </p:txBody>
      </p:sp>
      <p:graphicFrame>
        <p:nvGraphicFramePr>
          <p:cNvPr id="6" name="Tabell 7">
            <a:extLst>
              <a:ext uri="{FF2B5EF4-FFF2-40B4-BE49-F238E27FC236}">
                <a16:creationId xmlns:a16="http://schemas.microsoft.com/office/drawing/2014/main" id="{91CF8EB2-E07F-AAE0-05B2-835876CBEC02}"/>
              </a:ext>
            </a:extLst>
          </p:cNvPr>
          <p:cNvGraphicFramePr>
            <a:graphicFrameLocks noGrp="1"/>
          </p:cNvGraphicFramePr>
          <p:nvPr>
            <p:extLst>
              <p:ext uri="{D42A27DB-BD31-4B8C-83A1-F6EECF244321}">
                <p14:modId xmlns:p14="http://schemas.microsoft.com/office/powerpoint/2010/main" val="2561379351"/>
              </p:ext>
            </p:extLst>
          </p:nvPr>
        </p:nvGraphicFramePr>
        <p:xfrm>
          <a:off x="3272685" y="2706779"/>
          <a:ext cx="8231927" cy="3881255"/>
        </p:xfrm>
        <a:graphic>
          <a:graphicData uri="http://schemas.openxmlformats.org/drawingml/2006/table">
            <a:tbl>
              <a:tblPr firstRow="1" firstCol="1" bandRow="1">
                <a:tableStyleId>{5C22544A-7EE6-4342-B048-85BDC9FD1C3A}</a:tableStyleId>
              </a:tblPr>
              <a:tblGrid>
                <a:gridCol w="3937406">
                  <a:extLst>
                    <a:ext uri="{9D8B030D-6E8A-4147-A177-3AD203B41FA5}">
                      <a16:colId xmlns:a16="http://schemas.microsoft.com/office/drawing/2014/main" val="4012372236"/>
                    </a:ext>
                  </a:extLst>
                </a:gridCol>
                <a:gridCol w="4294521">
                  <a:extLst>
                    <a:ext uri="{9D8B030D-6E8A-4147-A177-3AD203B41FA5}">
                      <a16:colId xmlns:a16="http://schemas.microsoft.com/office/drawing/2014/main" val="452889209"/>
                    </a:ext>
                  </a:extLst>
                </a:gridCol>
              </a:tblGrid>
              <a:tr h="413618">
                <a:tc>
                  <a:txBody>
                    <a:bodyPr/>
                    <a:lstStyle/>
                    <a:p>
                      <a:pPr marL="0" algn="l" defTabSz="457200" rtl="0" eaLnBrk="1" latinLnBrk="0" hangingPunct="1">
                        <a:lnSpc>
                          <a:spcPct val="107000"/>
                        </a:lnSpc>
                        <a:spcAft>
                          <a:spcPts val="800"/>
                        </a:spcAft>
                      </a:pPr>
                      <a:r>
                        <a:rPr lang="en-GB" sz="1800" b="1" kern="0" dirty="0">
                          <a:solidFill>
                            <a:schemeClr val="lt1"/>
                          </a:solidFill>
                          <a:effectLst/>
                          <a:latin typeface="Arial" panose="020B0604020202020204" pitchFamily="34" charset="0"/>
                          <a:ea typeface="+mn-ea"/>
                          <a:cs typeface="Arial" panose="020B0604020202020204" pitchFamily="34" charset="0"/>
                        </a:rPr>
                        <a:t>Hazard class</a:t>
                      </a:r>
                      <a:endParaRPr lang="sv-SE" sz="1800" b="1" kern="0" dirty="0">
                        <a:solidFill>
                          <a:schemeClr val="lt1"/>
                        </a:solidFill>
                        <a:effectLst/>
                        <a:latin typeface="Arial" panose="020B0604020202020204" pitchFamily="34" charset="0"/>
                        <a:ea typeface="+mn-ea"/>
                        <a:cs typeface="Arial" panose="020B0604020202020204" pitchFamily="34" charset="0"/>
                      </a:endParaRPr>
                    </a:p>
                  </a:txBody>
                  <a:tcPr marL="68580" marR="68580" marT="0" marB="0"/>
                </a:tc>
                <a:tc>
                  <a:txBody>
                    <a:bodyPr/>
                    <a:lstStyle/>
                    <a:p>
                      <a:pPr algn="ctr">
                        <a:spcAft>
                          <a:spcPts val="600"/>
                        </a:spcAft>
                      </a:pPr>
                      <a:r>
                        <a:rPr lang="en-GB" sz="1800" dirty="0">
                          <a:effectLst/>
                          <a:latin typeface="Arial" panose="020B0604020202020204" pitchFamily="34" charset="0"/>
                          <a:cs typeface="Arial" panose="020B0604020202020204" pitchFamily="34" charset="0"/>
                        </a:rPr>
                        <a:t>Mixture classification method</a:t>
                      </a:r>
                      <a:endParaRPr lang="sv-SE" sz="18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extLst>
                  <a:ext uri="{0D108BD9-81ED-4DB2-BD59-A6C34878D82A}">
                    <a16:rowId xmlns:a16="http://schemas.microsoft.com/office/drawing/2014/main" val="306349672"/>
                  </a:ext>
                </a:extLst>
              </a:tr>
              <a:tr h="413618">
                <a:tc>
                  <a:txBody>
                    <a:bodyPr/>
                    <a:lstStyle/>
                    <a:p>
                      <a:pPr marL="0" algn="l" defTabSz="457200" rtl="0" eaLnBrk="1" latinLnBrk="0" hangingPunct="1">
                        <a:lnSpc>
                          <a:spcPct val="107000"/>
                        </a:lnSpc>
                        <a:spcAft>
                          <a:spcPts val="800"/>
                        </a:spcAft>
                      </a:pPr>
                      <a:r>
                        <a:rPr lang="en-GB" sz="1800" b="1" kern="0" dirty="0">
                          <a:solidFill>
                            <a:schemeClr val="lt1"/>
                          </a:solidFill>
                          <a:effectLst/>
                          <a:latin typeface="Arial" panose="020B0604020202020204" pitchFamily="34" charset="0"/>
                          <a:ea typeface="+mn-ea"/>
                          <a:cs typeface="Arial" panose="020B0604020202020204" pitchFamily="34" charset="0"/>
                        </a:rPr>
                        <a:t>Acute </a:t>
                      </a:r>
                      <a:r>
                        <a:rPr lang="en-GB" sz="1800" b="1" kern="0" dirty="0" err="1">
                          <a:solidFill>
                            <a:schemeClr val="lt1"/>
                          </a:solidFill>
                          <a:effectLst/>
                          <a:latin typeface="Arial" panose="020B0604020202020204" pitchFamily="34" charset="0"/>
                          <a:ea typeface="+mn-ea"/>
                          <a:cs typeface="Arial" panose="020B0604020202020204" pitchFamily="34" charset="0"/>
                        </a:rPr>
                        <a:t>toxity</a:t>
                      </a:r>
                      <a:endParaRPr lang="sv-SE" sz="1800" b="1" kern="0" dirty="0">
                        <a:solidFill>
                          <a:schemeClr val="lt1"/>
                        </a:solidFill>
                        <a:effectLst/>
                        <a:latin typeface="Arial" panose="020B0604020202020204" pitchFamily="34" charset="0"/>
                        <a:ea typeface="+mn-ea"/>
                        <a:cs typeface="Arial" panose="020B0604020202020204" pitchFamily="34" charset="0"/>
                      </a:endParaRPr>
                    </a:p>
                  </a:txBody>
                  <a:tcPr marL="68580" marR="68580" marT="0" marB="0" anchor="ctr"/>
                </a:tc>
                <a:tc>
                  <a:txBody>
                    <a:bodyPr/>
                    <a:lstStyle/>
                    <a:p>
                      <a:pPr algn="ctr">
                        <a:spcAft>
                          <a:spcPts val="600"/>
                        </a:spcAft>
                      </a:pPr>
                      <a:r>
                        <a:rPr lang="en-GB" sz="1800" dirty="0">
                          <a:effectLst/>
                          <a:latin typeface="Arial" panose="020B0604020202020204" pitchFamily="34" charset="0"/>
                          <a:cs typeface="Arial" panose="020B0604020202020204" pitchFamily="34" charset="0"/>
                        </a:rPr>
                        <a:t>Calculation</a:t>
                      </a:r>
                      <a:endParaRPr lang="sv-SE" sz="18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extLst>
                  <a:ext uri="{0D108BD9-81ED-4DB2-BD59-A6C34878D82A}">
                    <a16:rowId xmlns:a16="http://schemas.microsoft.com/office/drawing/2014/main" val="633727810"/>
                  </a:ext>
                </a:extLst>
              </a:tr>
              <a:tr h="285051">
                <a:tc>
                  <a:txBody>
                    <a:bodyPr/>
                    <a:lstStyle/>
                    <a:p>
                      <a:pPr marL="0" algn="l" defTabSz="457200" rtl="0" eaLnBrk="1" latinLnBrk="0" hangingPunct="1">
                        <a:lnSpc>
                          <a:spcPct val="107000"/>
                        </a:lnSpc>
                        <a:spcAft>
                          <a:spcPts val="800"/>
                        </a:spcAft>
                      </a:pPr>
                      <a:r>
                        <a:rPr lang="en-GB" sz="1800" b="1" kern="0" dirty="0">
                          <a:solidFill>
                            <a:schemeClr val="lt1"/>
                          </a:solidFill>
                          <a:effectLst/>
                          <a:latin typeface="Arial" panose="020B0604020202020204" pitchFamily="34" charset="0"/>
                          <a:ea typeface="+mn-ea"/>
                          <a:cs typeface="Arial" panose="020B0604020202020204" pitchFamily="34" charset="0"/>
                        </a:rPr>
                        <a:t>Skin corrosion/irritation</a:t>
                      </a:r>
                      <a:endParaRPr lang="sv-SE" sz="1800" b="1" kern="0" dirty="0">
                        <a:solidFill>
                          <a:schemeClr val="lt1"/>
                        </a:solidFill>
                        <a:effectLst/>
                        <a:latin typeface="Arial" panose="020B0604020202020204" pitchFamily="34" charset="0"/>
                        <a:ea typeface="+mn-ea"/>
                        <a:cs typeface="Arial" panose="020B0604020202020204" pitchFamily="34" charset="0"/>
                      </a:endParaRPr>
                    </a:p>
                  </a:txBody>
                  <a:tcPr marL="68580" marR="68580" marT="0" marB="0"/>
                </a:tc>
                <a:tc rowSpan="2">
                  <a:txBody>
                    <a:bodyPr/>
                    <a:lstStyle/>
                    <a:p>
                      <a:pPr algn="ctr">
                        <a:spcAft>
                          <a:spcPts val="600"/>
                        </a:spcAft>
                      </a:pPr>
                      <a:r>
                        <a:rPr lang="en-GB" sz="1800" dirty="0">
                          <a:effectLst/>
                          <a:latin typeface="Arial" panose="020B0604020202020204" pitchFamily="34" charset="0"/>
                          <a:cs typeface="Arial" panose="020B0604020202020204" pitchFamily="34" charset="0"/>
                        </a:rPr>
                        <a:t>Cut-off value/concentration limit, additive</a:t>
                      </a:r>
                      <a:endParaRPr lang="sv-SE" sz="1800" dirty="0">
                        <a:effectLst/>
                        <a:latin typeface="Arial" panose="020B0604020202020204" pitchFamily="34" charset="0"/>
                        <a:cs typeface="Arial" panose="020B0604020202020204" pitchFamily="34" charset="0"/>
                      </a:endParaRPr>
                    </a:p>
                  </a:txBody>
                  <a:tcPr marL="68580" marR="68580" marT="0" marB="0" anchor="ctr"/>
                </a:tc>
                <a:extLst>
                  <a:ext uri="{0D108BD9-81ED-4DB2-BD59-A6C34878D82A}">
                    <a16:rowId xmlns:a16="http://schemas.microsoft.com/office/drawing/2014/main" val="2265358505"/>
                  </a:ext>
                </a:extLst>
              </a:tr>
              <a:tr h="594834">
                <a:tc>
                  <a:txBody>
                    <a:bodyPr/>
                    <a:lstStyle/>
                    <a:p>
                      <a:pPr marL="0" algn="l" defTabSz="457200" rtl="0" eaLnBrk="1" latinLnBrk="0" hangingPunct="1">
                        <a:lnSpc>
                          <a:spcPct val="107000"/>
                        </a:lnSpc>
                        <a:spcAft>
                          <a:spcPts val="800"/>
                        </a:spcAft>
                      </a:pPr>
                      <a:r>
                        <a:rPr lang="en-GB" sz="1800" b="1" kern="0" dirty="0">
                          <a:solidFill>
                            <a:schemeClr val="lt1"/>
                          </a:solidFill>
                          <a:effectLst/>
                          <a:latin typeface="Arial" panose="020B0604020202020204" pitchFamily="34" charset="0"/>
                          <a:ea typeface="+mn-ea"/>
                          <a:cs typeface="Arial" panose="020B0604020202020204" pitchFamily="34" charset="0"/>
                        </a:rPr>
                        <a:t>Serious eye damage/eye irritation</a:t>
                      </a:r>
                      <a:endParaRPr lang="sv-SE" sz="1800" b="1" kern="0" dirty="0">
                        <a:solidFill>
                          <a:schemeClr val="lt1"/>
                        </a:solidFill>
                        <a:effectLst/>
                        <a:latin typeface="Arial" panose="020B0604020202020204" pitchFamily="34" charset="0"/>
                        <a:ea typeface="+mn-ea"/>
                        <a:cs typeface="Arial" panose="020B0604020202020204" pitchFamily="34" charset="0"/>
                      </a:endParaRPr>
                    </a:p>
                  </a:txBody>
                  <a:tcPr marL="68580" marR="68580" marT="0" marB="0" anchor="ctr"/>
                </a:tc>
                <a:tc vMerge="1">
                  <a:txBody>
                    <a:bodyPr/>
                    <a:lstStyle/>
                    <a:p>
                      <a:pPr algn="ctr">
                        <a:spcAft>
                          <a:spcPts val="600"/>
                        </a:spcAft>
                      </a:pPr>
                      <a:r>
                        <a:rPr lang="en-GB" sz="2000" dirty="0">
                          <a:effectLst/>
                        </a:rPr>
                        <a:t>Cut-off value/concentration limit, additive</a:t>
                      </a:r>
                      <a:endParaRPr lang="sv-SE" sz="2000" dirty="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3588608831"/>
                  </a:ext>
                </a:extLst>
              </a:tr>
              <a:tr h="285051">
                <a:tc>
                  <a:txBody>
                    <a:bodyPr/>
                    <a:lstStyle/>
                    <a:p>
                      <a:pPr marL="0" algn="l" defTabSz="457200" rtl="0" eaLnBrk="1" latinLnBrk="0" hangingPunct="1">
                        <a:lnSpc>
                          <a:spcPct val="107000"/>
                        </a:lnSpc>
                        <a:spcAft>
                          <a:spcPts val="800"/>
                        </a:spcAft>
                      </a:pPr>
                      <a:r>
                        <a:rPr lang="en-GB" sz="1800" b="1" kern="0" dirty="0">
                          <a:solidFill>
                            <a:schemeClr val="lt1"/>
                          </a:solidFill>
                          <a:effectLst/>
                          <a:latin typeface="Arial" panose="020B0604020202020204" pitchFamily="34" charset="0"/>
                          <a:ea typeface="+mn-ea"/>
                          <a:cs typeface="Arial" panose="020B0604020202020204" pitchFamily="34" charset="0"/>
                        </a:rPr>
                        <a:t>Respiratory or skin sensitization</a:t>
                      </a:r>
                      <a:endParaRPr lang="sv-SE" sz="1800" b="1" kern="0" dirty="0">
                        <a:solidFill>
                          <a:schemeClr val="lt1"/>
                        </a:solidFill>
                        <a:effectLst/>
                        <a:latin typeface="Arial" panose="020B0604020202020204" pitchFamily="34" charset="0"/>
                        <a:ea typeface="+mn-ea"/>
                        <a:cs typeface="Arial" panose="020B0604020202020204" pitchFamily="34" charset="0"/>
                      </a:endParaRPr>
                    </a:p>
                  </a:txBody>
                  <a:tcPr marL="68580" marR="68580" marT="0" marB="0">
                    <a:solidFill>
                      <a:schemeClr val="accent1">
                        <a:lumMod val="75000"/>
                      </a:schemeClr>
                    </a:solidFill>
                  </a:tcPr>
                </a:tc>
                <a:tc rowSpan="6">
                  <a:txBody>
                    <a:bodyPr/>
                    <a:lstStyle/>
                    <a:p>
                      <a:pPr algn="ctr">
                        <a:spcAft>
                          <a:spcPts val="600"/>
                        </a:spcAft>
                      </a:pPr>
                      <a:r>
                        <a:rPr lang="en-GB" sz="1800" dirty="0">
                          <a:effectLst/>
                          <a:latin typeface="Arial" panose="020B0604020202020204" pitchFamily="34" charset="0"/>
                          <a:cs typeface="Arial" panose="020B0604020202020204" pitchFamily="34" charset="0"/>
                        </a:rPr>
                        <a:t>Cut-off value/concentration limit, non-additive</a:t>
                      </a:r>
                    </a:p>
                  </a:txBody>
                  <a:tcPr marL="68580" marR="68580" marT="0" marB="0" anchor="ctr">
                    <a:solidFill>
                      <a:schemeClr val="accent1">
                        <a:lumMod val="20000"/>
                        <a:lumOff val="80000"/>
                      </a:schemeClr>
                    </a:solidFill>
                  </a:tcPr>
                </a:tc>
                <a:extLst>
                  <a:ext uri="{0D108BD9-81ED-4DB2-BD59-A6C34878D82A}">
                    <a16:rowId xmlns:a16="http://schemas.microsoft.com/office/drawing/2014/main" val="338357659"/>
                  </a:ext>
                </a:extLst>
              </a:tr>
              <a:tr h="285051">
                <a:tc>
                  <a:txBody>
                    <a:bodyPr/>
                    <a:lstStyle/>
                    <a:p>
                      <a:pPr marL="0" algn="l" defTabSz="457200" rtl="0" eaLnBrk="1" latinLnBrk="0" hangingPunct="1">
                        <a:lnSpc>
                          <a:spcPct val="107000"/>
                        </a:lnSpc>
                        <a:spcAft>
                          <a:spcPts val="800"/>
                        </a:spcAft>
                      </a:pPr>
                      <a:r>
                        <a:rPr lang="en-GB" sz="1800" b="1" kern="0" dirty="0">
                          <a:solidFill>
                            <a:schemeClr val="lt1"/>
                          </a:solidFill>
                          <a:effectLst/>
                          <a:latin typeface="Arial" panose="020B0604020202020204" pitchFamily="34" charset="0"/>
                          <a:ea typeface="+mn-ea"/>
                          <a:cs typeface="Arial" panose="020B0604020202020204" pitchFamily="34" charset="0"/>
                        </a:rPr>
                        <a:t>Germ cell mutagenicity</a:t>
                      </a:r>
                      <a:endParaRPr lang="sv-SE" sz="1800" b="1" kern="0" dirty="0">
                        <a:solidFill>
                          <a:schemeClr val="lt1"/>
                        </a:solidFill>
                        <a:effectLst/>
                        <a:latin typeface="Arial" panose="020B0604020202020204" pitchFamily="34" charset="0"/>
                        <a:ea typeface="+mn-ea"/>
                        <a:cs typeface="Arial" panose="020B0604020202020204" pitchFamily="34" charset="0"/>
                      </a:endParaRPr>
                    </a:p>
                  </a:txBody>
                  <a:tcPr marL="68580" marR="68580" marT="0" marB="0">
                    <a:solidFill>
                      <a:schemeClr val="accent1">
                        <a:lumMod val="75000"/>
                      </a:schemeClr>
                    </a:solidFill>
                  </a:tcPr>
                </a:tc>
                <a:tc vMerge="1">
                  <a:txBody>
                    <a:bodyPr/>
                    <a:lstStyle/>
                    <a:p>
                      <a:pPr algn="ctr">
                        <a:spcAft>
                          <a:spcPts val="600"/>
                        </a:spcAft>
                      </a:pPr>
                      <a:r>
                        <a:rPr lang="en-GB" sz="2000" dirty="0">
                          <a:effectLst/>
                        </a:rPr>
                        <a:t>Cut-off value/concentration limit, non-additive</a:t>
                      </a:r>
                      <a:endParaRPr lang="sv-SE" sz="2000" dirty="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2247849610"/>
                  </a:ext>
                </a:extLst>
              </a:tr>
              <a:tr h="285051">
                <a:tc>
                  <a:txBody>
                    <a:bodyPr/>
                    <a:lstStyle/>
                    <a:p>
                      <a:pPr marL="0" algn="l" defTabSz="457200" rtl="0" eaLnBrk="1" latinLnBrk="0" hangingPunct="1">
                        <a:lnSpc>
                          <a:spcPct val="107000"/>
                        </a:lnSpc>
                        <a:spcAft>
                          <a:spcPts val="800"/>
                        </a:spcAft>
                      </a:pPr>
                      <a:r>
                        <a:rPr lang="en-GB" sz="1800" b="1" kern="0" dirty="0">
                          <a:solidFill>
                            <a:schemeClr val="lt1"/>
                          </a:solidFill>
                          <a:effectLst/>
                          <a:latin typeface="Arial" panose="020B0604020202020204" pitchFamily="34" charset="0"/>
                          <a:ea typeface="+mn-ea"/>
                          <a:cs typeface="Arial" panose="020B0604020202020204" pitchFamily="34" charset="0"/>
                        </a:rPr>
                        <a:t>Carcinogenicity</a:t>
                      </a:r>
                      <a:endParaRPr lang="sv-SE" sz="1800" b="1" kern="0" dirty="0">
                        <a:solidFill>
                          <a:schemeClr val="lt1"/>
                        </a:solidFill>
                        <a:effectLst/>
                        <a:latin typeface="Arial" panose="020B0604020202020204" pitchFamily="34" charset="0"/>
                        <a:ea typeface="+mn-ea"/>
                        <a:cs typeface="Arial" panose="020B0604020202020204" pitchFamily="34" charset="0"/>
                      </a:endParaRPr>
                    </a:p>
                  </a:txBody>
                  <a:tcPr marL="68580" marR="68580" marT="0" marB="0">
                    <a:solidFill>
                      <a:schemeClr val="accent1">
                        <a:lumMod val="75000"/>
                      </a:schemeClr>
                    </a:solidFill>
                  </a:tcPr>
                </a:tc>
                <a:tc vMerge="1">
                  <a:txBody>
                    <a:bodyPr/>
                    <a:lstStyle/>
                    <a:p>
                      <a:pPr algn="ctr">
                        <a:spcAft>
                          <a:spcPts val="600"/>
                        </a:spcAft>
                      </a:pPr>
                      <a:r>
                        <a:rPr lang="en-GB" sz="2000">
                          <a:effectLst/>
                        </a:rPr>
                        <a:t>Cut-off value/concentration limit, non-additive</a:t>
                      </a:r>
                      <a:endParaRPr lang="sv-SE" sz="200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2431616280"/>
                  </a:ext>
                </a:extLst>
              </a:tr>
              <a:tr h="285051">
                <a:tc>
                  <a:txBody>
                    <a:bodyPr/>
                    <a:lstStyle/>
                    <a:p>
                      <a:pPr marL="0" algn="l" defTabSz="457200" rtl="0" eaLnBrk="1" latinLnBrk="0" hangingPunct="1">
                        <a:lnSpc>
                          <a:spcPct val="107000"/>
                        </a:lnSpc>
                        <a:spcAft>
                          <a:spcPts val="800"/>
                        </a:spcAft>
                      </a:pPr>
                      <a:r>
                        <a:rPr lang="en-GB" sz="1800" b="1" kern="0" dirty="0">
                          <a:solidFill>
                            <a:schemeClr val="lt1"/>
                          </a:solidFill>
                          <a:effectLst/>
                          <a:latin typeface="Arial" panose="020B0604020202020204" pitchFamily="34" charset="0"/>
                          <a:ea typeface="+mn-ea"/>
                          <a:cs typeface="Arial" panose="020B0604020202020204" pitchFamily="34" charset="0"/>
                        </a:rPr>
                        <a:t>Reproductive toxicity</a:t>
                      </a:r>
                      <a:endParaRPr lang="sv-SE" sz="1800" b="1" kern="0" dirty="0">
                        <a:solidFill>
                          <a:schemeClr val="lt1"/>
                        </a:solidFill>
                        <a:effectLst/>
                        <a:latin typeface="Arial" panose="020B0604020202020204" pitchFamily="34" charset="0"/>
                        <a:ea typeface="+mn-ea"/>
                        <a:cs typeface="Arial" panose="020B0604020202020204" pitchFamily="34" charset="0"/>
                      </a:endParaRPr>
                    </a:p>
                  </a:txBody>
                  <a:tcPr marL="68580" marR="68580" marT="0" marB="0">
                    <a:solidFill>
                      <a:schemeClr val="accent1">
                        <a:lumMod val="75000"/>
                      </a:schemeClr>
                    </a:solidFill>
                  </a:tcPr>
                </a:tc>
                <a:tc vMerge="1">
                  <a:txBody>
                    <a:bodyPr/>
                    <a:lstStyle/>
                    <a:p>
                      <a:pPr algn="ctr">
                        <a:spcAft>
                          <a:spcPts val="600"/>
                        </a:spcAft>
                      </a:pPr>
                      <a:r>
                        <a:rPr lang="en-GB" sz="2000">
                          <a:effectLst/>
                        </a:rPr>
                        <a:t>Cut-off value/concentration limit, non-additive</a:t>
                      </a:r>
                      <a:endParaRPr lang="sv-SE" sz="200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2560496507"/>
                  </a:ext>
                </a:extLst>
              </a:tr>
              <a:tr h="285051">
                <a:tc>
                  <a:txBody>
                    <a:bodyPr/>
                    <a:lstStyle/>
                    <a:p>
                      <a:pPr marL="0" algn="l" defTabSz="457200" rtl="0" eaLnBrk="1" latinLnBrk="0" hangingPunct="1">
                        <a:lnSpc>
                          <a:spcPct val="107000"/>
                        </a:lnSpc>
                        <a:spcAft>
                          <a:spcPts val="800"/>
                        </a:spcAft>
                      </a:pPr>
                      <a:r>
                        <a:rPr lang="en-GB" sz="1800" b="1" kern="0" dirty="0">
                          <a:solidFill>
                            <a:schemeClr val="lt1"/>
                          </a:solidFill>
                          <a:effectLst/>
                          <a:latin typeface="Arial" panose="020B0604020202020204" pitchFamily="34" charset="0"/>
                          <a:ea typeface="+mn-ea"/>
                          <a:cs typeface="Arial" panose="020B0604020202020204" pitchFamily="34" charset="0"/>
                        </a:rPr>
                        <a:t>STOT – single exposure</a:t>
                      </a:r>
                      <a:endParaRPr lang="sv-SE" sz="1800" b="1" kern="0" dirty="0">
                        <a:solidFill>
                          <a:schemeClr val="lt1"/>
                        </a:solidFill>
                        <a:effectLst/>
                        <a:latin typeface="Arial" panose="020B0604020202020204" pitchFamily="34" charset="0"/>
                        <a:ea typeface="+mn-ea"/>
                        <a:cs typeface="Arial" panose="020B0604020202020204" pitchFamily="34" charset="0"/>
                      </a:endParaRPr>
                    </a:p>
                  </a:txBody>
                  <a:tcPr marL="68580" marR="68580" marT="0" marB="0">
                    <a:solidFill>
                      <a:schemeClr val="accent1">
                        <a:lumMod val="75000"/>
                      </a:schemeClr>
                    </a:solidFill>
                  </a:tcPr>
                </a:tc>
                <a:tc vMerge="1">
                  <a:txBody>
                    <a:bodyPr/>
                    <a:lstStyle/>
                    <a:p>
                      <a:pPr algn="ctr">
                        <a:spcAft>
                          <a:spcPts val="600"/>
                        </a:spcAft>
                      </a:pPr>
                      <a:r>
                        <a:rPr lang="en-GB" sz="2000">
                          <a:effectLst/>
                        </a:rPr>
                        <a:t>Cut-off value/concentration limit, non-additive</a:t>
                      </a:r>
                      <a:endParaRPr lang="sv-SE" sz="200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3677231770"/>
                  </a:ext>
                </a:extLst>
              </a:tr>
              <a:tr h="285051">
                <a:tc>
                  <a:txBody>
                    <a:bodyPr/>
                    <a:lstStyle/>
                    <a:p>
                      <a:pPr marL="0" algn="l" defTabSz="457200" rtl="0" eaLnBrk="1" latinLnBrk="0" hangingPunct="1">
                        <a:lnSpc>
                          <a:spcPct val="107000"/>
                        </a:lnSpc>
                        <a:spcAft>
                          <a:spcPts val="800"/>
                        </a:spcAft>
                      </a:pPr>
                      <a:r>
                        <a:rPr lang="en-GB" sz="1800" b="1" kern="0" dirty="0">
                          <a:solidFill>
                            <a:schemeClr val="lt1"/>
                          </a:solidFill>
                          <a:effectLst/>
                          <a:latin typeface="Arial" panose="020B0604020202020204" pitchFamily="34" charset="0"/>
                          <a:ea typeface="+mn-ea"/>
                          <a:cs typeface="Arial" panose="020B0604020202020204" pitchFamily="34" charset="0"/>
                        </a:rPr>
                        <a:t>STOT – repeated exposure</a:t>
                      </a:r>
                      <a:endParaRPr lang="sv-SE" sz="1800" b="1" kern="0" dirty="0">
                        <a:solidFill>
                          <a:schemeClr val="lt1"/>
                        </a:solidFill>
                        <a:effectLst/>
                        <a:latin typeface="Arial" panose="020B0604020202020204" pitchFamily="34" charset="0"/>
                        <a:ea typeface="+mn-ea"/>
                        <a:cs typeface="Arial" panose="020B0604020202020204" pitchFamily="34" charset="0"/>
                      </a:endParaRPr>
                    </a:p>
                  </a:txBody>
                  <a:tcPr marL="68580" marR="68580" marT="0" marB="0">
                    <a:solidFill>
                      <a:schemeClr val="accent1">
                        <a:lumMod val="75000"/>
                      </a:schemeClr>
                    </a:solidFill>
                  </a:tcPr>
                </a:tc>
                <a:tc vMerge="1">
                  <a:txBody>
                    <a:bodyPr/>
                    <a:lstStyle/>
                    <a:p>
                      <a:pPr algn="ctr">
                        <a:spcAft>
                          <a:spcPts val="600"/>
                        </a:spcAft>
                      </a:pPr>
                      <a:r>
                        <a:rPr lang="en-GB" sz="2000" dirty="0">
                          <a:effectLst/>
                        </a:rPr>
                        <a:t>Cut-off value/concentration limit, non-additive</a:t>
                      </a:r>
                      <a:endParaRPr lang="sv-SE" sz="2000" dirty="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3361330566"/>
                  </a:ext>
                </a:extLst>
              </a:tr>
              <a:tr h="463828">
                <a:tc>
                  <a:txBody>
                    <a:bodyPr/>
                    <a:lstStyle/>
                    <a:p>
                      <a:pPr marL="0" algn="l" defTabSz="457200" rtl="0" eaLnBrk="1" latinLnBrk="0" hangingPunct="1">
                        <a:lnSpc>
                          <a:spcPct val="107000"/>
                        </a:lnSpc>
                        <a:spcAft>
                          <a:spcPts val="800"/>
                        </a:spcAft>
                      </a:pPr>
                      <a:r>
                        <a:rPr lang="en-GB" sz="1800" b="1" kern="0" dirty="0">
                          <a:solidFill>
                            <a:schemeClr val="lt1"/>
                          </a:solidFill>
                          <a:effectLst/>
                          <a:latin typeface="Arial" panose="020B0604020202020204" pitchFamily="34" charset="0"/>
                          <a:ea typeface="+mn-ea"/>
                          <a:cs typeface="Arial" panose="020B0604020202020204" pitchFamily="34" charset="0"/>
                        </a:rPr>
                        <a:t>Aspiration toxicity</a:t>
                      </a:r>
                      <a:endParaRPr lang="sv-SE" sz="1800" b="1" kern="0" dirty="0">
                        <a:solidFill>
                          <a:schemeClr val="lt1"/>
                        </a:solidFill>
                        <a:effectLst/>
                        <a:latin typeface="Arial" panose="020B0604020202020204" pitchFamily="34" charset="0"/>
                        <a:ea typeface="+mn-ea"/>
                        <a:cs typeface="Arial" panose="020B0604020202020204" pitchFamily="34" charset="0"/>
                      </a:endParaRPr>
                    </a:p>
                  </a:txBody>
                  <a:tcPr marL="68580" marR="68580" marT="0" marB="0" anchor="ctr"/>
                </a:tc>
                <a:tc>
                  <a:txBody>
                    <a:bodyPr/>
                    <a:lstStyle/>
                    <a:p>
                      <a:pPr algn="ctr">
                        <a:spcAft>
                          <a:spcPts val="600"/>
                        </a:spcAft>
                      </a:pPr>
                      <a:r>
                        <a:rPr lang="en-GB" sz="1800" dirty="0">
                          <a:effectLst/>
                          <a:latin typeface="Arial" panose="020B0604020202020204" pitchFamily="34" charset="0"/>
                          <a:cs typeface="Arial" panose="020B0604020202020204" pitchFamily="34" charset="0"/>
                        </a:rPr>
                        <a:t>Cut-off value/concentration limit, additive</a:t>
                      </a:r>
                      <a:endParaRPr lang="sv-SE" sz="18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extLst>
                  <a:ext uri="{0D108BD9-81ED-4DB2-BD59-A6C34878D82A}">
                    <a16:rowId xmlns:a16="http://schemas.microsoft.com/office/drawing/2014/main" val="2841384301"/>
                  </a:ext>
                </a:extLst>
              </a:tr>
            </a:tbl>
          </a:graphicData>
        </a:graphic>
      </p:graphicFrame>
      <p:pic>
        <p:nvPicPr>
          <p:cNvPr id="7" name="Picture 53" descr="acid">
            <a:extLst>
              <a:ext uri="{FF2B5EF4-FFF2-40B4-BE49-F238E27FC236}">
                <a16:creationId xmlns:a16="http://schemas.microsoft.com/office/drawing/2014/main" id="{E3F4F73D-F569-8963-79CD-8A502AA3200F}"/>
              </a:ext>
            </a:extLst>
          </p:cNvPr>
          <p:cNvPicPr>
            <a:picLocks noChangeAspect="1" noChangeArrowheads="1"/>
          </p:cNvPicPr>
          <p:nvPr/>
        </p:nvPicPr>
        <p:blipFill>
          <a:blip r:embed="rId4" cstate="print"/>
          <a:srcRect/>
          <a:stretch>
            <a:fillRect/>
          </a:stretch>
        </p:blipFill>
        <p:spPr bwMode="auto">
          <a:xfrm>
            <a:off x="335360" y="4341954"/>
            <a:ext cx="1440000" cy="1440000"/>
          </a:xfrm>
          <a:prstGeom prst="rect">
            <a:avLst/>
          </a:prstGeom>
          <a:noFill/>
        </p:spPr>
      </p:pic>
      <p:pic>
        <p:nvPicPr>
          <p:cNvPr id="8" name="Picture 52" descr="skull">
            <a:extLst>
              <a:ext uri="{FF2B5EF4-FFF2-40B4-BE49-F238E27FC236}">
                <a16:creationId xmlns:a16="http://schemas.microsoft.com/office/drawing/2014/main" id="{ED8EC5C2-49EC-5F2C-46A8-1ACAD808BC60}"/>
              </a:ext>
            </a:extLst>
          </p:cNvPr>
          <p:cNvPicPr>
            <a:picLocks noChangeAspect="1" noChangeArrowheads="1"/>
          </p:cNvPicPr>
          <p:nvPr/>
        </p:nvPicPr>
        <p:blipFill>
          <a:blip r:embed="rId5" cstate="print"/>
          <a:srcRect/>
          <a:stretch>
            <a:fillRect/>
          </a:stretch>
        </p:blipFill>
        <p:spPr bwMode="auto">
          <a:xfrm>
            <a:off x="1782557" y="4348788"/>
            <a:ext cx="1440000" cy="1440000"/>
          </a:xfrm>
          <a:prstGeom prst="rect">
            <a:avLst/>
          </a:prstGeom>
          <a:noFill/>
        </p:spPr>
      </p:pic>
      <p:pic>
        <p:nvPicPr>
          <p:cNvPr id="14" name="Picture 54" descr="silhouet">
            <a:extLst>
              <a:ext uri="{FF2B5EF4-FFF2-40B4-BE49-F238E27FC236}">
                <a16:creationId xmlns:a16="http://schemas.microsoft.com/office/drawing/2014/main" id="{949483E8-715D-9C5C-A704-15E6BCF5B912}"/>
              </a:ext>
            </a:extLst>
          </p:cNvPr>
          <p:cNvPicPr>
            <a:picLocks noChangeAspect="1" noChangeArrowheads="1"/>
          </p:cNvPicPr>
          <p:nvPr/>
        </p:nvPicPr>
        <p:blipFill>
          <a:blip r:embed="rId6" cstate="print"/>
          <a:srcRect/>
          <a:stretch>
            <a:fillRect/>
          </a:stretch>
        </p:blipFill>
        <p:spPr bwMode="auto">
          <a:xfrm>
            <a:off x="1071954" y="5085344"/>
            <a:ext cx="1440000" cy="1440000"/>
          </a:xfrm>
          <a:prstGeom prst="rect">
            <a:avLst/>
          </a:prstGeom>
          <a:noFill/>
        </p:spPr>
      </p:pic>
      <p:pic>
        <p:nvPicPr>
          <p:cNvPr id="16" name="Picture 55" descr="exclam">
            <a:extLst>
              <a:ext uri="{FF2B5EF4-FFF2-40B4-BE49-F238E27FC236}">
                <a16:creationId xmlns:a16="http://schemas.microsoft.com/office/drawing/2014/main" id="{7D7E1E57-6A9A-B9EA-1213-0536F7512E9E}"/>
              </a:ext>
            </a:extLst>
          </p:cNvPr>
          <p:cNvPicPr>
            <a:picLocks noChangeAspect="1" noChangeArrowheads="1"/>
          </p:cNvPicPr>
          <p:nvPr/>
        </p:nvPicPr>
        <p:blipFill>
          <a:blip r:embed="rId7" cstate="print"/>
          <a:srcRect/>
          <a:stretch>
            <a:fillRect/>
          </a:stretch>
        </p:blipFill>
        <p:spPr bwMode="auto">
          <a:xfrm>
            <a:off x="1071954" y="3598564"/>
            <a:ext cx="1440000" cy="1440000"/>
          </a:xfrm>
          <a:prstGeom prst="rect">
            <a:avLst/>
          </a:prstGeom>
          <a:noFill/>
        </p:spPr>
      </p:pic>
      <p:sp>
        <p:nvSpPr>
          <p:cNvPr id="17" name="ZoneTexte 16">
            <a:extLst>
              <a:ext uri="{FF2B5EF4-FFF2-40B4-BE49-F238E27FC236}">
                <a16:creationId xmlns:a16="http://schemas.microsoft.com/office/drawing/2014/main" id="{9483A151-1D8E-F437-2AD2-9333976451C4}"/>
              </a:ext>
            </a:extLst>
          </p:cNvPr>
          <p:cNvSpPr txBox="1"/>
          <p:nvPr/>
        </p:nvSpPr>
        <p:spPr>
          <a:xfrm>
            <a:off x="572161" y="1547998"/>
            <a:ext cx="2139463" cy="1846659"/>
          </a:xfrm>
          <a:prstGeom prst="rect">
            <a:avLst/>
          </a:prstGeom>
          <a:noFill/>
        </p:spPr>
        <p:txBody>
          <a:bodyPr wrap="square" rtlCol="0">
            <a:spAutoFit/>
          </a:bodyPr>
          <a:lstStyle/>
          <a:p>
            <a:r>
              <a:rPr lang="en-US" sz="2400" b="1" kern="100" dirty="0">
                <a:effectLst/>
                <a:latin typeface="Arial" panose="020B0604020202020204" pitchFamily="34" charset="0"/>
                <a:ea typeface="Calibri" panose="020F0502020204030204" pitchFamily="34" charset="0"/>
                <a:cs typeface="Arial" panose="020B0604020202020204" pitchFamily="34" charset="0"/>
              </a:rPr>
              <a:t>All health hazards are relevant for pesticides </a:t>
            </a:r>
          </a:p>
          <a:p>
            <a:endParaRPr lang="fr-FR" dirty="0">
              <a:latin typeface="Arial" panose="020B0604020202020204" pitchFamily="34" charset="0"/>
              <a:cs typeface="Arial" panose="020B0604020202020204" pitchFamily="34" charset="0"/>
            </a:endParaRPr>
          </a:p>
        </p:txBody>
      </p:sp>
      <p:pic>
        <p:nvPicPr>
          <p:cNvPr id="4" name="Imagen 6">
            <a:extLst>
              <a:ext uri="{FF2B5EF4-FFF2-40B4-BE49-F238E27FC236}">
                <a16:creationId xmlns:a16="http://schemas.microsoft.com/office/drawing/2014/main" id="{C2B42160-C908-1249-48F3-61FEE0AD4682}"/>
              </a:ext>
            </a:extLst>
          </p:cNvPr>
          <p:cNvPicPr>
            <a:picLocks noChangeAspect="1"/>
          </p:cNvPicPr>
          <p:nvPr/>
        </p:nvPicPr>
        <p:blipFill rotWithShape="1">
          <a:blip r:embed="rId8">
            <a:alphaModFix amt="20000"/>
            <a:extLst>
              <a:ext uri="{28A0092B-C50C-407E-A947-70E740481C1C}">
                <a14:useLocalDpi xmlns:a14="http://schemas.microsoft.com/office/drawing/2010/main" val="0"/>
              </a:ext>
            </a:extLst>
          </a:blip>
          <a:srcRect l="5" t="32709" r="-2" b="46699"/>
          <a:stretch/>
        </p:blipFill>
        <p:spPr>
          <a:xfrm>
            <a:off x="0" y="-2"/>
            <a:ext cx="12192000" cy="1497045"/>
          </a:xfrm>
          <a:prstGeom prst="rect">
            <a:avLst/>
          </a:prstGeom>
        </p:spPr>
      </p:pic>
      <p:sp>
        <p:nvSpPr>
          <p:cNvPr id="9" name="Rubrik 1">
            <a:extLst>
              <a:ext uri="{FF2B5EF4-FFF2-40B4-BE49-F238E27FC236}">
                <a16:creationId xmlns:a16="http://schemas.microsoft.com/office/drawing/2014/main" id="{07954F60-A316-D68B-8F4D-72DAB5D59FCB}"/>
              </a:ext>
            </a:extLst>
          </p:cNvPr>
          <p:cNvSpPr txBox="1">
            <a:spLocks/>
          </p:cNvSpPr>
          <p:nvPr/>
        </p:nvSpPr>
        <p:spPr>
          <a:xfrm>
            <a:off x="1055076" y="502101"/>
            <a:ext cx="10085889" cy="994943"/>
          </a:xfrm>
          <a:prstGeom prst="rect">
            <a:avLst/>
          </a:prstGeom>
          <a:solidFill>
            <a:srgbClr val="4D4D4D"/>
          </a:solidFill>
          <a:ln w="76200">
            <a:solidFill>
              <a:schemeClr val="bg1"/>
            </a:solidFill>
          </a:ln>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2800" dirty="0">
                <a:solidFill>
                  <a:schemeClr val="bg1"/>
                </a:solidFill>
                <a:latin typeface="Arial" panose="020B0604020202020204" pitchFamily="34" charset="0"/>
                <a:cs typeface="Arial" panose="020B0604020202020204" pitchFamily="34" charset="0"/>
              </a:rPr>
              <a:t>Pesticides and GHS </a:t>
            </a:r>
            <a:r>
              <a:rPr lang="en-US" sz="2800" b="1" dirty="0">
                <a:solidFill>
                  <a:schemeClr val="bg1"/>
                </a:solidFill>
                <a:latin typeface="Arial" panose="020B0604020202020204" pitchFamily="34" charset="0"/>
                <a:cs typeface="Arial" panose="020B0604020202020204" pitchFamily="34" charset="0"/>
              </a:rPr>
              <a:t>Health</a:t>
            </a:r>
            <a:r>
              <a:rPr lang="en-US" sz="2800" dirty="0">
                <a:solidFill>
                  <a:schemeClr val="bg1"/>
                </a:solidFill>
                <a:latin typeface="Arial" panose="020B0604020202020204" pitchFamily="34" charset="0"/>
                <a:cs typeface="Arial" panose="020B0604020202020204" pitchFamily="34" charset="0"/>
              </a:rPr>
              <a:t> Hazards</a:t>
            </a:r>
            <a:endParaRPr lang="sv-SE" sz="2800"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63775433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showMasterSp="0" show="0">
  <p:cSld>
    <p:spTree>
      <p:nvGrpSpPr>
        <p:cNvPr id="1" name=""/>
        <p:cNvGrpSpPr/>
        <p:nvPr/>
      </p:nvGrpSpPr>
      <p:grpSpPr>
        <a:xfrm>
          <a:off x="0" y="0"/>
          <a:ext cx="0" cy="0"/>
          <a:chOff x="0" y="0"/>
          <a:chExt cx="0" cy="0"/>
        </a:xfrm>
      </p:grpSpPr>
      <p:pic>
        <p:nvPicPr>
          <p:cNvPr id="8" name="Imagen 6">
            <a:extLst>
              <a:ext uri="{FF2B5EF4-FFF2-40B4-BE49-F238E27FC236}">
                <a16:creationId xmlns:a16="http://schemas.microsoft.com/office/drawing/2014/main" id="{FB99C9F2-82B7-EE88-3A57-3E3F9687AC01}"/>
              </a:ext>
            </a:extLst>
          </p:cNvPr>
          <p:cNvPicPr>
            <a:picLocks noChangeAspect="1"/>
          </p:cNvPicPr>
          <p:nvPr/>
        </p:nvPicPr>
        <p:blipFill rotWithShape="1">
          <a:blip r:embed="rId3">
            <a:alphaModFix amt="20000"/>
            <a:extLst>
              <a:ext uri="{28A0092B-C50C-407E-A947-70E740481C1C}">
                <a14:useLocalDpi xmlns:a14="http://schemas.microsoft.com/office/drawing/2010/main" val="0"/>
              </a:ext>
            </a:extLst>
          </a:blip>
          <a:srcRect l="5" t="32709" r="-2" b="46699"/>
          <a:stretch/>
        </p:blipFill>
        <p:spPr>
          <a:xfrm>
            <a:off x="0" y="-2"/>
            <a:ext cx="12192000" cy="1497045"/>
          </a:xfrm>
          <a:prstGeom prst="rect">
            <a:avLst/>
          </a:prstGeom>
        </p:spPr>
      </p:pic>
      <p:pic>
        <p:nvPicPr>
          <p:cNvPr id="6" name="Image 4">
            <a:extLst>
              <a:ext uri="{FF2B5EF4-FFF2-40B4-BE49-F238E27FC236}">
                <a16:creationId xmlns:a16="http://schemas.microsoft.com/office/drawing/2014/main" id="{42AC1F55-9790-6D32-F69D-853BEFBDDFB0}"/>
              </a:ext>
            </a:extLst>
          </p:cNvPr>
          <p:cNvPicPr>
            <a:picLocks noChangeAspect="1"/>
          </p:cNvPicPr>
          <p:nvPr/>
        </p:nvPicPr>
        <p:blipFill>
          <a:blip r:embed="rId4"/>
          <a:stretch>
            <a:fillRect/>
          </a:stretch>
        </p:blipFill>
        <p:spPr>
          <a:xfrm>
            <a:off x="9801506" y="6115022"/>
            <a:ext cx="2304488" cy="640135"/>
          </a:xfrm>
          <a:prstGeom prst="rect">
            <a:avLst/>
          </a:prstGeom>
        </p:spPr>
      </p:pic>
      <p:graphicFrame>
        <p:nvGraphicFramePr>
          <p:cNvPr id="5" name="Tabell 5">
            <a:extLst>
              <a:ext uri="{FF2B5EF4-FFF2-40B4-BE49-F238E27FC236}">
                <a16:creationId xmlns:a16="http://schemas.microsoft.com/office/drawing/2014/main" id="{FD882D37-36C8-EBC6-2D97-25A7BE29019E}"/>
              </a:ext>
            </a:extLst>
          </p:cNvPr>
          <p:cNvGraphicFramePr>
            <a:graphicFrameLocks noGrp="1" noChangeAspect="1"/>
          </p:cNvGraphicFramePr>
          <p:nvPr>
            <p:extLst>
              <p:ext uri="{D42A27DB-BD31-4B8C-83A1-F6EECF244321}">
                <p14:modId xmlns:p14="http://schemas.microsoft.com/office/powerpoint/2010/main" val="1207782914"/>
              </p:ext>
            </p:extLst>
          </p:nvPr>
        </p:nvGraphicFramePr>
        <p:xfrm>
          <a:off x="407669" y="1966256"/>
          <a:ext cx="11376662" cy="4264314"/>
        </p:xfrm>
        <a:graphic>
          <a:graphicData uri="http://schemas.openxmlformats.org/drawingml/2006/table">
            <a:tbl>
              <a:tblPr firstRow="1" bandRow="1">
                <a:tableStyleId>{5940675A-B579-460E-94D1-54222C63F5DA}</a:tableStyleId>
              </a:tblPr>
              <a:tblGrid>
                <a:gridCol w="3551980">
                  <a:extLst>
                    <a:ext uri="{9D8B030D-6E8A-4147-A177-3AD203B41FA5}">
                      <a16:colId xmlns:a16="http://schemas.microsoft.com/office/drawing/2014/main" val="548136646"/>
                    </a:ext>
                  </a:extLst>
                </a:gridCol>
                <a:gridCol w="1564937">
                  <a:extLst>
                    <a:ext uri="{9D8B030D-6E8A-4147-A177-3AD203B41FA5}">
                      <a16:colId xmlns:a16="http://schemas.microsoft.com/office/drawing/2014/main" val="3953391301"/>
                    </a:ext>
                  </a:extLst>
                </a:gridCol>
                <a:gridCol w="1564936">
                  <a:extLst>
                    <a:ext uri="{9D8B030D-6E8A-4147-A177-3AD203B41FA5}">
                      <a16:colId xmlns:a16="http://schemas.microsoft.com/office/drawing/2014/main" val="1545673478"/>
                    </a:ext>
                  </a:extLst>
                </a:gridCol>
                <a:gridCol w="782468">
                  <a:extLst>
                    <a:ext uri="{9D8B030D-6E8A-4147-A177-3AD203B41FA5}">
                      <a16:colId xmlns:a16="http://schemas.microsoft.com/office/drawing/2014/main" val="841707133"/>
                    </a:ext>
                  </a:extLst>
                </a:gridCol>
                <a:gridCol w="782468">
                  <a:extLst>
                    <a:ext uri="{9D8B030D-6E8A-4147-A177-3AD203B41FA5}">
                      <a16:colId xmlns:a16="http://schemas.microsoft.com/office/drawing/2014/main" val="153276073"/>
                    </a:ext>
                  </a:extLst>
                </a:gridCol>
                <a:gridCol w="1564936">
                  <a:extLst>
                    <a:ext uri="{9D8B030D-6E8A-4147-A177-3AD203B41FA5}">
                      <a16:colId xmlns:a16="http://schemas.microsoft.com/office/drawing/2014/main" val="3077099713"/>
                    </a:ext>
                  </a:extLst>
                </a:gridCol>
                <a:gridCol w="1564937">
                  <a:extLst>
                    <a:ext uri="{9D8B030D-6E8A-4147-A177-3AD203B41FA5}">
                      <a16:colId xmlns:a16="http://schemas.microsoft.com/office/drawing/2014/main" val="2564899966"/>
                    </a:ext>
                  </a:extLst>
                </a:gridCol>
              </a:tblGrid>
              <a:tr h="434947">
                <a:tc>
                  <a:txBody>
                    <a:bodyPr/>
                    <a:lstStyle/>
                    <a:p>
                      <a:r>
                        <a:rPr lang="en-GB" sz="2000" b="1" noProof="0" dirty="0">
                          <a:latin typeface="+mn-lt"/>
                        </a:rPr>
                        <a:t>Hazard class</a:t>
                      </a:r>
                    </a:p>
                  </a:txBody>
                  <a:tcPr anchor="ctr">
                    <a:solidFill>
                      <a:schemeClr val="bg1">
                        <a:lumMod val="75000"/>
                      </a:schemeClr>
                    </a:solidFill>
                  </a:tcPr>
                </a:tc>
                <a:tc gridSpan="6">
                  <a:txBody>
                    <a:bodyPr/>
                    <a:lstStyle/>
                    <a:p>
                      <a:pPr algn="ctr"/>
                      <a:r>
                        <a:rPr lang="en-GB" sz="2000" b="1" noProof="0" dirty="0">
                          <a:latin typeface="+mn-lt"/>
                        </a:rPr>
                        <a:t>Hazard category</a:t>
                      </a:r>
                    </a:p>
                  </a:txBody>
                  <a:tcPr>
                    <a:solidFill>
                      <a:schemeClr val="bg1">
                        <a:lumMod val="75000"/>
                      </a:schemeClr>
                    </a:solidFill>
                  </a:tcPr>
                </a:tc>
                <a:tc hMerge="1">
                  <a:txBody>
                    <a:bodyPr/>
                    <a:lstStyle/>
                    <a:p>
                      <a:endParaRPr lang="sv-SE"/>
                    </a:p>
                  </a:txBody>
                  <a:tcPr/>
                </a:tc>
                <a:tc hMerge="1">
                  <a:txBody>
                    <a:bodyPr/>
                    <a:lstStyle/>
                    <a:p>
                      <a:endParaRPr lang="sv-SE"/>
                    </a:p>
                  </a:txBody>
                  <a:tcPr/>
                </a:tc>
                <a:tc hMerge="1">
                  <a:txBody>
                    <a:bodyPr/>
                    <a:lstStyle/>
                    <a:p>
                      <a:endParaRPr lang="sv-SE"/>
                    </a:p>
                  </a:txBody>
                  <a:tcPr/>
                </a:tc>
                <a:tc hMerge="1">
                  <a:txBody>
                    <a:bodyPr/>
                    <a:lstStyle/>
                    <a:p>
                      <a:endParaRPr lang="sv-SE"/>
                    </a:p>
                  </a:txBody>
                  <a:tcPr/>
                </a:tc>
                <a:tc hMerge="1">
                  <a:txBody>
                    <a:bodyPr/>
                    <a:lstStyle/>
                    <a:p>
                      <a:endParaRPr lang="sv-SE"/>
                    </a:p>
                  </a:txBody>
                  <a:tcPr/>
                </a:tc>
                <a:extLst>
                  <a:ext uri="{0D108BD9-81ED-4DB2-BD59-A6C34878D82A}">
                    <a16:rowId xmlns:a16="http://schemas.microsoft.com/office/drawing/2014/main" val="2164029464"/>
                  </a:ext>
                </a:extLst>
              </a:tr>
              <a:tr h="347957">
                <a:tc rowSpan="4">
                  <a:txBody>
                    <a:bodyPr/>
                    <a:lstStyle/>
                    <a:p>
                      <a:pPr defTabSz="834328" eaLnBrk="0" hangingPunct="0"/>
                      <a:r>
                        <a:rPr lang="en-GB" sz="1800" b="1" dirty="0">
                          <a:latin typeface="+mn-lt"/>
                        </a:rPr>
                        <a:t>3.1 Acute toxicity</a:t>
                      </a:r>
                    </a:p>
                    <a:p>
                      <a:pPr defTabSz="834328" eaLnBrk="0" hangingPunct="0"/>
                      <a:r>
                        <a:rPr lang="en-GB" sz="1600" dirty="0">
                          <a:latin typeface="+mn-lt"/>
                        </a:rPr>
                        <a:t>	</a:t>
                      </a:r>
                      <a:r>
                        <a:rPr lang="en-GB" sz="1800" dirty="0">
                          <a:latin typeface="+mn-lt"/>
                        </a:rPr>
                        <a:t>Oral</a:t>
                      </a:r>
                    </a:p>
                    <a:p>
                      <a:pPr defTabSz="834328" eaLnBrk="0" hangingPunct="0"/>
                      <a:r>
                        <a:rPr lang="en-GB" sz="1800" dirty="0">
                          <a:latin typeface="+mn-lt"/>
                        </a:rPr>
                        <a:t>	Dermal</a:t>
                      </a:r>
                    </a:p>
                    <a:p>
                      <a:pPr defTabSz="834328" eaLnBrk="0" hangingPunct="0"/>
                      <a:r>
                        <a:rPr lang="en-GB" sz="1800" dirty="0">
                          <a:latin typeface="+mn-lt"/>
                        </a:rPr>
                        <a:t>	Inhalation</a:t>
                      </a:r>
                    </a:p>
                  </a:txBody>
                  <a:tcPr anchor="ctr"/>
                </a:tc>
                <a:tc gridSpan="6">
                  <a:txBody>
                    <a:bodyPr/>
                    <a:lstStyle/>
                    <a:p>
                      <a:pPr algn="ctr"/>
                      <a:endParaRPr lang="en-GB" sz="1600" noProof="0" dirty="0">
                        <a:latin typeface="+mn-lt"/>
                      </a:endParaRPr>
                    </a:p>
                  </a:txBody>
                  <a:tcPr>
                    <a:noFill/>
                  </a:tcPr>
                </a:tc>
                <a:tc hMerge="1">
                  <a:txBody>
                    <a:bodyPr/>
                    <a:lstStyle/>
                    <a:p>
                      <a:pPr algn="ctr"/>
                      <a:endParaRPr lang="sv-SE" sz="1800" dirty="0"/>
                    </a:p>
                  </a:txBody>
                  <a:tcPr>
                    <a:solidFill>
                      <a:schemeClr val="tx2">
                        <a:lumMod val="20000"/>
                        <a:lumOff val="80000"/>
                      </a:schemeClr>
                    </a:solidFill>
                  </a:tcPr>
                </a:tc>
                <a:tc hMerge="1">
                  <a:txBody>
                    <a:bodyPr/>
                    <a:lstStyle/>
                    <a:p>
                      <a:pPr algn="ctr"/>
                      <a:endParaRPr lang="sv-SE" sz="1800" dirty="0"/>
                    </a:p>
                  </a:txBody>
                  <a:tcPr>
                    <a:solidFill>
                      <a:schemeClr val="tx2">
                        <a:lumMod val="20000"/>
                        <a:lumOff val="80000"/>
                      </a:schemeClr>
                    </a:solidFill>
                  </a:tcPr>
                </a:tc>
                <a:tc hMerge="1">
                  <a:txBody>
                    <a:bodyPr/>
                    <a:lstStyle/>
                    <a:p>
                      <a:endParaRPr lang="sv-SE"/>
                    </a:p>
                  </a:txBody>
                  <a:tcPr/>
                </a:tc>
                <a:tc hMerge="1">
                  <a:txBody>
                    <a:bodyPr/>
                    <a:lstStyle/>
                    <a:p>
                      <a:pPr algn="ctr"/>
                      <a:endParaRPr lang="sv-SE" sz="1800" dirty="0"/>
                    </a:p>
                  </a:txBody>
                  <a:tcPr>
                    <a:solidFill>
                      <a:schemeClr val="tx2">
                        <a:lumMod val="20000"/>
                        <a:lumOff val="80000"/>
                      </a:schemeClr>
                    </a:solidFill>
                  </a:tcPr>
                </a:tc>
                <a:tc hMerge="1">
                  <a:txBody>
                    <a:bodyPr/>
                    <a:lstStyle/>
                    <a:p>
                      <a:pPr algn="ctr"/>
                      <a:endParaRPr lang="sv-SE" sz="1800" dirty="0"/>
                    </a:p>
                  </a:txBody>
                  <a:tcPr>
                    <a:solidFill>
                      <a:schemeClr val="tx2">
                        <a:lumMod val="20000"/>
                        <a:lumOff val="80000"/>
                      </a:schemeClr>
                    </a:solidFill>
                  </a:tcPr>
                </a:tc>
                <a:extLst>
                  <a:ext uri="{0D108BD9-81ED-4DB2-BD59-A6C34878D82A}">
                    <a16:rowId xmlns:a16="http://schemas.microsoft.com/office/drawing/2014/main" val="2777724400"/>
                  </a:ext>
                </a:extLst>
              </a:tr>
              <a:tr h="347957">
                <a:tc vMerge="1">
                  <a:txBody>
                    <a:bodyPr/>
                    <a:lstStyle/>
                    <a:p>
                      <a:endParaRPr lang="sv-SE"/>
                    </a:p>
                  </a:txBody>
                  <a:tcPr/>
                </a:tc>
                <a:tc>
                  <a:txBody>
                    <a:bodyPr/>
                    <a:lstStyle/>
                    <a:p>
                      <a:pPr algn="ctr"/>
                      <a:r>
                        <a:rPr lang="sv-SE" sz="1600" dirty="0">
                          <a:latin typeface="+mn-lt"/>
                        </a:rPr>
                        <a:t>1</a:t>
                      </a:r>
                    </a:p>
                  </a:txBody>
                  <a:tcPr>
                    <a:solidFill>
                      <a:schemeClr val="tx2">
                        <a:lumMod val="20000"/>
                        <a:lumOff val="80000"/>
                      </a:schemeClr>
                    </a:solidFill>
                  </a:tcPr>
                </a:tc>
                <a:tc>
                  <a:txBody>
                    <a:bodyPr/>
                    <a:lstStyle/>
                    <a:p>
                      <a:pPr algn="ctr"/>
                      <a:r>
                        <a:rPr lang="en-GB" sz="1600" noProof="0" dirty="0">
                          <a:latin typeface="+mn-lt"/>
                        </a:rPr>
                        <a:t>2</a:t>
                      </a:r>
                    </a:p>
                  </a:txBody>
                  <a:tcPr>
                    <a:solidFill>
                      <a:schemeClr val="tx2">
                        <a:lumMod val="20000"/>
                        <a:lumOff val="80000"/>
                      </a:schemeClr>
                    </a:solidFill>
                  </a:tcPr>
                </a:tc>
                <a:tc gridSpan="2">
                  <a:txBody>
                    <a:bodyPr/>
                    <a:lstStyle/>
                    <a:p>
                      <a:pPr algn="ctr"/>
                      <a:r>
                        <a:rPr lang="en-GB" sz="1600" noProof="0" dirty="0">
                          <a:latin typeface="+mn-lt"/>
                        </a:rPr>
                        <a:t>3</a:t>
                      </a:r>
                    </a:p>
                  </a:txBody>
                  <a:tcPr>
                    <a:solidFill>
                      <a:schemeClr val="tx2">
                        <a:lumMod val="20000"/>
                        <a:lumOff val="80000"/>
                      </a:schemeClr>
                    </a:solidFill>
                  </a:tcPr>
                </a:tc>
                <a:tc hMerge="1">
                  <a:txBody>
                    <a:bodyPr/>
                    <a:lstStyle/>
                    <a:p>
                      <a:endParaRPr lang="sv-SE"/>
                    </a:p>
                  </a:txBody>
                  <a:tcPr/>
                </a:tc>
                <a:tc>
                  <a:txBody>
                    <a:bodyPr/>
                    <a:lstStyle/>
                    <a:p>
                      <a:pPr algn="ctr"/>
                      <a:r>
                        <a:rPr lang="en-GB" sz="1600" noProof="0" dirty="0">
                          <a:latin typeface="+mn-lt"/>
                        </a:rPr>
                        <a:t>4</a:t>
                      </a:r>
                    </a:p>
                  </a:txBody>
                  <a:tcPr>
                    <a:solidFill>
                      <a:schemeClr val="tx2">
                        <a:lumMod val="20000"/>
                        <a:lumOff val="80000"/>
                      </a:schemeClr>
                    </a:solidFill>
                  </a:tcPr>
                </a:tc>
                <a:tc>
                  <a:txBody>
                    <a:bodyPr/>
                    <a:lstStyle/>
                    <a:p>
                      <a:pPr algn="ctr"/>
                      <a:r>
                        <a:rPr lang="sv-SE" sz="1600" dirty="0">
                          <a:latin typeface="+mn-lt"/>
                        </a:rPr>
                        <a:t>5</a:t>
                      </a:r>
                    </a:p>
                  </a:txBody>
                  <a:tcPr>
                    <a:solidFill>
                      <a:schemeClr val="tx2">
                        <a:lumMod val="20000"/>
                        <a:lumOff val="80000"/>
                      </a:schemeClr>
                    </a:solidFill>
                  </a:tcPr>
                </a:tc>
                <a:extLst>
                  <a:ext uri="{0D108BD9-81ED-4DB2-BD59-A6C34878D82A}">
                    <a16:rowId xmlns:a16="http://schemas.microsoft.com/office/drawing/2014/main" val="4143612362"/>
                  </a:ext>
                </a:extLst>
              </a:tr>
              <a:tr h="347957">
                <a:tc vMerge="1">
                  <a:txBody>
                    <a:bodyPr/>
                    <a:lstStyle/>
                    <a:p>
                      <a:endParaRPr lang="sv-SE"/>
                    </a:p>
                  </a:txBody>
                  <a:tcPr/>
                </a:tc>
                <a:tc>
                  <a:txBody>
                    <a:bodyPr/>
                    <a:lstStyle/>
                    <a:p>
                      <a:pPr algn="ctr"/>
                      <a:r>
                        <a:rPr lang="sv-SE" sz="1600" dirty="0">
                          <a:latin typeface="+mn-lt"/>
                        </a:rPr>
                        <a:t>1</a:t>
                      </a:r>
                    </a:p>
                  </a:txBody>
                  <a:tcPr>
                    <a:solidFill>
                      <a:schemeClr val="tx2">
                        <a:lumMod val="20000"/>
                        <a:lumOff val="80000"/>
                      </a:schemeClr>
                    </a:solidFill>
                  </a:tcPr>
                </a:tc>
                <a:tc>
                  <a:txBody>
                    <a:bodyPr/>
                    <a:lstStyle/>
                    <a:p>
                      <a:pPr algn="ctr"/>
                      <a:r>
                        <a:rPr lang="en-GB" sz="1600" noProof="0" dirty="0">
                          <a:latin typeface="+mn-lt"/>
                        </a:rPr>
                        <a:t>2</a:t>
                      </a:r>
                    </a:p>
                  </a:txBody>
                  <a:tcPr>
                    <a:solidFill>
                      <a:schemeClr val="tx2">
                        <a:lumMod val="20000"/>
                        <a:lumOff val="80000"/>
                      </a:schemeClr>
                    </a:solidFill>
                  </a:tcPr>
                </a:tc>
                <a:tc gridSpan="2">
                  <a:txBody>
                    <a:bodyPr/>
                    <a:lstStyle/>
                    <a:p>
                      <a:pPr algn="ctr"/>
                      <a:r>
                        <a:rPr lang="en-GB" sz="1600" noProof="0" dirty="0">
                          <a:latin typeface="+mn-lt"/>
                        </a:rPr>
                        <a:t>3</a:t>
                      </a:r>
                    </a:p>
                  </a:txBody>
                  <a:tcPr>
                    <a:solidFill>
                      <a:schemeClr val="tx2">
                        <a:lumMod val="20000"/>
                        <a:lumOff val="80000"/>
                      </a:schemeClr>
                    </a:solidFill>
                  </a:tcPr>
                </a:tc>
                <a:tc hMerge="1">
                  <a:txBody>
                    <a:bodyPr/>
                    <a:lstStyle/>
                    <a:p>
                      <a:endParaRPr lang="sv-SE"/>
                    </a:p>
                  </a:txBody>
                  <a:tcPr/>
                </a:tc>
                <a:tc>
                  <a:txBody>
                    <a:bodyPr/>
                    <a:lstStyle/>
                    <a:p>
                      <a:pPr algn="ctr"/>
                      <a:r>
                        <a:rPr lang="en-GB" sz="1600" noProof="0" dirty="0">
                          <a:latin typeface="+mn-lt"/>
                        </a:rPr>
                        <a:t>4</a:t>
                      </a:r>
                    </a:p>
                  </a:txBody>
                  <a:tcPr>
                    <a:solidFill>
                      <a:schemeClr val="tx2">
                        <a:lumMod val="20000"/>
                        <a:lumOff val="80000"/>
                      </a:schemeClr>
                    </a:solidFill>
                  </a:tcPr>
                </a:tc>
                <a:tc>
                  <a:txBody>
                    <a:bodyPr/>
                    <a:lstStyle/>
                    <a:p>
                      <a:pPr algn="ctr"/>
                      <a:r>
                        <a:rPr lang="sv-SE" sz="1600" dirty="0">
                          <a:latin typeface="+mn-lt"/>
                        </a:rPr>
                        <a:t>5</a:t>
                      </a:r>
                    </a:p>
                  </a:txBody>
                  <a:tcPr>
                    <a:solidFill>
                      <a:schemeClr val="tx2">
                        <a:lumMod val="20000"/>
                        <a:lumOff val="80000"/>
                      </a:schemeClr>
                    </a:solidFill>
                  </a:tcPr>
                </a:tc>
                <a:extLst>
                  <a:ext uri="{0D108BD9-81ED-4DB2-BD59-A6C34878D82A}">
                    <a16:rowId xmlns:a16="http://schemas.microsoft.com/office/drawing/2014/main" val="768737431"/>
                  </a:ext>
                </a:extLst>
              </a:tr>
              <a:tr h="347957">
                <a:tc vMerge="1">
                  <a:txBody>
                    <a:bodyPr/>
                    <a:lstStyle/>
                    <a:p>
                      <a:endParaRPr lang="sv-SE"/>
                    </a:p>
                  </a:txBody>
                  <a:tcPr/>
                </a:tc>
                <a:tc>
                  <a:txBody>
                    <a:bodyPr/>
                    <a:lstStyle/>
                    <a:p>
                      <a:pPr algn="ctr"/>
                      <a:r>
                        <a:rPr lang="sv-SE" sz="1600" dirty="0">
                          <a:latin typeface="+mn-lt"/>
                        </a:rPr>
                        <a:t>1</a:t>
                      </a:r>
                    </a:p>
                  </a:txBody>
                  <a:tcPr>
                    <a:solidFill>
                      <a:schemeClr val="tx2">
                        <a:lumMod val="20000"/>
                        <a:lumOff val="80000"/>
                      </a:schemeClr>
                    </a:solidFill>
                  </a:tcPr>
                </a:tc>
                <a:tc>
                  <a:txBody>
                    <a:bodyPr/>
                    <a:lstStyle/>
                    <a:p>
                      <a:pPr algn="ctr"/>
                      <a:r>
                        <a:rPr lang="en-GB" sz="1600" noProof="0" dirty="0">
                          <a:latin typeface="+mn-lt"/>
                        </a:rPr>
                        <a:t>2</a:t>
                      </a:r>
                    </a:p>
                  </a:txBody>
                  <a:tcPr>
                    <a:solidFill>
                      <a:schemeClr val="tx2">
                        <a:lumMod val="20000"/>
                        <a:lumOff val="80000"/>
                      </a:schemeClr>
                    </a:solidFill>
                  </a:tcPr>
                </a:tc>
                <a:tc gridSpan="2">
                  <a:txBody>
                    <a:bodyPr/>
                    <a:lstStyle/>
                    <a:p>
                      <a:pPr algn="ctr"/>
                      <a:r>
                        <a:rPr lang="en-GB" sz="1600" noProof="0" dirty="0">
                          <a:latin typeface="+mn-lt"/>
                        </a:rPr>
                        <a:t>3</a:t>
                      </a:r>
                    </a:p>
                  </a:txBody>
                  <a:tcPr>
                    <a:solidFill>
                      <a:schemeClr val="tx2">
                        <a:lumMod val="20000"/>
                        <a:lumOff val="80000"/>
                      </a:schemeClr>
                    </a:solidFill>
                  </a:tcPr>
                </a:tc>
                <a:tc hMerge="1">
                  <a:txBody>
                    <a:bodyPr/>
                    <a:lstStyle/>
                    <a:p>
                      <a:endParaRPr lang="sv-SE"/>
                    </a:p>
                  </a:txBody>
                  <a:tcPr/>
                </a:tc>
                <a:tc>
                  <a:txBody>
                    <a:bodyPr/>
                    <a:lstStyle/>
                    <a:p>
                      <a:pPr algn="ctr"/>
                      <a:r>
                        <a:rPr lang="en-GB" sz="1600" noProof="0" dirty="0">
                          <a:latin typeface="+mn-lt"/>
                        </a:rPr>
                        <a:t>4</a:t>
                      </a:r>
                    </a:p>
                  </a:txBody>
                  <a:tcPr>
                    <a:solidFill>
                      <a:schemeClr val="tx2">
                        <a:lumMod val="20000"/>
                        <a:lumOff val="80000"/>
                      </a:schemeClr>
                    </a:solidFill>
                  </a:tcPr>
                </a:tc>
                <a:tc>
                  <a:txBody>
                    <a:bodyPr/>
                    <a:lstStyle/>
                    <a:p>
                      <a:pPr algn="ctr"/>
                      <a:r>
                        <a:rPr lang="sv-SE" sz="1600" dirty="0">
                          <a:latin typeface="+mn-lt"/>
                        </a:rPr>
                        <a:t>5</a:t>
                      </a:r>
                    </a:p>
                  </a:txBody>
                  <a:tcPr>
                    <a:solidFill>
                      <a:schemeClr val="tx2">
                        <a:lumMod val="20000"/>
                        <a:lumOff val="80000"/>
                      </a:schemeClr>
                    </a:solidFill>
                  </a:tcPr>
                </a:tc>
                <a:extLst>
                  <a:ext uri="{0D108BD9-81ED-4DB2-BD59-A6C34878D82A}">
                    <a16:rowId xmlns:a16="http://schemas.microsoft.com/office/drawing/2014/main" val="1909730537"/>
                  </a:ext>
                </a:extLst>
              </a:tr>
              <a:tr h="347957">
                <a:tc rowSpan="2">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b="1" dirty="0">
                          <a:latin typeface="+mn-lt"/>
                        </a:rPr>
                        <a:t>3.2 Skin corrosion/irritation</a:t>
                      </a:r>
                    </a:p>
                  </a:txBody>
                  <a:tcPr anchor="ctr"/>
                </a:tc>
                <a:tc gridSpan="4">
                  <a:txBody>
                    <a:bodyPr/>
                    <a:lstStyle/>
                    <a:p>
                      <a:pPr algn="ctr"/>
                      <a:r>
                        <a:rPr lang="en-GB" sz="1600" noProof="0" dirty="0">
                          <a:latin typeface="+mn-lt"/>
                        </a:rPr>
                        <a:t>Corrosive</a:t>
                      </a:r>
                    </a:p>
                  </a:txBody>
                  <a:tcPr>
                    <a:solidFill>
                      <a:srgbClr val="FFFF00"/>
                    </a:solidFill>
                  </a:tcPr>
                </a:tc>
                <a:tc hMerge="1">
                  <a:txBody>
                    <a:bodyPr/>
                    <a:lstStyle/>
                    <a:p>
                      <a:pPr algn="ctr"/>
                      <a:endParaRPr lang="sv-SE" sz="1800" dirty="0"/>
                    </a:p>
                  </a:txBody>
                  <a:tcPr>
                    <a:solidFill>
                      <a:schemeClr val="tx2">
                        <a:lumMod val="40000"/>
                        <a:lumOff val="60000"/>
                      </a:schemeClr>
                    </a:solidFill>
                  </a:tcPr>
                </a:tc>
                <a:tc hMerge="1">
                  <a:txBody>
                    <a:bodyPr/>
                    <a:lstStyle/>
                    <a:p>
                      <a:pPr algn="ctr"/>
                      <a:endParaRPr lang="sv-SE" sz="1800" dirty="0"/>
                    </a:p>
                  </a:txBody>
                  <a:tcPr>
                    <a:solidFill>
                      <a:schemeClr val="tx2">
                        <a:lumMod val="40000"/>
                        <a:lumOff val="60000"/>
                      </a:schemeClr>
                    </a:solidFill>
                  </a:tcPr>
                </a:tc>
                <a:tc hMerge="1">
                  <a:txBody>
                    <a:bodyPr/>
                    <a:lstStyle/>
                    <a:p>
                      <a:endParaRPr lang="sv-SE"/>
                    </a:p>
                  </a:txBody>
                  <a:tcPr/>
                </a:tc>
                <a:tc gridSpan="2">
                  <a:txBody>
                    <a:bodyPr/>
                    <a:lstStyle/>
                    <a:p>
                      <a:pPr algn="ctr"/>
                      <a:r>
                        <a:rPr lang="en-GB" sz="1600" noProof="0" dirty="0">
                          <a:latin typeface="+mn-lt"/>
                        </a:rPr>
                        <a:t>Irritant</a:t>
                      </a:r>
                    </a:p>
                  </a:txBody>
                  <a:tcPr>
                    <a:solidFill>
                      <a:srgbClr val="FFFF00"/>
                    </a:solidFill>
                  </a:tcPr>
                </a:tc>
                <a:tc hMerge="1">
                  <a:txBody>
                    <a:bodyPr/>
                    <a:lstStyle/>
                    <a:p>
                      <a:pPr algn="ctr"/>
                      <a:endParaRPr lang="sv-SE" sz="1800" dirty="0"/>
                    </a:p>
                  </a:txBody>
                  <a:tcPr>
                    <a:solidFill>
                      <a:schemeClr val="tx2">
                        <a:lumMod val="40000"/>
                        <a:lumOff val="60000"/>
                      </a:schemeClr>
                    </a:solidFill>
                  </a:tcPr>
                </a:tc>
                <a:extLst>
                  <a:ext uri="{0D108BD9-81ED-4DB2-BD59-A6C34878D82A}">
                    <a16:rowId xmlns:a16="http://schemas.microsoft.com/office/drawing/2014/main" val="1735606797"/>
                  </a:ext>
                </a:extLst>
              </a:tr>
              <a:tr h="347957">
                <a:tc vMerge="1">
                  <a:txBody>
                    <a:bodyPr/>
                    <a:lstStyle/>
                    <a:p>
                      <a:endParaRPr lang="sv-SE"/>
                    </a:p>
                  </a:txBody>
                  <a:tcPr/>
                </a:tc>
                <a:tc>
                  <a:txBody>
                    <a:bodyPr/>
                    <a:lstStyle/>
                    <a:p>
                      <a:pPr algn="ctr"/>
                      <a:r>
                        <a:rPr lang="sv-SE" sz="1600" dirty="0">
                          <a:latin typeface="+mn-lt"/>
                        </a:rPr>
                        <a:t>1A</a:t>
                      </a:r>
                    </a:p>
                  </a:txBody>
                  <a:tcPr>
                    <a:solidFill>
                      <a:schemeClr val="tx2">
                        <a:lumMod val="40000"/>
                        <a:lumOff val="60000"/>
                      </a:schemeClr>
                    </a:solidFill>
                  </a:tcPr>
                </a:tc>
                <a:tc>
                  <a:txBody>
                    <a:bodyPr/>
                    <a:lstStyle/>
                    <a:p>
                      <a:pPr algn="ctr"/>
                      <a:r>
                        <a:rPr lang="en-GB" sz="1600" noProof="0" dirty="0">
                          <a:latin typeface="+mn-lt"/>
                        </a:rPr>
                        <a:t>1B</a:t>
                      </a:r>
                    </a:p>
                  </a:txBody>
                  <a:tcPr>
                    <a:solidFill>
                      <a:schemeClr val="tx2">
                        <a:lumMod val="40000"/>
                        <a:lumOff val="60000"/>
                      </a:schemeClr>
                    </a:solidFill>
                  </a:tcPr>
                </a:tc>
                <a:tc gridSpan="2">
                  <a:txBody>
                    <a:bodyPr/>
                    <a:lstStyle/>
                    <a:p>
                      <a:pPr algn="ctr"/>
                      <a:r>
                        <a:rPr lang="en-GB" sz="1600" noProof="0" dirty="0">
                          <a:latin typeface="+mn-lt"/>
                        </a:rPr>
                        <a:t>1C</a:t>
                      </a:r>
                    </a:p>
                  </a:txBody>
                  <a:tcPr>
                    <a:solidFill>
                      <a:schemeClr val="tx2">
                        <a:lumMod val="40000"/>
                        <a:lumOff val="60000"/>
                      </a:schemeClr>
                    </a:solidFill>
                  </a:tcPr>
                </a:tc>
                <a:tc hMerge="1">
                  <a:txBody>
                    <a:bodyPr/>
                    <a:lstStyle/>
                    <a:p>
                      <a:endParaRPr lang="sv-SE"/>
                    </a:p>
                  </a:txBody>
                  <a:tcPr/>
                </a:tc>
                <a:tc>
                  <a:txBody>
                    <a:bodyPr/>
                    <a:lstStyle/>
                    <a:p>
                      <a:pPr algn="ctr"/>
                      <a:r>
                        <a:rPr lang="en-GB" sz="1600" noProof="0" dirty="0">
                          <a:latin typeface="+mn-lt"/>
                        </a:rPr>
                        <a:t>2</a:t>
                      </a:r>
                    </a:p>
                  </a:txBody>
                  <a:tcPr>
                    <a:solidFill>
                      <a:schemeClr val="tx2">
                        <a:lumMod val="40000"/>
                        <a:lumOff val="60000"/>
                      </a:schemeClr>
                    </a:solidFill>
                  </a:tcPr>
                </a:tc>
                <a:tc>
                  <a:txBody>
                    <a:bodyPr/>
                    <a:lstStyle/>
                    <a:p>
                      <a:pPr algn="ctr"/>
                      <a:r>
                        <a:rPr lang="sv-SE" sz="1600" dirty="0">
                          <a:latin typeface="+mn-lt"/>
                        </a:rPr>
                        <a:t>3</a:t>
                      </a:r>
                    </a:p>
                  </a:txBody>
                  <a:tcPr>
                    <a:solidFill>
                      <a:schemeClr val="tx2">
                        <a:lumMod val="40000"/>
                        <a:lumOff val="60000"/>
                      </a:schemeClr>
                    </a:solidFill>
                  </a:tcPr>
                </a:tc>
                <a:extLst>
                  <a:ext uri="{0D108BD9-81ED-4DB2-BD59-A6C34878D82A}">
                    <a16:rowId xmlns:a16="http://schemas.microsoft.com/office/drawing/2014/main" val="1759724048"/>
                  </a:ext>
                </a:extLst>
              </a:tr>
              <a:tr h="347957">
                <a:tc rowSpan="2">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b="1" dirty="0">
                          <a:latin typeface="+mn-lt"/>
                        </a:rPr>
                        <a:t>3.3 Serious eye damage</a:t>
                      </a:r>
                    </a:p>
                  </a:txBody>
                  <a:tcPr anchor="ctr"/>
                </a:tc>
                <a:tc gridSpan="4">
                  <a:txBody>
                    <a:bodyPr/>
                    <a:lstStyle/>
                    <a:p>
                      <a:pPr algn="ctr"/>
                      <a:r>
                        <a:rPr lang="en-GB" sz="1600" noProof="0" dirty="0">
                          <a:latin typeface="+mn-lt"/>
                        </a:rPr>
                        <a:t>Corrosive</a:t>
                      </a:r>
                    </a:p>
                  </a:txBody>
                  <a:tcPr>
                    <a:solidFill>
                      <a:srgbClr val="FFFF00"/>
                    </a:solidFill>
                  </a:tcPr>
                </a:tc>
                <a:tc hMerge="1">
                  <a:txBody>
                    <a:bodyPr/>
                    <a:lstStyle/>
                    <a:p>
                      <a:endParaRPr lang="sv-SE"/>
                    </a:p>
                  </a:txBody>
                  <a:tcPr/>
                </a:tc>
                <a:tc hMerge="1">
                  <a:txBody>
                    <a:bodyPr/>
                    <a:lstStyle/>
                    <a:p>
                      <a:endParaRPr lang="sv-SE"/>
                    </a:p>
                  </a:txBody>
                  <a:tcPr/>
                </a:tc>
                <a:tc hMerge="1">
                  <a:txBody>
                    <a:bodyPr/>
                    <a:lstStyle/>
                    <a:p>
                      <a:endParaRPr lang="sv-SE"/>
                    </a:p>
                  </a:txBody>
                  <a:tcPr/>
                </a:tc>
                <a:tc gridSpan="2">
                  <a:txBody>
                    <a:bodyPr/>
                    <a:lstStyle/>
                    <a:p>
                      <a:pPr algn="ctr"/>
                      <a:r>
                        <a:rPr lang="en-GB" sz="1600" noProof="0" dirty="0">
                          <a:latin typeface="+mn-lt"/>
                        </a:rPr>
                        <a:t>Irritant</a:t>
                      </a:r>
                    </a:p>
                  </a:txBody>
                  <a:tcPr>
                    <a:solidFill>
                      <a:srgbClr val="FFFF00"/>
                    </a:solidFill>
                  </a:tcPr>
                </a:tc>
                <a:tc hMerge="1">
                  <a:txBody>
                    <a:bodyPr/>
                    <a:lstStyle/>
                    <a:p>
                      <a:endParaRPr lang="sv-SE" dirty="0"/>
                    </a:p>
                  </a:txBody>
                  <a:tcPr>
                    <a:solidFill>
                      <a:schemeClr val="tx2">
                        <a:lumMod val="20000"/>
                        <a:lumOff val="80000"/>
                      </a:schemeClr>
                    </a:solidFill>
                  </a:tcPr>
                </a:tc>
                <a:extLst>
                  <a:ext uri="{0D108BD9-81ED-4DB2-BD59-A6C34878D82A}">
                    <a16:rowId xmlns:a16="http://schemas.microsoft.com/office/drawing/2014/main" val="1517531318"/>
                  </a:ext>
                </a:extLst>
              </a:tr>
              <a:tr h="349797">
                <a:tc v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b="1" dirty="0">
                          <a:latin typeface="Arial" charset="0"/>
                        </a:rPr>
                        <a:t>Skin corrosion/irritation</a:t>
                      </a:r>
                    </a:p>
                  </a:txBody>
                  <a:tcPr/>
                </a:tc>
                <a:tc gridSpan="4">
                  <a:txBody>
                    <a:bodyPr/>
                    <a:lstStyle/>
                    <a:p>
                      <a:pPr algn="ctr"/>
                      <a:r>
                        <a:rPr lang="en-GB" sz="1600" noProof="0" dirty="0">
                          <a:latin typeface="+mn-lt"/>
                        </a:rPr>
                        <a:t>1</a:t>
                      </a:r>
                    </a:p>
                  </a:txBody>
                  <a:tcPr>
                    <a:solidFill>
                      <a:schemeClr val="tx2">
                        <a:lumMod val="20000"/>
                        <a:lumOff val="80000"/>
                      </a:schemeClr>
                    </a:solidFill>
                  </a:tcPr>
                </a:tc>
                <a:tc hMerge="1">
                  <a:txBody>
                    <a:bodyPr/>
                    <a:lstStyle/>
                    <a:p>
                      <a:endParaRPr lang="sv-SE"/>
                    </a:p>
                  </a:txBody>
                  <a:tcPr/>
                </a:tc>
                <a:tc hMerge="1">
                  <a:txBody>
                    <a:bodyPr/>
                    <a:lstStyle/>
                    <a:p>
                      <a:endParaRPr lang="sv-SE"/>
                    </a:p>
                  </a:txBody>
                  <a:tcPr/>
                </a:tc>
                <a:tc hMerge="1">
                  <a:txBody>
                    <a:bodyPr/>
                    <a:lstStyle/>
                    <a:p>
                      <a:endParaRPr lang="sv-SE"/>
                    </a:p>
                  </a:txBody>
                  <a:tcPr/>
                </a:tc>
                <a:tc>
                  <a:txBody>
                    <a:bodyPr/>
                    <a:lstStyle/>
                    <a:p>
                      <a:pPr algn="ctr"/>
                      <a:r>
                        <a:rPr lang="en-GB" sz="1600" noProof="0" dirty="0">
                          <a:latin typeface="+mn-lt"/>
                        </a:rPr>
                        <a:t>2A</a:t>
                      </a:r>
                    </a:p>
                  </a:txBody>
                  <a:tcPr>
                    <a:solidFill>
                      <a:schemeClr val="tx2">
                        <a:lumMod val="20000"/>
                        <a:lumOff val="80000"/>
                      </a:schemeClr>
                    </a:solidFill>
                  </a:tcPr>
                </a:tc>
                <a:tc>
                  <a:txBody>
                    <a:bodyPr/>
                    <a:lstStyle/>
                    <a:p>
                      <a:pPr algn="ctr"/>
                      <a:r>
                        <a:rPr lang="sv-SE" sz="1600" dirty="0">
                          <a:latin typeface="+mn-lt"/>
                        </a:rPr>
                        <a:t>2B</a:t>
                      </a:r>
                    </a:p>
                  </a:txBody>
                  <a:tcPr>
                    <a:solidFill>
                      <a:schemeClr val="tx2">
                        <a:lumMod val="20000"/>
                        <a:lumOff val="80000"/>
                      </a:schemeClr>
                    </a:solidFill>
                  </a:tcPr>
                </a:tc>
                <a:extLst>
                  <a:ext uri="{0D108BD9-81ED-4DB2-BD59-A6C34878D82A}">
                    <a16:rowId xmlns:a16="http://schemas.microsoft.com/office/drawing/2014/main" val="412283992"/>
                  </a:ext>
                </a:extLst>
              </a:tr>
              <a:tr h="347957">
                <a:tc rowSpan="3">
                  <a:txBody>
                    <a:bodyPr/>
                    <a:lstStyle/>
                    <a:p>
                      <a:pPr defTabSz="834328" eaLnBrk="0" hangingPunct="0"/>
                      <a:r>
                        <a:rPr lang="en-GB" sz="1800" b="1" dirty="0">
                          <a:latin typeface="+mn-lt"/>
                        </a:rPr>
                        <a:t>3.4 Sensitization</a:t>
                      </a:r>
                      <a:r>
                        <a:rPr lang="en-GB" sz="1800" dirty="0">
                          <a:latin typeface="+mn-lt"/>
                        </a:rPr>
                        <a:t> </a:t>
                      </a:r>
                    </a:p>
                    <a:p>
                      <a:pPr defTabSz="834328" eaLnBrk="0" hangingPunct="0"/>
                      <a:r>
                        <a:rPr lang="en-GB" sz="1800" dirty="0">
                          <a:latin typeface="+mn-lt"/>
                        </a:rPr>
                        <a:t>	 Respiratory </a:t>
                      </a:r>
                    </a:p>
                    <a:p>
                      <a:pPr defTabSz="834328" eaLnBrk="0" hangingPunct="0"/>
                      <a:r>
                        <a:rPr lang="en-GB" sz="1800" dirty="0">
                          <a:latin typeface="+mn-lt"/>
                        </a:rPr>
                        <a:t>	 Skin </a:t>
                      </a:r>
                    </a:p>
                  </a:txBody>
                  <a:tcPr anchor="ctr"/>
                </a:tc>
                <a:tc gridSpan="6">
                  <a:txBody>
                    <a:bodyPr/>
                    <a:lstStyle/>
                    <a:p>
                      <a:pPr algn="ctr"/>
                      <a:endParaRPr lang="en-GB" sz="1600" noProof="0" dirty="0">
                        <a:latin typeface="+mn-lt"/>
                      </a:endParaRPr>
                    </a:p>
                  </a:txBody>
                  <a:tcPr>
                    <a:noFill/>
                  </a:tcPr>
                </a:tc>
                <a:tc hMerge="1">
                  <a:txBody>
                    <a:bodyPr/>
                    <a:lstStyle/>
                    <a:p>
                      <a:endParaRPr lang="sv-SE"/>
                    </a:p>
                  </a:txBody>
                  <a:tcPr/>
                </a:tc>
                <a:tc hMerge="1">
                  <a:txBody>
                    <a:bodyPr/>
                    <a:lstStyle/>
                    <a:p>
                      <a:endParaRPr lang="sv-SE"/>
                    </a:p>
                  </a:txBody>
                  <a:tcPr/>
                </a:tc>
                <a:tc hMerge="1">
                  <a:txBody>
                    <a:bodyPr/>
                    <a:lstStyle/>
                    <a:p>
                      <a:pPr algn="ctr"/>
                      <a:endParaRPr lang="sv-SE" sz="1800" dirty="0"/>
                    </a:p>
                  </a:txBody>
                  <a:tcPr>
                    <a:solidFill>
                      <a:schemeClr val="tx2">
                        <a:lumMod val="40000"/>
                        <a:lumOff val="60000"/>
                      </a:schemeClr>
                    </a:solidFill>
                  </a:tcPr>
                </a:tc>
                <a:tc hMerge="1">
                  <a:txBody>
                    <a:bodyPr/>
                    <a:lstStyle/>
                    <a:p>
                      <a:endParaRPr lang="sv-SE"/>
                    </a:p>
                  </a:txBody>
                  <a:tcPr/>
                </a:tc>
                <a:tc hMerge="1">
                  <a:txBody>
                    <a:bodyPr/>
                    <a:lstStyle/>
                    <a:p>
                      <a:endParaRPr lang="sv-SE"/>
                    </a:p>
                  </a:txBody>
                  <a:tcPr/>
                </a:tc>
                <a:extLst>
                  <a:ext uri="{0D108BD9-81ED-4DB2-BD59-A6C34878D82A}">
                    <a16:rowId xmlns:a16="http://schemas.microsoft.com/office/drawing/2014/main" val="3019505349"/>
                  </a:ext>
                </a:extLst>
              </a:tr>
              <a:tr h="347957">
                <a:tc vMerge="1">
                  <a:txBody>
                    <a:bodyPr/>
                    <a:lstStyle/>
                    <a:p>
                      <a:endParaRPr lang="sv-SE"/>
                    </a:p>
                  </a:txBody>
                  <a:tcPr/>
                </a:tc>
                <a:tc gridSpan="3">
                  <a:txBody>
                    <a:bodyPr/>
                    <a:lstStyle/>
                    <a:p>
                      <a:pPr algn="ctr"/>
                      <a:r>
                        <a:rPr lang="en-GB" sz="1600" noProof="0" dirty="0">
                          <a:latin typeface="+mn-lt"/>
                        </a:rPr>
                        <a:t>1A</a:t>
                      </a:r>
                    </a:p>
                  </a:txBody>
                  <a:tcPr>
                    <a:solidFill>
                      <a:schemeClr val="tx2">
                        <a:lumMod val="40000"/>
                        <a:lumOff val="60000"/>
                      </a:schemeClr>
                    </a:solidFill>
                  </a:tcPr>
                </a:tc>
                <a:tc hMerge="1">
                  <a:txBody>
                    <a:bodyPr/>
                    <a:lstStyle/>
                    <a:p>
                      <a:endParaRPr lang="sv-SE"/>
                    </a:p>
                  </a:txBody>
                  <a:tcPr/>
                </a:tc>
                <a:tc hMerge="1">
                  <a:txBody>
                    <a:bodyPr/>
                    <a:lstStyle/>
                    <a:p>
                      <a:endParaRPr lang="sv-SE"/>
                    </a:p>
                  </a:txBody>
                  <a:tcPr/>
                </a:tc>
                <a:tc gridSpan="3">
                  <a:txBody>
                    <a:bodyPr/>
                    <a:lstStyle/>
                    <a:p>
                      <a:pPr algn="ctr"/>
                      <a:r>
                        <a:rPr lang="en-GB" sz="1600" noProof="0" dirty="0">
                          <a:latin typeface="+mn-lt"/>
                        </a:rPr>
                        <a:t>1B</a:t>
                      </a:r>
                    </a:p>
                  </a:txBody>
                  <a:tcPr>
                    <a:solidFill>
                      <a:schemeClr val="tx2">
                        <a:lumMod val="40000"/>
                        <a:lumOff val="60000"/>
                      </a:schemeClr>
                    </a:solidFill>
                  </a:tcPr>
                </a:tc>
                <a:tc hMerge="1">
                  <a:txBody>
                    <a:bodyPr/>
                    <a:lstStyle/>
                    <a:p>
                      <a:endParaRPr lang="sv-SE"/>
                    </a:p>
                  </a:txBody>
                  <a:tcPr/>
                </a:tc>
                <a:tc hMerge="1">
                  <a:txBody>
                    <a:bodyPr/>
                    <a:lstStyle/>
                    <a:p>
                      <a:endParaRPr lang="sv-SE"/>
                    </a:p>
                  </a:txBody>
                  <a:tcPr/>
                </a:tc>
                <a:extLst>
                  <a:ext uri="{0D108BD9-81ED-4DB2-BD59-A6C34878D82A}">
                    <a16:rowId xmlns:a16="http://schemas.microsoft.com/office/drawing/2014/main" val="991822294"/>
                  </a:ext>
                </a:extLst>
              </a:tr>
              <a:tr h="347957">
                <a:tc vMerge="1">
                  <a:txBody>
                    <a:bodyPr/>
                    <a:lstStyle/>
                    <a:p>
                      <a:endParaRPr lang="sv-SE"/>
                    </a:p>
                  </a:txBody>
                  <a:tcPr/>
                </a:tc>
                <a:tc gridSpan="3">
                  <a:txBody>
                    <a:bodyPr/>
                    <a:lstStyle/>
                    <a:p>
                      <a:pPr algn="ctr"/>
                      <a:r>
                        <a:rPr lang="en-GB" sz="1600" noProof="0" dirty="0">
                          <a:latin typeface="+mn-lt"/>
                        </a:rPr>
                        <a:t>1A</a:t>
                      </a:r>
                    </a:p>
                  </a:txBody>
                  <a:tcPr>
                    <a:solidFill>
                      <a:schemeClr val="tx2">
                        <a:lumMod val="40000"/>
                        <a:lumOff val="60000"/>
                      </a:schemeClr>
                    </a:solidFill>
                  </a:tcPr>
                </a:tc>
                <a:tc hMerge="1">
                  <a:txBody>
                    <a:bodyPr/>
                    <a:lstStyle/>
                    <a:p>
                      <a:endParaRPr lang="sv-SE"/>
                    </a:p>
                  </a:txBody>
                  <a:tcPr/>
                </a:tc>
                <a:tc hMerge="1">
                  <a:txBody>
                    <a:bodyPr/>
                    <a:lstStyle/>
                    <a:p>
                      <a:endParaRPr lang="sv-SE"/>
                    </a:p>
                  </a:txBody>
                  <a:tcPr/>
                </a:tc>
                <a:tc gridSpan="3">
                  <a:txBody>
                    <a:bodyPr/>
                    <a:lstStyle/>
                    <a:p>
                      <a:pPr algn="ctr"/>
                      <a:r>
                        <a:rPr lang="en-GB" sz="1600" noProof="0" dirty="0">
                          <a:latin typeface="+mn-lt"/>
                        </a:rPr>
                        <a:t>1B</a:t>
                      </a:r>
                    </a:p>
                  </a:txBody>
                  <a:tcPr>
                    <a:solidFill>
                      <a:schemeClr val="tx2">
                        <a:lumMod val="40000"/>
                        <a:lumOff val="60000"/>
                      </a:schemeClr>
                    </a:solidFill>
                  </a:tcPr>
                </a:tc>
                <a:tc hMerge="1">
                  <a:txBody>
                    <a:bodyPr/>
                    <a:lstStyle/>
                    <a:p>
                      <a:endParaRPr lang="sv-SE"/>
                    </a:p>
                  </a:txBody>
                  <a:tcPr/>
                </a:tc>
                <a:tc hMerge="1">
                  <a:txBody>
                    <a:bodyPr/>
                    <a:lstStyle/>
                    <a:p>
                      <a:endParaRPr lang="sv-SE"/>
                    </a:p>
                  </a:txBody>
                  <a:tcPr/>
                </a:tc>
                <a:extLst>
                  <a:ext uri="{0D108BD9-81ED-4DB2-BD59-A6C34878D82A}">
                    <a16:rowId xmlns:a16="http://schemas.microsoft.com/office/drawing/2014/main" val="1873974696"/>
                  </a:ext>
                </a:extLst>
              </a:tr>
            </a:tbl>
          </a:graphicData>
        </a:graphic>
      </p:graphicFrame>
      <p:sp>
        <p:nvSpPr>
          <p:cNvPr id="2" name="Höger 62">
            <a:extLst>
              <a:ext uri="{FF2B5EF4-FFF2-40B4-BE49-F238E27FC236}">
                <a16:creationId xmlns:a16="http://schemas.microsoft.com/office/drawing/2014/main" id="{F0B51F49-C91D-8718-3D82-BA79FE9365DB}"/>
              </a:ext>
            </a:extLst>
          </p:cNvPr>
          <p:cNvSpPr/>
          <p:nvPr/>
        </p:nvSpPr>
        <p:spPr>
          <a:xfrm rot="10800000" flipH="1" flipV="1">
            <a:off x="3979963" y="1340769"/>
            <a:ext cx="7797799" cy="569909"/>
          </a:xfrm>
          <a:prstGeom prst="rightArrow">
            <a:avLst/>
          </a:prstGeom>
          <a:gradFill>
            <a:gsLst>
              <a:gs pos="0">
                <a:srgbClr val="FF0000"/>
              </a:gs>
              <a:gs pos="50000">
                <a:schemeClr val="accent1">
                  <a:tint val="44500"/>
                  <a:satMod val="160000"/>
                </a:schemeClr>
              </a:gs>
              <a:gs pos="100000">
                <a:srgbClr val="00B050"/>
              </a:gs>
            </a:gsLst>
            <a:lin ang="0" scaled="0"/>
          </a:gra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91363" tIns="45680" rIns="91363" bIns="45680" rtlCol="0" anchor="ctr"/>
          <a:lstStyle/>
          <a:p>
            <a:pPr algn="ctr"/>
            <a:endParaRPr lang="en-US"/>
          </a:p>
        </p:txBody>
      </p:sp>
      <p:sp>
        <p:nvSpPr>
          <p:cNvPr id="3" name="textruta 2">
            <a:extLst>
              <a:ext uri="{FF2B5EF4-FFF2-40B4-BE49-F238E27FC236}">
                <a16:creationId xmlns:a16="http://schemas.microsoft.com/office/drawing/2014/main" id="{846B1050-D18A-2FB1-2A18-AFDF170B0A4E}"/>
              </a:ext>
            </a:extLst>
          </p:cNvPr>
          <p:cNvSpPr txBox="1"/>
          <p:nvPr/>
        </p:nvSpPr>
        <p:spPr>
          <a:xfrm>
            <a:off x="6816080" y="1445759"/>
            <a:ext cx="3188248" cy="338554"/>
          </a:xfrm>
          <a:prstGeom prst="rect">
            <a:avLst/>
          </a:prstGeom>
          <a:noFill/>
        </p:spPr>
        <p:txBody>
          <a:bodyPr wrap="square" rtlCol="0">
            <a:spAutoFit/>
          </a:bodyPr>
          <a:lstStyle/>
          <a:p>
            <a:r>
              <a:rPr lang="sv-SE" sz="1600" dirty="0" err="1">
                <a:cs typeface="Times New Roman" panose="02020603050405020304" pitchFamily="18" charset="0"/>
              </a:rPr>
              <a:t>Decrease</a:t>
            </a:r>
            <a:r>
              <a:rPr lang="sv-SE" sz="1600" dirty="0">
                <a:cs typeface="Times New Roman" panose="02020603050405020304" pitchFamily="18" charset="0"/>
              </a:rPr>
              <a:t> in </a:t>
            </a:r>
            <a:r>
              <a:rPr lang="sv-SE" sz="1600" dirty="0" err="1">
                <a:cs typeface="Times New Roman" panose="02020603050405020304" pitchFamily="18" charset="0"/>
              </a:rPr>
              <a:t>severity</a:t>
            </a:r>
            <a:endParaRPr lang="en-US" sz="1600" dirty="0">
              <a:cs typeface="Times New Roman" panose="02020603050405020304" pitchFamily="18" charset="0"/>
            </a:endParaRPr>
          </a:p>
        </p:txBody>
      </p:sp>
      <p:sp>
        <p:nvSpPr>
          <p:cNvPr id="7" name="textruta 6">
            <a:extLst>
              <a:ext uri="{FF2B5EF4-FFF2-40B4-BE49-F238E27FC236}">
                <a16:creationId xmlns:a16="http://schemas.microsoft.com/office/drawing/2014/main" id="{97DC8F10-408E-2197-0BE5-2C57F85A7440}"/>
              </a:ext>
            </a:extLst>
          </p:cNvPr>
          <p:cNvSpPr txBox="1"/>
          <p:nvPr/>
        </p:nvSpPr>
        <p:spPr>
          <a:xfrm>
            <a:off x="407669" y="6230570"/>
            <a:ext cx="3512500" cy="369332"/>
          </a:xfrm>
          <a:prstGeom prst="rect">
            <a:avLst/>
          </a:prstGeom>
          <a:noFill/>
        </p:spPr>
        <p:txBody>
          <a:bodyPr wrap="none" rtlCol="0">
            <a:spAutoFit/>
          </a:bodyPr>
          <a:lstStyle/>
          <a:p>
            <a:r>
              <a:rPr lang="sv-SE" dirty="0"/>
              <a:t>GHS 9th revised edition (2021)</a:t>
            </a:r>
          </a:p>
        </p:txBody>
      </p:sp>
      <p:sp>
        <p:nvSpPr>
          <p:cNvPr id="9" name="Rubrik 1">
            <a:extLst>
              <a:ext uri="{FF2B5EF4-FFF2-40B4-BE49-F238E27FC236}">
                <a16:creationId xmlns:a16="http://schemas.microsoft.com/office/drawing/2014/main" id="{117D6554-183F-6308-1CDE-86D1361EB0BB}"/>
              </a:ext>
            </a:extLst>
          </p:cNvPr>
          <p:cNvSpPr txBox="1">
            <a:spLocks/>
          </p:cNvSpPr>
          <p:nvPr/>
        </p:nvSpPr>
        <p:spPr>
          <a:xfrm>
            <a:off x="1055076" y="502101"/>
            <a:ext cx="10085889" cy="994943"/>
          </a:xfrm>
          <a:prstGeom prst="rect">
            <a:avLst/>
          </a:prstGeom>
          <a:solidFill>
            <a:srgbClr val="4D4D4D"/>
          </a:solidFill>
          <a:ln w="76200">
            <a:solidFill>
              <a:schemeClr val="bg1"/>
            </a:solidFill>
          </a:ln>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600" b="1" dirty="0">
                <a:solidFill>
                  <a:schemeClr val="bg1"/>
                </a:solidFill>
                <a:latin typeface="Arial" panose="020B0604020202020204" pitchFamily="34" charset="0"/>
                <a:cs typeface="Arial" panose="020B0604020202020204" pitchFamily="34" charset="0"/>
              </a:rPr>
              <a:t>Health hazard classes and categories</a:t>
            </a:r>
            <a:endParaRPr lang="sv-SE" sz="3600" b="1"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69017619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showMasterSp="0" show="0">
  <p:cSld>
    <p:spTree>
      <p:nvGrpSpPr>
        <p:cNvPr id="1" name=""/>
        <p:cNvGrpSpPr/>
        <p:nvPr/>
      </p:nvGrpSpPr>
      <p:grpSpPr>
        <a:xfrm>
          <a:off x="0" y="0"/>
          <a:ext cx="0" cy="0"/>
          <a:chOff x="0" y="0"/>
          <a:chExt cx="0" cy="0"/>
        </a:xfrm>
      </p:grpSpPr>
      <p:pic>
        <p:nvPicPr>
          <p:cNvPr id="14" name="Imagen 6">
            <a:extLst>
              <a:ext uri="{FF2B5EF4-FFF2-40B4-BE49-F238E27FC236}">
                <a16:creationId xmlns:a16="http://schemas.microsoft.com/office/drawing/2014/main" id="{EED004D7-C171-AB88-B848-420597555183}"/>
              </a:ext>
            </a:extLst>
          </p:cNvPr>
          <p:cNvPicPr>
            <a:picLocks noChangeAspect="1"/>
          </p:cNvPicPr>
          <p:nvPr/>
        </p:nvPicPr>
        <p:blipFill rotWithShape="1">
          <a:blip r:embed="rId3">
            <a:alphaModFix amt="20000"/>
            <a:extLst>
              <a:ext uri="{28A0092B-C50C-407E-A947-70E740481C1C}">
                <a14:useLocalDpi xmlns:a14="http://schemas.microsoft.com/office/drawing/2010/main" val="0"/>
              </a:ext>
            </a:extLst>
          </a:blip>
          <a:srcRect l="5" t="32709" r="-2" b="46699"/>
          <a:stretch/>
        </p:blipFill>
        <p:spPr>
          <a:xfrm>
            <a:off x="0" y="-2"/>
            <a:ext cx="12192000" cy="1497045"/>
          </a:xfrm>
          <a:prstGeom prst="rect">
            <a:avLst/>
          </a:prstGeom>
        </p:spPr>
      </p:pic>
      <p:pic>
        <p:nvPicPr>
          <p:cNvPr id="10" name="Image 4">
            <a:extLst>
              <a:ext uri="{FF2B5EF4-FFF2-40B4-BE49-F238E27FC236}">
                <a16:creationId xmlns:a16="http://schemas.microsoft.com/office/drawing/2014/main" id="{15C7EB25-861B-AAB2-B98A-43CC352D884D}"/>
              </a:ext>
            </a:extLst>
          </p:cNvPr>
          <p:cNvPicPr>
            <a:picLocks noChangeAspect="1"/>
          </p:cNvPicPr>
          <p:nvPr/>
        </p:nvPicPr>
        <p:blipFill>
          <a:blip r:embed="rId4"/>
          <a:stretch>
            <a:fillRect/>
          </a:stretch>
        </p:blipFill>
        <p:spPr>
          <a:xfrm>
            <a:off x="9801506" y="6115022"/>
            <a:ext cx="2304488" cy="640135"/>
          </a:xfrm>
          <a:prstGeom prst="rect">
            <a:avLst/>
          </a:prstGeom>
        </p:spPr>
      </p:pic>
      <p:graphicFrame>
        <p:nvGraphicFramePr>
          <p:cNvPr id="2" name="Tabell 1">
            <a:extLst>
              <a:ext uri="{FF2B5EF4-FFF2-40B4-BE49-F238E27FC236}">
                <a16:creationId xmlns:a16="http://schemas.microsoft.com/office/drawing/2014/main" id="{87925FA2-7D1E-D921-128D-6EB9D8C777DA}"/>
              </a:ext>
            </a:extLst>
          </p:cNvPr>
          <p:cNvGraphicFramePr>
            <a:graphicFrameLocks noGrp="1"/>
          </p:cNvGraphicFramePr>
          <p:nvPr>
            <p:extLst>
              <p:ext uri="{D42A27DB-BD31-4B8C-83A1-F6EECF244321}">
                <p14:modId xmlns:p14="http://schemas.microsoft.com/office/powerpoint/2010/main" val="836566645"/>
              </p:ext>
            </p:extLst>
          </p:nvPr>
        </p:nvGraphicFramePr>
        <p:xfrm>
          <a:off x="2351584" y="1876453"/>
          <a:ext cx="9073008" cy="4454568"/>
        </p:xfrm>
        <a:graphic>
          <a:graphicData uri="http://schemas.openxmlformats.org/drawingml/2006/table">
            <a:tbl>
              <a:tblPr>
                <a:tableStyleId>{8799B23B-EC83-4686-B30A-512413B5E67A}</a:tableStyleId>
              </a:tblPr>
              <a:tblGrid>
                <a:gridCol w="968135">
                  <a:extLst>
                    <a:ext uri="{9D8B030D-6E8A-4147-A177-3AD203B41FA5}">
                      <a16:colId xmlns:a16="http://schemas.microsoft.com/office/drawing/2014/main" val="3987791037"/>
                    </a:ext>
                  </a:extLst>
                </a:gridCol>
                <a:gridCol w="539736">
                  <a:extLst>
                    <a:ext uri="{9D8B030D-6E8A-4147-A177-3AD203B41FA5}">
                      <a16:colId xmlns:a16="http://schemas.microsoft.com/office/drawing/2014/main" val="2345992849"/>
                    </a:ext>
                  </a:extLst>
                </a:gridCol>
                <a:gridCol w="1546535">
                  <a:extLst>
                    <a:ext uri="{9D8B030D-6E8A-4147-A177-3AD203B41FA5}">
                      <a16:colId xmlns:a16="http://schemas.microsoft.com/office/drawing/2014/main" val="143280277"/>
                    </a:ext>
                  </a:extLst>
                </a:gridCol>
                <a:gridCol w="1404770">
                  <a:extLst>
                    <a:ext uri="{9D8B030D-6E8A-4147-A177-3AD203B41FA5}">
                      <a16:colId xmlns:a16="http://schemas.microsoft.com/office/drawing/2014/main" val="3940327894"/>
                    </a:ext>
                  </a:extLst>
                </a:gridCol>
                <a:gridCol w="1520760">
                  <a:extLst>
                    <a:ext uri="{9D8B030D-6E8A-4147-A177-3AD203B41FA5}">
                      <a16:colId xmlns:a16="http://schemas.microsoft.com/office/drawing/2014/main" val="1651223010"/>
                    </a:ext>
                  </a:extLst>
                </a:gridCol>
                <a:gridCol w="3093072">
                  <a:extLst>
                    <a:ext uri="{9D8B030D-6E8A-4147-A177-3AD203B41FA5}">
                      <a16:colId xmlns:a16="http://schemas.microsoft.com/office/drawing/2014/main" val="4183609496"/>
                    </a:ext>
                  </a:extLst>
                </a:gridCol>
              </a:tblGrid>
              <a:tr h="281126">
                <a:tc gridSpan="3">
                  <a:txBody>
                    <a:bodyPr/>
                    <a:lstStyle/>
                    <a:p>
                      <a:pPr algn="ctr">
                        <a:spcBef>
                          <a:spcPts val="400"/>
                        </a:spcBef>
                        <a:spcAft>
                          <a:spcPts val="400"/>
                        </a:spcAft>
                        <a:tabLst>
                          <a:tab pos="904875" algn="l"/>
                        </a:tabLst>
                      </a:pPr>
                      <a:r>
                        <a:rPr lang="en-GB" sz="2000" dirty="0">
                          <a:solidFill>
                            <a:schemeClr val="bg1"/>
                          </a:solidFill>
                          <a:effectLst/>
                        </a:rPr>
                        <a:t>Classification</a:t>
                      </a:r>
                      <a:endParaRPr lang="sv-SE" sz="2000" dirty="0">
                        <a:solidFill>
                          <a:schemeClr val="bg1"/>
                        </a:solidFill>
                        <a:effectLst/>
                        <a:latin typeface="+mn-lt"/>
                        <a:ea typeface="Times New Roman" panose="02020603050405020304" pitchFamily="18" charset="0"/>
                      </a:endParaRPr>
                    </a:p>
                  </a:txBody>
                  <a:tcPr marL="35377" marR="35377" marT="0" marB="0">
                    <a:solidFill>
                      <a:srgbClr val="0070C0"/>
                    </a:solidFill>
                  </a:tcPr>
                </a:tc>
                <a:tc hMerge="1">
                  <a:txBody>
                    <a:bodyPr/>
                    <a:lstStyle/>
                    <a:p>
                      <a:endParaRPr lang="sv-SE"/>
                    </a:p>
                  </a:txBody>
                  <a:tcPr/>
                </a:tc>
                <a:tc hMerge="1">
                  <a:txBody>
                    <a:bodyPr/>
                    <a:lstStyle/>
                    <a:p>
                      <a:endParaRPr lang="sv-SE"/>
                    </a:p>
                  </a:txBody>
                  <a:tcPr/>
                </a:tc>
                <a:tc gridSpan="3">
                  <a:txBody>
                    <a:bodyPr/>
                    <a:lstStyle/>
                    <a:p>
                      <a:pPr algn="ctr">
                        <a:spcBef>
                          <a:spcPts val="400"/>
                        </a:spcBef>
                        <a:spcAft>
                          <a:spcPts val="400"/>
                        </a:spcAft>
                        <a:tabLst>
                          <a:tab pos="904875" algn="l"/>
                        </a:tabLst>
                      </a:pPr>
                      <a:r>
                        <a:rPr lang="en-GB" sz="2000" dirty="0">
                          <a:solidFill>
                            <a:schemeClr val="bg1"/>
                          </a:solidFill>
                          <a:effectLst/>
                        </a:rPr>
                        <a:t>Labelling</a:t>
                      </a:r>
                      <a:endParaRPr lang="sv-SE" sz="2000" dirty="0">
                        <a:solidFill>
                          <a:schemeClr val="bg1"/>
                        </a:solidFill>
                        <a:effectLst/>
                        <a:latin typeface="+mn-lt"/>
                        <a:ea typeface="Times New Roman" panose="02020603050405020304" pitchFamily="18" charset="0"/>
                      </a:endParaRPr>
                    </a:p>
                  </a:txBody>
                  <a:tcPr marL="35377" marR="35377" marT="0" marB="0">
                    <a:solidFill>
                      <a:srgbClr val="0070C0"/>
                    </a:solidFill>
                  </a:tcPr>
                </a:tc>
                <a:tc hMerge="1">
                  <a:txBody>
                    <a:bodyPr/>
                    <a:lstStyle/>
                    <a:p>
                      <a:endParaRPr lang="sv-SE"/>
                    </a:p>
                  </a:txBody>
                  <a:tcPr/>
                </a:tc>
                <a:tc hMerge="1">
                  <a:txBody>
                    <a:bodyPr/>
                    <a:lstStyle/>
                    <a:p>
                      <a:endParaRPr lang="sv-SE"/>
                    </a:p>
                  </a:txBody>
                  <a:tcPr/>
                </a:tc>
                <a:extLst>
                  <a:ext uri="{0D108BD9-81ED-4DB2-BD59-A6C34878D82A}">
                    <a16:rowId xmlns:a16="http://schemas.microsoft.com/office/drawing/2014/main" val="2423252111"/>
                  </a:ext>
                </a:extLst>
              </a:tr>
              <a:tr h="685208">
                <a:tc>
                  <a:txBody>
                    <a:bodyPr/>
                    <a:lstStyle/>
                    <a:p>
                      <a:pPr algn="ctr">
                        <a:spcBef>
                          <a:spcPts val="400"/>
                        </a:spcBef>
                        <a:spcAft>
                          <a:spcPts val="400"/>
                        </a:spcAft>
                        <a:tabLst>
                          <a:tab pos="904875" algn="l"/>
                        </a:tabLst>
                      </a:pPr>
                      <a:r>
                        <a:rPr lang="en-GB" sz="1600" dirty="0">
                          <a:solidFill>
                            <a:schemeClr val="bg1"/>
                          </a:solidFill>
                          <a:effectLst/>
                        </a:rPr>
                        <a:t>Hazard class</a:t>
                      </a:r>
                      <a:endParaRPr lang="sv-SE" sz="1600" dirty="0">
                        <a:solidFill>
                          <a:schemeClr val="bg1"/>
                        </a:solidFill>
                        <a:effectLst/>
                        <a:latin typeface="+mn-lt"/>
                        <a:ea typeface="Times New Roman" panose="02020603050405020304" pitchFamily="18" charset="0"/>
                      </a:endParaRPr>
                    </a:p>
                  </a:txBody>
                  <a:tcPr marL="35377" marR="35377" marT="0" marB="0" anchor="ctr">
                    <a:solidFill>
                      <a:srgbClr val="00B0F0"/>
                    </a:solidFill>
                  </a:tcPr>
                </a:tc>
                <a:tc gridSpan="2">
                  <a:txBody>
                    <a:bodyPr/>
                    <a:lstStyle/>
                    <a:p>
                      <a:pPr algn="ctr">
                        <a:spcBef>
                          <a:spcPts val="400"/>
                        </a:spcBef>
                        <a:spcAft>
                          <a:spcPts val="400"/>
                        </a:spcAft>
                        <a:tabLst>
                          <a:tab pos="904875" algn="l"/>
                        </a:tabLst>
                      </a:pPr>
                      <a:r>
                        <a:rPr lang="en-GB" sz="1800" dirty="0">
                          <a:solidFill>
                            <a:schemeClr val="bg1"/>
                          </a:solidFill>
                          <a:effectLst/>
                        </a:rPr>
                        <a:t>Hazard category</a:t>
                      </a:r>
                      <a:endParaRPr lang="sv-SE" sz="1800" dirty="0">
                        <a:solidFill>
                          <a:schemeClr val="bg1"/>
                        </a:solidFill>
                        <a:effectLst/>
                        <a:latin typeface="+mn-lt"/>
                        <a:ea typeface="Times New Roman" panose="02020603050405020304" pitchFamily="18" charset="0"/>
                      </a:endParaRPr>
                    </a:p>
                  </a:txBody>
                  <a:tcPr marL="35377" marR="35377" marT="0" marB="0" anchor="ctr">
                    <a:solidFill>
                      <a:srgbClr val="00B0F0"/>
                    </a:solidFill>
                  </a:tcPr>
                </a:tc>
                <a:tc hMerge="1">
                  <a:txBody>
                    <a:bodyPr/>
                    <a:lstStyle/>
                    <a:p>
                      <a:endParaRPr lang="sv-SE"/>
                    </a:p>
                  </a:txBody>
                  <a:tcPr/>
                </a:tc>
                <a:tc>
                  <a:txBody>
                    <a:bodyPr/>
                    <a:lstStyle/>
                    <a:p>
                      <a:pPr algn="ctr">
                        <a:spcBef>
                          <a:spcPts val="400"/>
                        </a:spcBef>
                        <a:spcAft>
                          <a:spcPts val="400"/>
                        </a:spcAft>
                        <a:tabLst>
                          <a:tab pos="904875" algn="l"/>
                        </a:tabLst>
                      </a:pPr>
                      <a:r>
                        <a:rPr lang="en-GB" sz="1800" dirty="0">
                          <a:solidFill>
                            <a:schemeClr val="bg1"/>
                          </a:solidFill>
                          <a:effectLst/>
                        </a:rPr>
                        <a:t>Pictogram</a:t>
                      </a:r>
                      <a:endParaRPr lang="sv-SE" sz="1800" dirty="0">
                        <a:solidFill>
                          <a:schemeClr val="bg1"/>
                        </a:solidFill>
                        <a:effectLst/>
                        <a:latin typeface="+mn-lt"/>
                        <a:ea typeface="Times New Roman" panose="02020603050405020304" pitchFamily="18" charset="0"/>
                      </a:endParaRPr>
                    </a:p>
                  </a:txBody>
                  <a:tcPr marL="35377" marR="35377" marT="0" marB="0" anchor="ctr">
                    <a:solidFill>
                      <a:srgbClr val="00B0F0"/>
                    </a:solidFill>
                  </a:tcPr>
                </a:tc>
                <a:tc>
                  <a:txBody>
                    <a:bodyPr/>
                    <a:lstStyle/>
                    <a:p>
                      <a:pPr algn="ctr">
                        <a:spcBef>
                          <a:spcPts val="400"/>
                        </a:spcBef>
                        <a:spcAft>
                          <a:spcPts val="400"/>
                        </a:spcAft>
                        <a:tabLst>
                          <a:tab pos="904875" algn="l"/>
                        </a:tabLst>
                      </a:pPr>
                      <a:r>
                        <a:rPr lang="en-GB" sz="1800" dirty="0">
                          <a:solidFill>
                            <a:schemeClr val="bg1"/>
                          </a:solidFill>
                          <a:effectLst/>
                        </a:rPr>
                        <a:t>Signal word</a:t>
                      </a:r>
                      <a:endParaRPr lang="sv-SE" sz="1800" dirty="0">
                        <a:solidFill>
                          <a:schemeClr val="bg1"/>
                        </a:solidFill>
                        <a:effectLst/>
                        <a:latin typeface="+mn-lt"/>
                        <a:ea typeface="Times New Roman" panose="02020603050405020304" pitchFamily="18" charset="0"/>
                      </a:endParaRPr>
                    </a:p>
                  </a:txBody>
                  <a:tcPr marL="35377" marR="35377" marT="0" marB="0" anchor="ctr">
                    <a:solidFill>
                      <a:srgbClr val="00B0F0"/>
                    </a:solidFill>
                  </a:tcPr>
                </a:tc>
                <a:tc>
                  <a:txBody>
                    <a:bodyPr/>
                    <a:lstStyle/>
                    <a:p>
                      <a:pPr algn="l">
                        <a:spcBef>
                          <a:spcPts val="400"/>
                        </a:spcBef>
                        <a:spcAft>
                          <a:spcPts val="400"/>
                        </a:spcAft>
                        <a:tabLst>
                          <a:tab pos="904875" algn="l"/>
                        </a:tabLst>
                      </a:pPr>
                      <a:r>
                        <a:rPr lang="en-GB" sz="1800" dirty="0">
                          <a:solidFill>
                            <a:schemeClr val="bg1"/>
                          </a:solidFill>
                          <a:effectLst/>
                        </a:rPr>
                        <a:t>Hazard statement</a:t>
                      </a:r>
                      <a:endParaRPr lang="sv-SE" sz="1800" dirty="0">
                        <a:solidFill>
                          <a:schemeClr val="bg1"/>
                        </a:solidFill>
                        <a:effectLst/>
                        <a:latin typeface="+mn-lt"/>
                        <a:ea typeface="Times New Roman" panose="02020603050405020304" pitchFamily="18" charset="0"/>
                      </a:endParaRPr>
                    </a:p>
                  </a:txBody>
                  <a:tcPr marL="35377" marR="35377" marT="0" marB="0" anchor="ctr">
                    <a:solidFill>
                      <a:srgbClr val="00B0F0"/>
                    </a:solidFill>
                  </a:tcPr>
                </a:tc>
                <a:extLst>
                  <a:ext uri="{0D108BD9-81ED-4DB2-BD59-A6C34878D82A}">
                    <a16:rowId xmlns:a16="http://schemas.microsoft.com/office/drawing/2014/main" val="3567236042"/>
                  </a:ext>
                </a:extLst>
              </a:tr>
              <a:tr h="196788">
                <a:tc rowSpan="17">
                  <a:txBody>
                    <a:bodyPr/>
                    <a:lstStyle/>
                    <a:p>
                      <a:pPr algn="ctr">
                        <a:spcBef>
                          <a:spcPts val="200"/>
                        </a:spcBef>
                        <a:spcAft>
                          <a:spcPts val="200"/>
                        </a:spcAft>
                        <a:tabLst>
                          <a:tab pos="904875" algn="l"/>
                        </a:tabLst>
                      </a:pPr>
                      <a:r>
                        <a:rPr lang="en-GB" sz="1400">
                          <a:effectLst/>
                        </a:rPr>
                        <a:t>Acute toxicity</a:t>
                      </a:r>
                      <a:endParaRPr lang="sv-SE" sz="1400">
                        <a:effectLst/>
                        <a:latin typeface="+mn-lt"/>
                        <a:ea typeface="Times New Roman" panose="02020603050405020304" pitchFamily="18" charset="0"/>
                      </a:endParaRPr>
                    </a:p>
                  </a:txBody>
                  <a:tcPr marL="35377" marR="35377" marT="0" marB="0" anchor="ctr"/>
                </a:tc>
                <a:tc rowSpan="3">
                  <a:txBody>
                    <a:bodyPr/>
                    <a:lstStyle/>
                    <a:p>
                      <a:pPr algn="ctr">
                        <a:spcBef>
                          <a:spcPts val="200"/>
                        </a:spcBef>
                        <a:spcAft>
                          <a:spcPts val="200"/>
                        </a:spcAft>
                        <a:tabLst>
                          <a:tab pos="904875" algn="l"/>
                        </a:tabLst>
                      </a:pPr>
                      <a:r>
                        <a:rPr lang="en-GB" sz="1400">
                          <a:effectLst/>
                        </a:rPr>
                        <a:t>1</a:t>
                      </a:r>
                      <a:endParaRPr lang="sv-SE" sz="1400">
                        <a:effectLst/>
                        <a:latin typeface="+mn-lt"/>
                        <a:ea typeface="Times New Roman" panose="02020603050405020304" pitchFamily="18" charset="0"/>
                      </a:endParaRPr>
                    </a:p>
                  </a:txBody>
                  <a:tcPr marL="35377" marR="35377" marT="0" marB="0" anchor="ctr"/>
                </a:tc>
                <a:tc>
                  <a:txBody>
                    <a:bodyPr/>
                    <a:lstStyle/>
                    <a:p>
                      <a:pPr algn="ctr">
                        <a:spcBef>
                          <a:spcPts val="200"/>
                        </a:spcBef>
                        <a:spcAft>
                          <a:spcPts val="200"/>
                        </a:spcAft>
                        <a:tabLst>
                          <a:tab pos="904875" algn="l"/>
                        </a:tabLst>
                      </a:pPr>
                      <a:r>
                        <a:rPr lang="en-GB" sz="1400" dirty="0">
                          <a:effectLst/>
                        </a:rPr>
                        <a:t>Oral</a:t>
                      </a:r>
                      <a:endParaRPr lang="sv-SE" sz="1400" dirty="0">
                        <a:effectLst/>
                        <a:latin typeface="+mn-lt"/>
                        <a:ea typeface="Times New Roman" panose="02020603050405020304" pitchFamily="18" charset="0"/>
                      </a:endParaRPr>
                    </a:p>
                  </a:txBody>
                  <a:tcPr marL="35377" marR="35377" marT="0" marB="0" anchor="ctr"/>
                </a:tc>
                <a:tc rowSpan="3">
                  <a:txBody>
                    <a:bodyPr/>
                    <a:lstStyle/>
                    <a:p>
                      <a:pPr algn="ctr">
                        <a:spcBef>
                          <a:spcPts val="200"/>
                        </a:spcBef>
                        <a:spcAft>
                          <a:spcPts val="200"/>
                        </a:spcAft>
                        <a:tabLst>
                          <a:tab pos="904875" algn="l"/>
                        </a:tabLst>
                      </a:pPr>
                      <a:endParaRPr lang="en-GB" sz="1400" dirty="0">
                        <a:solidFill>
                          <a:srgbClr val="000000"/>
                        </a:solidFill>
                        <a:effectLst/>
                        <a:latin typeface="+mn-lt"/>
                        <a:ea typeface="Times New Roman" panose="02020603050405020304" pitchFamily="18" charset="0"/>
                      </a:endParaRPr>
                    </a:p>
                  </a:txBody>
                  <a:tcPr marL="35377" marR="35377" marT="0" marB="0" anchor="ctr"/>
                </a:tc>
                <a:tc rowSpan="3">
                  <a:txBody>
                    <a:bodyPr/>
                    <a:lstStyle/>
                    <a:p>
                      <a:pPr algn="ctr">
                        <a:spcBef>
                          <a:spcPts val="200"/>
                        </a:spcBef>
                        <a:spcAft>
                          <a:spcPts val="200"/>
                        </a:spcAft>
                        <a:tabLst>
                          <a:tab pos="904875" algn="l"/>
                        </a:tabLst>
                      </a:pPr>
                      <a:r>
                        <a:rPr lang="en-GB" sz="1400" dirty="0">
                          <a:effectLst/>
                        </a:rPr>
                        <a:t>Danger</a:t>
                      </a:r>
                      <a:endParaRPr lang="sv-SE" sz="1400" dirty="0">
                        <a:effectLst/>
                        <a:latin typeface="+mn-lt"/>
                        <a:ea typeface="Times New Roman" panose="02020603050405020304" pitchFamily="18" charset="0"/>
                      </a:endParaRPr>
                    </a:p>
                  </a:txBody>
                  <a:tcPr marL="35377" marR="35377" marT="0" marB="0" anchor="ctr"/>
                </a:tc>
                <a:tc>
                  <a:txBody>
                    <a:bodyPr/>
                    <a:lstStyle/>
                    <a:p>
                      <a:pPr algn="just">
                        <a:spcBef>
                          <a:spcPts val="200"/>
                        </a:spcBef>
                        <a:spcAft>
                          <a:spcPts val="200"/>
                        </a:spcAft>
                      </a:pPr>
                      <a:r>
                        <a:rPr lang="en-GB" sz="1400" dirty="0">
                          <a:effectLst/>
                        </a:rPr>
                        <a:t>Fatal if swallowed</a:t>
                      </a:r>
                      <a:endParaRPr lang="sv-SE" sz="1400" dirty="0">
                        <a:effectLst/>
                        <a:latin typeface="+mn-lt"/>
                        <a:ea typeface="Times New Roman" panose="02020603050405020304" pitchFamily="18" charset="0"/>
                      </a:endParaRPr>
                    </a:p>
                  </a:txBody>
                  <a:tcPr marL="35377" marR="35377" marT="0" marB="0" anchor="ctr"/>
                </a:tc>
                <a:extLst>
                  <a:ext uri="{0D108BD9-81ED-4DB2-BD59-A6C34878D82A}">
                    <a16:rowId xmlns:a16="http://schemas.microsoft.com/office/drawing/2014/main" val="240457462"/>
                  </a:ext>
                </a:extLst>
              </a:tr>
              <a:tr h="196788">
                <a:tc vMerge="1">
                  <a:txBody>
                    <a:bodyPr/>
                    <a:lstStyle/>
                    <a:p>
                      <a:endParaRPr lang="sv-SE"/>
                    </a:p>
                  </a:txBody>
                  <a:tcPr/>
                </a:tc>
                <a:tc vMerge="1">
                  <a:txBody>
                    <a:bodyPr/>
                    <a:lstStyle/>
                    <a:p>
                      <a:endParaRPr lang="sv-SE"/>
                    </a:p>
                  </a:txBody>
                  <a:tcPr/>
                </a:tc>
                <a:tc>
                  <a:txBody>
                    <a:bodyPr/>
                    <a:lstStyle/>
                    <a:p>
                      <a:pPr algn="ctr">
                        <a:spcBef>
                          <a:spcPts val="200"/>
                        </a:spcBef>
                        <a:spcAft>
                          <a:spcPts val="200"/>
                        </a:spcAft>
                        <a:tabLst>
                          <a:tab pos="904875" algn="l"/>
                        </a:tabLst>
                      </a:pPr>
                      <a:r>
                        <a:rPr lang="en-GB" sz="1400" dirty="0">
                          <a:effectLst/>
                        </a:rPr>
                        <a:t>Dermal</a:t>
                      </a:r>
                      <a:endParaRPr lang="sv-SE" sz="1400" dirty="0">
                        <a:effectLst/>
                        <a:latin typeface="+mn-lt"/>
                        <a:ea typeface="Times New Roman" panose="02020603050405020304" pitchFamily="18" charset="0"/>
                      </a:endParaRPr>
                    </a:p>
                  </a:txBody>
                  <a:tcPr marL="35377" marR="35377" marT="0" marB="0" anchor="ctr"/>
                </a:tc>
                <a:tc vMerge="1">
                  <a:txBody>
                    <a:bodyPr/>
                    <a:lstStyle/>
                    <a:p>
                      <a:endParaRPr lang="sv-SE"/>
                    </a:p>
                  </a:txBody>
                  <a:tcPr/>
                </a:tc>
                <a:tc vMerge="1">
                  <a:txBody>
                    <a:bodyPr/>
                    <a:lstStyle/>
                    <a:p>
                      <a:endParaRPr lang="sv-SE"/>
                    </a:p>
                  </a:txBody>
                  <a:tcPr/>
                </a:tc>
                <a:tc>
                  <a:txBody>
                    <a:bodyPr/>
                    <a:lstStyle/>
                    <a:p>
                      <a:pPr algn="just">
                        <a:spcBef>
                          <a:spcPts val="200"/>
                        </a:spcBef>
                        <a:spcAft>
                          <a:spcPts val="200"/>
                        </a:spcAft>
                      </a:pPr>
                      <a:r>
                        <a:rPr lang="en-GB" sz="1400">
                          <a:effectLst/>
                        </a:rPr>
                        <a:t>Fatal in contact with skin</a:t>
                      </a:r>
                      <a:endParaRPr lang="sv-SE" sz="1400">
                        <a:effectLst/>
                        <a:latin typeface="+mn-lt"/>
                        <a:ea typeface="Times New Roman" panose="02020603050405020304" pitchFamily="18" charset="0"/>
                      </a:endParaRPr>
                    </a:p>
                  </a:txBody>
                  <a:tcPr marL="35377" marR="35377" marT="0" marB="0" anchor="ctr"/>
                </a:tc>
                <a:extLst>
                  <a:ext uri="{0D108BD9-81ED-4DB2-BD59-A6C34878D82A}">
                    <a16:rowId xmlns:a16="http://schemas.microsoft.com/office/drawing/2014/main" val="2198234542"/>
                  </a:ext>
                </a:extLst>
              </a:tr>
              <a:tr h="196788">
                <a:tc vMerge="1">
                  <a:txBody>
                    <a:bodyPr/>
                    <a:lstStyle/>
                    <a:p>
                      <a:endParaRPr lang="sv-SE"/>
                    </a:p>
                  </a:txBody>
                  <a:tcPr/>
                </a:tc>
                <a:tc vMerge="1">
                  <a:txBody>
                    <a:bodyPr/>
                    <a:lstStyle/>
                    <a:p>
                      <a:endParaRPr lang="sv-SE"/>
                    </a:p>
                  </a:txBody>
                  <a:tcPr/>
                </a:tc>
                <a:tc>
                  <a:txBody>
                    <a:bodyPr/>
                    <a:lstStyle/>
                    <a:p>
                      <a:pPr algn="ctr">
                        <a:spcBef>
                          <a:spcPts val="200"/>
                        </a:spcBef>
                        <a:spcAft>
                          <a:spcPts val="200"/>
                        </a:spcAft>
                        <a:tabLst>
                          <a:tab pos="904875" algn="l"/>
                        </a:tabLst>
                      </a:pPr>
                      <a:r>
                        <a:rPr lang="en-GB" sz="1400">
                          <a:effectLst/>
                        </a:rPr>
                        <a:t>Inhalation</a:t>
                      </a:r>
                      <a:endParaRPr lang="sv-SE" sz="1400">
                        <a:effectLst/>
                        <a:latin typeface="+mn-lt"/>
                        <a:ea typeface="Times New Roman" panose="02020603050405020304" pitchFamily="18" charset="0"/>
                      </a:endParaRPr>
                    </a:p>
                  </a:txBody>
                  <a:tcPr marL="35377" marR="35377" marT="0" marB="0" anchor="ctr"/>
                </a:tc>
                <a:tc vMerge="1">
                  <a:txBody>
                    <a:bodyPr/>
                    <a:lstStyle/>
                    <a:p>
                      <a:endParaRPr lang="sv-SE"/>
                    </a:p>
                  </a:txBody>
                  <a:tcPr/>
                </a:tc>
                <a:tc vMerge="1">
                  <a:txBody>
                    <a:bodyPr/>
                    <a:lstStyle/>
                    <a:p>
                      <a:endParaRPr lang="sv-SE"/>
                    </a:p>
                  </a:txBody>
                  <a:tcPr/>
                </a:tc>
                <a:tc>
                  <a:txBody>
                    <a:bodyPr/>
                    <a:lstStyle/>
                    <a:p>
                      <a:pPr algn="just">
                        <a:spcBef>
                          <a:spcPts val="200"/>
                        </a:spcBef>
                        <a:spcAft>
                          <a:spcPts val="200"/>
                        </a:spcAft>
                      </a:pPr>
                      <a:r>
                        <a:rPr lang="en-GB" sz="1400">
                          <a:effectLst/>
                        </a:rPr>
                        <a:t>Fatal if inhaled</a:t>
                      </a:r>
                      <a:endParaRPr lang="sv-SE" sz="1400">
                        <a:effectLst/>
                        <a:latin typeface="+mn-lt"/>
                        <a:ea typeface="Times New Roman" panose="02020603050405020304" pitchFamily="18" charset="0"/>
                      </a:endParaRPr>
                    </a:p>
                  </a:txBody>
                  <a:tcPr marL="35377" marR="35377" marT="0" marB="0" anchor="ctr"/>
                </a:tc>
                <a:extLst>
                  <a:ext uri="{0D108BD9-81ED-4DB2-BD59-A6C34878D82A}">
                    <a16:rowId xmlns:a16="http://schemas.microsoft.com/office/drawing/2014/main" val="4267778185"/>
                  </a:ext>
                </a:extLst>
              </a:tr>
              <a:tr h="196788">
                <a:tc vMerge="1">
                  <a:txBody>
                    <a:bodyPr/>
                    <a:lstStyle/>
                    <a:p>
                      <a:endParaRPr lang="sv-SE"/>
                    </a:p>
                  </a:txBody>
                  <a:tcPr/>
                </a:tc>
                <a:tc rowSpan="3">
                  <a:txBody>
                    <a:bodyPr/>
                    <a:lstStyle/>
                    <a:p>
                      <a:pPr algn="ctr">
                        <a:spcBef>
                          <a:spcPts val="200"/>
                        </a:spcBef>
                        <a:spcAft>
                          <a:spcPts val="200"/>
                        </a:spcAft>
                        <a:tabLst>
                          <a:tab pos="904875" algn="l"/>
                        </a:tabLst>
                      </a:pPr>
                      <a:r>
                        <a:rPr lang="en-GB" sz="1400">
                          <a:effectLst/>
                        </a:rPr>
                        <a:t>2</a:t>
                      </a:r>
                      <a:endParaRPr lang="sv-SE" sz="1400">
                        <a:effectLst/>
                        <a:latin typeface="+mn-lt"/>
                        <a:ea typeface="Times New Roman" panose="02020603050405020304" pitchFamily="18" charset="0"/>
                      </a:endParaRPr>
                    </a:p>
                  </a:txBody>
                  <a:tcPr marL="35377" marR="35377" marT="0" marB="0" anchor="ctr"/>
                </a:tc>
                <a:tc>
                  <a:txBody>
                    <a:bodyPr/>
                    <a:lstStyle/>
                    <a:p>
                      <a:pPr algn="ctr">
                        <a:spcBef>
                          <a:spcPts val="200"/>
                        </a:spcBef>
                        <a:spcAft>
                          <a:spcPts val="200"/>
                        </a:spcAft>
                        <a:tabLst>
                          <a:tab pos="904875" algn="l"/>
                        </a:tabLst>
                      </a:pPr>
                      <a:r>
                        <a:rPr lang="en-GB" sz="1400">
                          <a:effectLst/>
                        </a:rPr>
                        <a:t>Oral</a:t>
                      </a:r>
                      <a:endParaRPr lang="sv-SE" sz="1400">
                        <a:effectLst/>
                        <a:latin typeface="+mn-lt"/>
                        <a:ea typeface="Times New Roman" panose="02020603050405020304" pitchFamily="18" charset="0"/>
                      </a:endParaRPr>
                    </a:p>
                  </a:txBody>
                  <a:tcPr marL="35377" marR="35377" marT="0" marB="0" anchor="ctr"/>
                </a:tc>
                <a:tc rowSpan="3">
                  <a:txBody>
                    <a:bodyPr/>
                    <a:lstStyle/>
                    <a:p>
                      <a:pPr algn="ctr">
                        <a:spcBef>
                          <a:spcPts val="200"/>
                        </a:spcBef>
                        <a:spcAft>
                          <a:spcPts val="200"/>
                        </a:spcAft>
                        <a:tabLst>
                          <a:tab pos="904875" algn="l"/>
                        </a:tabLst>
                      </a:pPr>
                      <a:endParaRPr lang="en-GB" sz="1400" dirty="0">
                        <a:solidFill>
                          <a:srgbClr val="000000"/>
                        </a:solidFill>
                        <a:effectLst/>
                        <a:latin typeface="+mn-lt"/>
                        <a:ea typeface="Times New Roman" panose="02020603050405020304" pitchFamily="18" charset="0"/>
                      </a:endParaRPr>
                    </a:p>
                  </a:txBody>
                  <a:tcPr marL="35377" marR="35377" marT="0" marB="0" anchor="ctr"/>
                </a:tc>
                <a:tc rowSpan="3">
                  <a:txBody>
                    <a:bodyPr/>
                    <a:lstStyle/>
                    <a:p>
                      <a:pPr algn="ctr">
                        <a:spcBef>
                          <a:spcPts val="200"/>
                        </a:spcBef>
                        <a:spcAft>
                          <a:spcPts val="200"/>
                        </a:spcAft>
                        <a:tabLst>
                          <a:tab pos="904875" algn="l"/>
                        </a:tabLst>
                      </a:pPr>
                      <a:r>
                        <a:rPr lang="en-GB" sz="1400">
                          <a:effectLst/>
                        </a:rPr>
                        <a:t>Danger</a:t>
                      </a:r>
                      <a:endParaRPr lang="sv-SE" sz="1400">
                        <a:effectLst/>
                        <a:latin typeface="+mn-lt"/>
                        <a:ea typeface="Times New Roman" panose="02020603050405020304" pitchFamily="18" charset="0"/>
                      </a:endParaRPr>
                    </a:p>
                  </a:txBody>
                  <a:tcPr marL="35377" marR="35377" marT="0" marB="0" anchor="ctr"/>
                </a:tc>
                <a:tc>
                  <a:txBody>
                    <a:bodyPr/>
                    <a:lstStyle/>
                    <a:p>
                      <a:pPr algn="just">
                        <a:spcBef>
                          <a:spcPts val="200"/>
                        </a:spcBef>
                        <a:spcAft>
                          <a:spcPts val="200"/>
                        </a:spcAft>
                      </a:pPr>
                      <a:r>
                        <a:rPr lang="en-GB" sz="1400" dirty="0">
                          <a:effectLst/>
                        </a:rPr>
                        <a:t>Fatal if swallowed</a:t>
                      </a:r>
                      <a:endParaRPr lang="sv-SE" sz="1400" dirty="0">
                        <a:effectLst/>
                        <a:latin typeface="+mn-lt"/>
                        <a:ea typeface="Times New Roman" panose="02020603050405020304" pitchFamily="18" charset="0"/>
                      </a:endParaRPr>
                    </a:p>
                  </a:txBody>
                  <a:tcPr marL="35377" marR="35377" marT="0" marB="0" anchor="ctr"/>
                </a:tc>
                <a:extLst>
                  <a:ext uri="{0D108BD9-81ED-4DB2-BD59-A6C34878D82A}">
                    <a16:rowId xmlns:a16="http://schemas.microsoft.com/office/drawing/2014/main" val="651588826"/>
                  </a:ext>
                </a:extLst>
              </a:tr>
              <a:tr h="196788">
                <a:tc vMerge="1">
                  <a:txBody>
                    <a:bodyPr/>
                    <a:lstStyle/>
                    <a:p>
                      <a:endParaRPr lang="sv-SE"/>
                    </a:p>
                  </a:txBody>
                  <a:tcPr/>
                </a:tc>
                <a:tc vMerge="1">
                  <a:txBody>
                    <a:bodyPr/>
                    <a:lstStyle/>
                    <a:p>
                      <a:endParaRPr lang="sv-SE"/>
                    </a:p>
                  </a:txBody>
                  <a:tcPr/>
                </a:tc>
                <a:tc>
                  <a:txBody>
                    <a:bodyPr/>
                    <a:lstStyle/>
                    <a:p>
                      <a:pPr algn="ctr">
                        <a:spcBef>
                          <a:spcPts val="200"/>
                        </a:spcBef>
                        <a:spcAft>
                          <a:spcPts val="200"/>
                        </a:spcAft>
                        <a:tabLst>
                          <a:tab pos="904875" algn="l"/>
                        </a:tabLst>
                      </a:pPr>
                      <a:r>
                        <a:rPr lang="en-GB" sz="1400" dirty="0">
                          <a:effectLst/>
                        </a:rPr>
                        <a:t>Dermal</a:t>
                      </a:r>
                      <a:endParaRPr lang="sv-SE" sz="1400" dirty="0">
                        <a:effectLst/>
                        <a:latin typeface="+mn-lt"/>
                        <a:ea typeface="Times New Roman" panose="02020603050405020304" pitchFamily="18" charset="0"/>
                      </a:endParaRPr>
                    </a:p>
                  </a:txBody>
                  <a:tcPr marL="35377" marR="35377" marT="0" marB="0" anchor="ctr"/>
                </a:tc>
                <a:tc vMerge="1">
                  <a:txBody>
                    <a:bodyPr/>
                    <a:lstStyle/>
                    <a:p>
                      <a:endParaRPr lang="sv-SE"/>
                    </a:p>
                  </a:txBody>
                  <a:tcPr/>
                </a:tc>
                <a:tc vMerge="1">
                  <a:txBody>
                    <a:bodyPr/>
                    <a:lstStyle/>
                    <a:p>
                      <a:endParaRPr lang="sv-SE"/>
                    </a:p>
                  </a:txBody>
                  <a:tcPr/>
                </a:tc>
                <a:tc>
                  <a:txBody>
                    <a:bodyPr/>
                    <a:lstStyle/>
                    <a:p>
                      <a:pPr algn="just">
                        <a:spcBef>
                          <a:spcPts val="200"/>
                        </a:spcBef>
                        <a:spcAft>
                          <a:spcPts val="200"/>
                        </a:spcAft>
                      </a:pPr>
                      <a:r>
                        <a:rPr lang="en-GB" sz="1400">
                          <a:effectLst/>
                        </a:rPr>
                        <a:t>Fatal in contact with skin</a:t>
                      </a:r>
                      <a:endParaRPr lang="sv-SE" sz="1400">
                        <a:effectLst/>
                        <a:latin typeface="+mn-lt"/>
                        <a:ea typeface="Times New Roman" panose="02020603050405020304" pitchFamily="18" charset="0"/>
                      </a:endParaRPr>
                    </a:p>
                  </a:txBody>
                  <a:tcPr marL="35377" marR="35377" marT="0" marB="0" anchor="ctr"/>
                </a:tc>
                <a:extLst>
                  <a:ext uri="{0D108BD9-81ED-4DB2-BD59-A6C34878D82A}">
                    <a16:rowId xmlns:a16="http://schemas.microsoft.com/office/drawing/2014/main" val="3396478816"/>
                  </a:ext>
                </a:extLst>
              </a:tr>
              <a:tr h="196788">
                <a:tc vMerge="1">
                  <a:txBody>
                    <a:bodyPr/>
                    <a:lstStyle/>
                    <a:p>
                      <a:endParaRPr lang="sv-SE"/>
                    </a:p>
                  </a:txBody>
                  <a:tcPr/>
                </a:tc>
                <a:tc vMerge="1">
                  <a:txBody>
                    <a:bodyPr/>
                    <a:lstStyle/>
                    <a:p>
                      <a:endParaRPr lang="sv-SE"/>
                    </a:p>
                  </a:txBody>
                  <a:tcPr/>
                </a:tc>
                <a:tc>
                  <a:txBody>
                    <a:bodyPr/>
                    <a:lstStyle/>
                    <a:p>
                      <a:pPr algn="ctr">
                        <a:spcBef>
                          <a:spcPts val="200"/>
                        </a:spcBef>
                        <a:spcAft>
                          <a:spcPts val="200"/>
                        </a:spcAft>
                        <a:tabLst>
                          <a:tab pos="904875" algn="l"/>
                        </a:tabLst>
                      </a:pPr>
                      <a:r>
                        <a:rPr lang="en-GB" sz="1400" dirty="0">
                          <a:effectLst/>
                        </a:rPr>
                        <a:t>Inhalation</a:t>
                      </a:r>
                      <a:endParaRPr lang="sv-SE" sz="1400" dirty="0">
                        <a:effectLst/>
                        <a:latin typeface="+mn-lt"/>
                        <a:ea typeface="Times New Roman" panose="02020603050405020304" pitchFamily="18" charset="0"/>
                      </a:endParaRPr>
                    </a:p>
                  </a:txBody>
                  <a:tcPr marL="35377" marR="35377" marT="0" marB="0" anchor="ctr"/>
                </a:tc>
                <a:tc vMerge="1">
                  <a:txBody>
                    <a:bodyPr/>
                    <a:lstStyle/>
                    <a:p>
                      <a:endParaRPr lang="sv-SE"/>
                    </a:p>
                  </a:txBody>
                  <a:tcPr/>
                </a:tc>
                <a:tc vMerge="1">
                  <a:txBody>
                    <a:bodyPr/>
                    <a:lstStyle/>
                    <a:p>
                      <a:endParaRPr lang="sv-SE"/>
                    </a:p>
                  </a:txBody>
                  <a:tcPr/>
                </a:tc>
                <a:tc>
                  <a:txBody>
                    <a:bodyPr/>
                    <a:lstStyle/>
                    <a:p>
                      <a:pPr algn="just">
                        <a:spcBef>
                          <a:spcPts val="200"/>
                        </a:spcBef>
                        <a:spcAft>
                          <a:spcPts val="200"/>
                        </a:spcAft>
                      </a:pPr>
                      <a:r>
                        <a:rPr lang="en-GB" sz="1400">
                          <a:effectLst/>
                        </a:rPr>
                        <a:t>Fatal if inhaled</a:t>
                      </a:r>
                      <a:endParaRPr lang="sv-SE" sz="1400">
                        <a:effectLst/>
                        <a:latin typeface="+mn-lt"/>
                        <a:ea typeface="Times New Roman" panose="02020603050405020304" pitchFamily="18" charset="0"/>
                      </a:endParaRPr>
                    </a:p>
                  </a:txBody>
                  <a:tcPr marL="35377" marR="35377" marT="0" marB="0" anchor="ctr"/>
                </a:tc>
                <a:extLst>
                  <a:ext uri="{0D108BD9-81ED-4DB2-BD59-A6C34878D82A}">
                    <a16:rowId xmlns:a16="http://schemas.microsoft.com/office/drawing/2014/main" val="2750129752"/>
                  </a:ext>
                </a:extLst>
              </a:tr>
              <a:tr h="196788">
                <a:tc vMerge="1">
                  <a:txBody>
                    <a:bodyPr/>
                    <a:lstStyle/>
                    <a:p>
                      <a:endParaRPr lang="sv-SE"/>
                    </a:p>
                  </a:txBody>
                  <a:tcPr/>
                </a:tc>
                <a:tc rowSpan="4">
                  <a:txBody>
                    <a:bodyPr/>
                    <a:lstStyle/>
                    <a:p>
                      <a:pPr algn="ctr">
                        <a:spcBef>
                          <a:spcPts val="200"/>
                        </a:spcBef>
                        <a:spcAft>
                          <a:spcPts val="200"/>
                        </a:spcAft>
                        <a:tabLst>
                          <a:tab pos="904875" algn="l"/>
                        </a:tabLst>
                      </a:pPr>
                      <a:r>
                        <a:rPr lang="en-GB" sz="1400">
                          <a:effectLst/>
                        </a:rPr>
                        <a:t>3</a:t>
                      </a:r>
                      <a:endParaRPr lang="sv-SE" sz="1400">
                        <a:effectLst/>
                        <a:latin typeface="+mn-lt"/>
                        <a:ea typeface="Times New Roman" panose="02020603050405020304" pitchFamily="18" charset="0"/>
                      </a:endParaRPr>
                    </a:p>
                  </a:txBody>
                  <a:tcPr marL="35377" marR="35377" marT="0" marB="0" anchor="ctr"/>
                </a:tc>
                <a:tc>
                  <a:txBody>
                    <a:bodyPr/>
                    <a:lstStyle/>
                    <a:p>
                      <a:pPr algn="ctr">
                        <a:spcBef>
                          <a:spcPts val="200"/>
                        </a:spcBef>
                        <a:spcAft>
                          <a:spcPts val="200"/>
                        </a:spcAft>
                        <a:tabLst>
                          <a:tab pos="904875" algn="l"/>
                        </a:tabLst>
                      </a:pPr>
                      <a:r>
                        <a:rPr lang="en-GB" sz="1400">
                          <a:effectLst/>
                        </a:rPr>
                        <a:t>Oral</a:t>
                      </a:r>
                      <a:endParaRPr lang="sv-SE" sz="1400">
                        <a:effectLst/>
                        <a:latin typeface="+mn-lt"/>
                        <a:ea typeface="Times New Roman" panose="02020603050405020304" pitchFamily="18" charset="0"/>
                      </a:endParaRPr>
                    </a:p>
                  </a:txBody>
                  <a:tcPr marL="35377" marR="35377" marT="0" marB="0" anchor="ctr"/>
                </a:tc>
                <a:tc rowSpan="4">
                  <a:txBody>
                    <a:bodyPr/>
                    <a:lstStyle/>
                    <a:p>
                      <a:pPr algn="ctr">
                        <a:spcBef>
                          <a:spcPts val="200"/>
                        </a:spcBef>
                        <a:spcAft>
                          <a:spcPts val="200"/>
                        </a:spcAft>
                        <a:tabLst>
                          <a:tab pos="904875" algn="l"/>
                        </a:tabLst>
                      </a:pPr>
                      <a:endParaRPr lang="en-GB" sz="1400" dirty="0">
                        <a:solidFill>
                          <a:srgbClr val="000000"/>
                        </a:solidFill>
                        <a:effectLst/>
                        <a:latin typeface="+mn-lt"/>
                        <a:ea typeface="Times New Roman" panose="02020603050405020304" pitchFamily="18" charset="0"/>
                      </a:endParaRPr>
                    </a:p>
                  </a:txBody>
                  <a:tcPr marL="35377" marR="35377" marT="0" marB="0" anchor="ctr"/>
                </a:tc>
                <a:tc rowSpan="4">
                  <a:txBody>
                    <a:bodyPr/>
                    <a:lstStyle/>
                    <a:p>
                      <a:pPr algn="ctr">
                        <a:spcBef>
                          <a:spcPts val="200"/>
                        </a:spcBef>
                        <a:spcAft>
                          <a:spcPts val="200"/>
                        </a:spcAft>
                        <a:tabLst>
                          <a:tab pos="904875" algn="l"/>
                        </a:tabLst>
                      </a:pPr>
                      <a:r>
                        <a:rPr lang="en-GB" sz="1400" dirty="0">
                          <a:effectLst/>
                        </a:rPr>
                        <a:t>Danger</a:t>
                      </a:r>
                      <a:endParaRPr lang="sv-SE" sz="1400" dirty="0">
                        <a:effectLst/>
                        <a:latin typeface="+mn-lt"/>
                        <a:ea typeface="Times New Roman" panose="02020603050405020304" pitchFamily="18" charset="0"/>
                      </a:endParaRPr>
                    </a:p>
                  </a:txBody>
                  <a:tcPr marL="35377" marR="35377" marT="0" marB="0" anchor="ctr"/>
                </a:tc>
                <a:tc>
                  <a:txBody>
                    <a:bodyPr/>
                    <a:lstStyle/>
                    <a:p>
                      <a:pPr algn="just">
                        <a:spcBef>
                          <a:spcPts val="200"/>
                        </a:spcBef>
                        <a:spcAft>
                          <a:spcPts val="200"/>
                        </a:spcAft>
                      </a:pPr>
                      <a:r>
                        <a:rPr lang="en-GB" sz="1400">
                          <a:effectLst/>
                        </a:rPr>
                        <a:t>Toxic if swallowed</a:t>
                      </a:r>
                      <a:endParaRPr lang="sv-SE" sz="1400">
                        <a:effectLst/>
                        <a:latin typeface="+mn-lt"/>
                        <a:ea typeface="Times New Roman" panose="02020603050405020304" pitchFamily="18" charset="0"/>
                      </a:endParaRPr>
                    </a:p>
                  </a:txBody>
                  <a:tcPr marL="35377" marR="35377" marT="0" marB="0" anchor="ctr"/>
                </a:tc>
                <a:extLst>
                  <a:ext uri="{0D108BD9-81ED-4DB2-BD59-A6C34878D82A}">
                    <a16:rowId xmlns:a16="http://schemas.microsoft.com/office/drawing/2014/main" val="1956334512"/>
                  </a:ext>
                </a:extLst>
              </a:tr>
              <a:tr h="0">
                <a:tc vMerge="1">
                  <a:txBody>
                    <a:bodyPr/>
                    <a:lstStyle/>
                    <a:p>
                      <a:endParaRPr lang="sv-SE"/>
                    </a:p>
                  </a:txBody>
                  <a:tcPr/>
                </a:tc>
                <a:tc vMerge="1">
                  <a:txBody>
                    <a:bodyPr/>
                    <a:lstStyle/>
                    <a:p>
                      <a:endParaRPr lang="sv-SE"/>
                    </a:p>
                  </a:txBody>
                  <a:tcPr/>
                </a:tc>
                <a:tc rowSpan="2">
                  <a:txBody>
                    <a:bodyPr/>
                    <a:lstStyle/>
                    <a:p>
                      <a:pPr algn="ctr">
                        <a:spcBef>
                          <a:spcPts val="200"/>
                        </a:spcBef>
                        <a:spcAft>
                          <a:spcPts val="200"/>
                        </a:spcAft>
                        <a:tabLst>
                          <a:tab pos="904875" algn="l"/>
                        </a:tabLst>
                      </a:pPr>
                      <a:r>
                        <a:rPr lang="en-GB" sz="1400" dirty="0">
                          <a:effectLst/>
                        </a:rPr>
                        <a:t>Dermal</a:t>
                      </a:r>
                      <a:endParaRPr lang="sv-SE" sz="1400" dirty="0">
                        <a:effectLst/>
                        <a:latin typeface="+mn-lt"/>
                        <a:ea typeface="Times New Roman" panose="02020603050405020304" pitchFamily="18" charset="0"/>
                      </a:endParaRPr>
                    </a:p>
                  </a:txBody>
                  <a:tcPr marL="35377" marR="35377" marT="0" marB="0" anchor="ctr"/>
                </a:tc>
                <a:tc vMerge="1">
                  <a:txBody>
                    <a:bodyPr/>
                    <a:lstStyle/>
                    <a:p>
                      <a:endParaRPr lang="sv-SE"/>
                    </a:p>
                  </a:txBody>
                  <a:tcPr/>
                </a:tc>
                <a:tc vMerge="1">
                  <a:txBody>
                    <a:bodyPr/>
                    <a:lstStyle/>
                    <a:p>
                      <a:endParaRPr lang="sv-SE"/>
                    </a:p>
                  </a:txBody>
                  <a:tcPr/>
                </a:tc>
                <a:tc>
                  <a:txBody>
                    <a:bodyPr/>
                    <a:lstStyle/>
                    <a:p>
                      <a:pPr algn="just">
                        <a:spcBef>
                          <a:spcPts val="200"/>
                        </a:spcBef>
                        <a:spcAft>
                          <a:spcPts val="200"/>
                        </a:spcAft>
                      </a:pPr>
                      <a:r>
                        <a:rPr lang="en-GB" sz="1400" dirty="0">
                          <a:effectLst/>
                        </a:rPr>
                        <a:t>Toxic in contact with skin</a:t>
                      </a:r>
                      <a:endParaRPr lang="sv-SE" sz="1400" dirty="0">
                        <a:effectLst/>
                        <a:latin typeface="+mn-lt"/>
                        <a:ea typeface="Times New Roman" panose="02020603050405020304" pitchFamily="18" charset="0"/>
                      </a:endParaRPr>
                    </a:p>
                  </a:txBody>
                  <a:tcPr marL="35377" marR="35377" marT="0" marB="0" anchor="ctr"/>
                </a:tc>
                <a:extLst>
                  <a:ext uri="{0D108BD9-81ED-4DB2-BD59-A6C34878D82A}">
                    <a16:rowId xmlns:a16="http://schemas.microsoft.com/office/drawing/2014/main" val="1260883112"/>
                  </a:ext>
                </a:extLst>
              </a:tr>
              <a:tr h="0">
                <a:tc vMerge="1">
                  <a:txBody>
                    <a:bodyPr/>
                    <a:lstStyle/>
                    <a:p>
                      <a:endParaRPr lang="sv-SE"/>
                    </a:p>
                  </a:txBody>
                  <a:tcPr/>
                </a:tc>
                <a:tc vMerge="1">
                  <a:txBody>
                    <a:bodyPr/>
                    <a:lstStyle/>
                    <a:p>
                      <a:endParaRPr lang="sv-SE"/>
                    </a:p>
                  </a:txBody>
                  <a:tcPr/>
                </a:tc>
                <a:tc vMerge="1">
                  <a:txBody>
                    <a:bodyPr/>
                    <a:lstStyle/>
                    <a:p>
                      <a:pPr algn="ctr">
                        <a:spcBef>
                          <a:spcPts val="200"/>
                        </a:spcBef>
                        <a:spcAft>
                          <a:spcPts val="200"/>
                        </a:spcAft>
                        <a:tabLst>
                          <a:tab pos="904875" algn="l"/>
                        </a:tabLst>
                      </a:pPr>
                      <a:endParaRPr lang="sv-SE" sz="1400" dirty="0">
                        <a:effectLst/>
                        <a:latin typeface="+mn-lt"/>
                        <a:ea typeface="Times New Roman" panose="02020603050405020304" pitchFamily="18" charset="0"/>
                      </a:endParaRPr>
                    </a:p>
                  </a:txBody>
                  <a:tcPr marL="35377" marR="35377" marT="0" marB="0" anchor="ctr"/>
                </a:tc>
                <a:tc vMerge="1">
                  <a:txBody>
                    <a:bodyPr/>
                    <a:lstStyle/>
                    <a:p>
                      <a:endParaRPr lang="sv-SE"/>
                    </a:p>
                  </a:txBody>
                  <a:tcPr/>
                </a:tc>
                <a:tc vMerge="1">
                  <a:txBody>
                    <a:bodyPr/>
                    <a:lstStyle/>
                    <a:p>
                      <a:endParaRPr lang="sv-SE"/>
                    </a:p>
                  </a:txBody>
                  <a:tcPr/>
                </a:tc>
                <a:tc rowSpan="2">
                  <a:txBody>
                    <a:bodyPr/>
                    <a:lstStyle/>
                    <a:p>
                      <a:r>
                        <a:rPr lang="en-GB" sz="1400" dirty="0">
                          <a:effectLst/>
                        </a:rPr>
                        <a:t>Toxic if inhaled</a:t>
                      </a:r>
                      <a:endParaRPr lang="sv-SE" dirty="0"/>
                    </a:p>
                  </a:txBody>
                  <a:tcPr marL="35377" marR="35377" marT="0" marB="0" anchor="ctr"/>
                </a:tc>
                <a:extLst>
                  <a:ext uri="{0D108BD9-81ED-4DB2-BD59-A6C34878D82A}">
                    <a16:rowId xmlns:a16="http://schemas.microsoft.com/office/drawing/2014/main" val="3006147818"/>
                  </a:ext>
                </a:extLst>
              </a:tr>
              <a:tr h="0">
                <a:tc vMerge="1">
                  <a:txBody>
                    <a:bodyPr/>
                    <a:lstStyle/>
                    <a:p>
                      <a:endParaRPr lang="sv-SE"/>
                    </a:p>
                  </a:txBody>
                  <a:tcPr/>
                </a:tc>
                <a:tc vMerge="1">
                  <a:txBody>
                    <a:bodyPr/>
                    <a:lstStyle/>
                    <a:p>
                      <a:endParaRPr lang="sv-SE"/>
                    </a:p>
                  </a:txBody>
                  <a:tcPr/>
                </a:tc>
                <a:tc>
                  <a:txBody>
                    <a:bodyPr/>
                    <a:lstStyle/>
                    <a:p>
                      <a:pPr algn="ctr"/>
                      <a:r>
                        <a:rPr lang="en-GB" sz="1400" dirty="0">
                          <a:effectLst/>
                        </a:rPr>
                        <a:t>Inhalation</a:t>
                      </a:r>
                      <a:endParaRPr lang="sv-SE" dirty="0"/>
                    </a:p>
                  </a:txBody>
                  <a:tcPr marL="35377" marR="35377" marT="0" marB="0" anchor="ctr"/>
                </a:tc>
                <a:tc vMerge="1">
                  <a:txBody>
                    <a:bodyPr/>
                    <a:lstStyle/>
                    <a:p>
                      <a:endParaRPr lang="sv-SE"/>
                    </a:p>
                  </a:txBody>
                  <a:tcPr/>
                </a:tc>
                <a:tc vMerge="1">
                  <a:txBody>
                    <a:bodyPr/>
                    <a:lstStyle/>
                    <a:p>
                      <a:endParaRPr lang="sv-SE"/>
                    </a:p>
                  </a:txBody>
                  <a:tcPr/>
                </a:tc>
                <a:tc vMerge="1">
                  <a:txBody>
                    <a:bodyPr/>
                    <a:lstStyle/>
                    <a:p>
                      <a:pPr algn="just">
                        <a:spcBef>
                          <a:spcPts val="200"/>
                        </a:spcBef>
                        <a:spcAft>
                          <a:spcPts val="200"/>
                        </a:spcAft>
                      </a:pPr>
                      <a:endParaRPr lang="sv-SE" sz="1400" dirty="0">
                        <a:effectLst/>
                        <a:latin typeface="+mn-lt"/>
                        <a:ea typeface="Times New Roman" panose="02020603050405020304" pitchFamily="18" charset="0"/>
                      </a:endParaRPr>
                    </a:p>
                  </a:txBody>
                  <a:tcPr marL="35377" marR="35377" marT="0" marB="0" anchor="ctr"/>
                </a:tc>
                <a:extLst>
                  <a:ext uri="{0D108BD9-81ED-4DB2-BD59-A6C34878D82A}">
                    <a16:rowId xmlns:a16="http://schemas.microsoft.com/office/drawing/2014/main" val="3274297432"/>
                  </a:ext>
                </a:extLst>
              </a:tr>
              <a:tr h="196788">
                <a:tc vMerge="1">
                  <a:txBody>
                    <a:bodyPr/>
                    <a:lstStyle/>
                    <a:p>
                      <a:endParaRPr lang="sv-SE"/>
                    </a:p>
                  </a:txBody>
                  <a:tcPr/>
                </a:tc>
                <a:tc rowSpan="4">
                  <a:txBody>
                    <a:bodyPr/>
                    <a:lstStyle/>
                    <a:p>
                      <a:pPr algn="ctr">
                        <a:spcBef>
                          <a:spcPts val="200"/>
                        </a:spcBef>
                        <a:spcAft>
                          <a:spcPts val="200"/>
                        </a:spcAft>
                        <a:tabLst>
                          <a:tab pos="904875" algn="l"/>
                        </a:tabLst>
                      </a:pPr>
                      <a:r>
                        <a:rPr lang="en-GB" sz="1400">
                          <a:effectLst/>
                        </a:rPr>
                        <a:t>4</a:t>
                      </a:r>
                      <a:endParaRPr lang="sv-SE" sz="1400">
                        <a:effectLst/>
                        <a:latin typeface="+mn-lt"/>
                        <a:ea typeface="Times New Roman" panose="02020603050405020304" pitchFamily="18" charset="0"/>
                      </a:endParaRPr>
                    </a:p>
                  </a:txBody>
                  <a:tcPr marL="35377" marR="35377" marT="0" marB="0" anchor="ctr"/>
                </a:tc>
                <a:tc>
                  <a:txBody>
                    <a:bodyPr/>
                    <a:lstStyle/>
                    <a:p>
                      <a:pPr algn="ctr">
                        <a:spcBef>
                          <a:spcPts val="200"/>
                        </a:spcBef>
                        <a:spcAft>
                          <a:spcPts val="200"/>
                        </a:spcAft>
                        <a:tabLst>
                          <a:tab pos="904875" algn="l"/>
                        </a:tabLst>
                      </a:pPr>
                      <a:r>
                        <a:rPr lang="en-GB" sz="1400">
                          <a:effectLst/>
                        </a:rPr>
                        <a:t>Oral</a:t>
                      </a:r>
                      <a:endParaRPr lang="sv-SE" sz="1400">
                        <a:effectLst/>
                        <a:latin typeface="+mn-lt"/>
                        <a:ea typeface="Times New Roman" panose="02020603050405020304" pitchFamily="18" charset="0"/>
                      </a:endParaRPr>
                    </a:p>
                  </a:txBody>
                  <a:tcPr marL="35377" marR="35377" marT="0" marB="0" anchor="ctr"/>
                </a:tc>
                <a:tc rowSpan="4">
                  <a:txBody>
                    <a:bodyPr/>
                    <a:lstStyle/>
                    <a:p>
                      <a:pPr algn="ctr">
                        <a:spcBef>
                          <a:spcPts val="200"/>
                        </a:spcBef>
                        <a:spcAft>
                          <a:spcPts val="200"/>
                        </a:spcAft>
                        <a:tabLst>
                          <a:tab pos="904875" algn="l"/>
                        </a:tabLst>
                      </a:pPr>
                      <a:endParaRPr lang="en-GB" sz="1400">
                        <a:solidFill>
                          <a:srgbClr val="000000"/>
                        </a:solidFill>
                        <a:effectLst/>
                        <a:latin typeface="+mn-lt"/>
                        <a:ea typeface="Times New Roman" panose="02020603050405020304" pitchFamily="18" charset="0"/>
                      </a:endParaRPr>
                    </a:p>
                  </a:txBody>
                  <a:tcPr marL="35377" marR="35377" marT="0" marB="0" anchor="ctr"/>
                </a:tc>
                <a:tc rowSpan="4">
                  <a:txBody>
                    <a:bodyPr/>
                    <a:lstStyle/>
                    <a:p>
                      <a:pPr algn="ctr">
                        <a:spcBef>
                          <a:spcPts val="200"/>
                        </a:spcBef>
                        <a:spcAft>
                          <a:spcPts val="200"/>
                        </a:spcAft>
                        <a:tabLst>
                          <a:tab pos="904875" algn="l"/>
                        </a:tabLst>
                      </a:pPr>
                      <a:r>
                        <a:rPr lang="en-GB" sz="1400" dirty="0">
                          <a:effectLst/>
                        </a:rPr>
                        <a:t>Warning</a:t>
                      </a:r>
                      <a:endParaRPr lang="sv-SE" sz="1400" dirty="0">
                        <a:effectLst/>
                        <a:latin typeface="+mn-lt"/>
                        <a:ea typeface="Times New Roman" panose="02020603050405020304" pitchFamily="18" charset="0"/>
                      </a:endParaRPr>
                    </a:p>
                  </a:txBody>
                  <a:tcPr marL="35377" marR="35377" marT="0" marB="0" anchor="ctr"/>
                </a:tc>
                <a:tc>
                  <a:txBody>
                    <a:bodyPr/>
                    <a:lstStyle/>
                    <a:p>
                      <a:pPr algn="just">
                        <a:spcBef>
                          <a:spcPts val="200"/>
                        </a:spcBef>
                        <a:spcAft>
                          <a:spcPts val="200"/>
                        </a:spcAft>
                      </a:pPr>
                      <a:r>
                        <a:rPr lang="en-GB" sz="1400">
                          <a:effectLst/>
                        </a:rPr>
                        <a:t>Harmful if swallowed</a:t>
                      </a:r>
                      <a:endParaRPr lang="sv-SE" sz="1400">
                        <a:effectLst/>
                        <a:latin typeface="+mn-lt"/>
                        <a:ea typeface="Times New Roman" panose="02020603050405020304" pitchFamily="18" charset="0"/>
                      </a:endParaRPr>
                    </a:p>
                  </a:txBody>
                  <a:tcPr marL="35377" marR="35377" marT="0" marB="0" anchor="ctr"/>
                </a:tc>
                <a:extLst>
                  <a:ext uri="{0D108BD9-81ED-4DB2-BD59-A6C34878D82A}">
                    <a16:rowId xmlns:a16="http://schemas.microsoft.com/office/drawing/2014/main" val="1038043753"/>
                  </a:ext>
                </a:extLst>
              </a:tr>
              <a:tr h="196788">
                <a:tc vMerge="1">
                  <a:txBody>
                    <a:bodyPr/>
                    <a:lstStyle/>
                    <a:p>
                      <a:endParaRPr lang="sv-SE"/>
                    </a:p>
                  </a:txBody>
                  <a:tcPr/>
                </a:tc>
                <a:tc vMerge="1">
                  <a:txBody>
                    <a:bodyPr/>
                    <a:lstStyle/>
                    <a:p>
                      <a:endParaRPr lang="sv-SE"/>
                    </a:p>
                  </a:txBody>
                  <a:tcPr/>
                </a:tc>
                <a:tc rowSpan="2">
                  <a:txBody>
                    <a:bodyPr/>
                    <a:lstStyle/>
                    <a:p>
                      <a:pPr algn="ctr">
                        <a:spcBef>
                          <a:spcPts val="200"/>
                        </a:spcBef>
                        <a:spcAft>
                          <a:spcPts val="200"/>
                        </a:spcAft>
                        <a:tabLst>
                          <a:tab pos="904875" algn="l"/>
                        </a:tabLst>
                      </a:pPr>
                      <a:r>
                        <a:rPr lang="en-GB" sz="1400" dirty="0">
                          <a:effectLst/>
                        </a:rPr>
                        <a:t>Dermal</a:t>
                      </a:r>
                      <a:endParaRPr lang="sv-SE" sz="1400" dirty="0">
                        <a:effectLst/>
                        <a:latin typeface="+mn-lt"/>
                        <a:ea typeface="Times New Roman" panose="02020603050405020304" pitchFamily="18" charset="0"/>
                      </a:endParaRPr>
                    </a:p>
                  </a:txBody>
                  <a:tcPr marL="35377" marR="35377" marT="0" marB="0" anchor="ctr"/>
                </a:tc>
                <a:tc vMerge="1">
                  <a:txBody>
                    <a:bodyPr/>
                    <a:lstStyle/>
                    <a:p>
                      <a:endParaRPr lang="sv-SE"/>
                    </a:p>
                  </a:txBody>
                  <a:tcPr/>
                </a:tc>
                <a:tc vMerge="1">
                  <a:txBody>
                    <a:bodyPr/>
                    <a:lstStyle/>
                    <a:p>
                      <a:endParaRPr lang="sv-SE"/>
                    </a:p>
                  </a:txBody>
                  <a:tcPr/>
                </a:tc>
                <a:tc>
                  <a:txBody>
                    <a:bodyPr/>
                    <a:lstStyle/>
                    <a:p>
                      <a:pPr algn="just">
                        <a:spcBef>
                          <a:spcPts val="200"/>
                        </a:spcBef>
                        <a:spcAft>
                          <a:spcPts val="200"/>
                        </a:spcAft>
                      </a:pPr>
                      <a:r>
                        <a:rPr lang="en-GB" sz="1400" dirty="0">
                          <a:effectLst/>
                        </a:rPr>
                        <a:t>Harmful in contact with skin</a:t>
                      </a:r>
                      <a:endParaRPr lang="sv-SE" sz="1400" dirty="0">
                        <a:effectLst/>
                        <a:latin typeface="+mn-lt"/>
                        <a:ea typeface="Times New Roman" panose="02020603050405020304" pitchFamily="18" charset="0"/>
                      </a:endParaRPr>
                    </a:p>
                  </a:txBody>
                  <a:tcPr marL="35377" marR="35377" marT="0" marB="0" anchor="ctr"/>
                </a:tc>
                <a:extLst>
                  <a:ext uri="{0D108BD9-81ED-4DB2-BD59-A6C34878D82A}">
                    <a16:rowId xmlns:a16="http://schemas.microsoft.com/office/drawing/2014/main" val="767045862"/>
                  </a:ext>
                </a:extLst>
              </a:tr>
              <a:tr h="0">
                <a:tc vMerge="1">
                  <a:txBody>
                    <a:bodyPr/>
                    <a:lstStyle/>
                    <a:p>
                      <a:endParaRPr lang="sv-SE"/>
                    </a:p>
                  </a:txBody>
                  <a:tcPr/>
                </a:tc>
                <a:tc vMerge="1">
                  <a:txBody>
                    <a:bodyPr/>
                    <a:lstStyle/>
                    <a:p>
                      <a:endParaRPr lang="sv-SE"/>
                    </a:p>
                  </a:txBody>
                  <a:tcPr/>
                </a:tc>
                <a:tc vMerge="1">
                  <a:txBody>
                    <a:bodyPr/>
                    <a:lstStyle/>
                    <a:p>
                      <a:pPr algn="ctr">
                        <a:spcBef>
                          <a:spcPts val="200"/>
                        </a:spcBef>
                        <a:spcAft>
                          <a:spcPts val="200"/>
                        </a:spcAft>
                        <a:tabLst>
                          <a:tab pos="904875" algn="l"/>
                        </a:tabLst>
                      </a:pPr>
                      <a:endParaRPr lang="sv-SE" sz="1400">
                        <a:effectLst/>
                        <a:latin typeface="+mn-lt"/>
                        <a:ea typeface="Times New Roman" panose="02020603050405020304" pitchFamily="18" charset="0"/>
                      </a:endParaRPr>
                    </a:p>
                  </a:txBody>
                  <a:tcPr marL="35377" marR="35377" marT="0" marB="0" anchor="ctr"/>
                </a:tc>
                <a:tc vMerge="1">
                  <a:txBody>
                    <a:bodyPr/>
                    <a:lstStyle/>
                    <a:p>
                      <a:endParaRPr lang="sv-SE"/>
                    </a:p>
                  </a:txBody>
                  <a:tcPr/>
                </a:tc>
                <a:tc vMerge="1">
                  <a:txBody>
                    <a:bodyPr/>
                    <a:lstStyle/>
                    <a:p>
                      <a:endParaRPr lang="sv-SE"/>
                    </a:p>
                  </a:txBody>
                  <a:tcPr/>
                </a:tc>
                <a:tc rowSpan="2">
                  <a:txBody>
                    <a:bodyPr/>
                    <a:lstStyle/>
                    <a:p>
                      <a:pPr algn="just">
                        <a:spcBef>
                          <a:spcPts val="200"/>
                        </a:spcBef>
                        <a:spcAft>
                          <a:spcPts val="200"/>
                        </a:spcAft>
                      </a:pPr>
                      <a:r>
                        <a:rPr lang="en-GB" sz="1400" dirty="0">
                          <a:effectLst/>
                        </a:rPr>
                        <a:t>Harmful if inhaled</a:t>
                      </a:r>
                      <a:endParaRPr lang="sv-SE" sz="1400" dirty="0">
                        <a:effectLst/>
                        <a:latin typeface="+mn-lt"/>
                        <a:ea typeface="Times New Roman" panose="02020603050405020304" pitchFamily="18" charset="0"/>
                      </a:endParaRPr>
                    </a:p>
                  </a:txBody>
                  <a:tcPr marL="35377" marR="35377" marT="0" marB="0" anchor="ctr"/>
                </a:tc>
                <a:extLst>
                  <a:ext uri="{0D108BD9-81ED-4DB2-BD59-A6C34878D82A}">
                    <a16:rowId xmlns:a16="http://schemas.microsoft.com/office/drawing/2014/main" val="3536593903"/>
                  </a:ext>
                </a:extLst>
              </a:tr>
              <a:tr h="196788">
                <a:tc vMerge="1">
                  <a:txBody>
                    <a:bodyPr/>
                    <a:lstStyle/>
                    <a:p>
                      <a:endParaRPr lang="sv-SE"/>
                    </a:p>
                  </a:txBody>
                  <a:tcPr/>
                </a:tc>
                <a:tc vMerge="1">
                  <a:txBody>
                    <a:bodyPr/>
                    <a:lstStyle/>
                    <a:p>
                      <a:endParaRPr lang="sv-SE"/>
                    </a:p>
                  </a:txBody>
                  <a:tcPr/>
                </a:tc>
                <a:tc>
                  <a:txBody>
                    <a:bodyPr/>
                    <a:lstStyle/>
                    <a:p>
                      <a:pPr algn="ctr">
                        <a:spcBef>
                          <a:spcPts val="200"/>
                        </a:spcBef>
                        <a:spcAft>
                          <a:spcPts val="200"/>
                        </a:spcAft>
                        <a:tabLst>
                          <a:tab pos="904875" algn="l"/>
                        </a:tabLst>
                      </a:pPr>
                      <a:r>
                        <a:rPr lang="en-GB" sz="1400">
                          <a:effectLst/>
                        </a:rPr>
                        <a:t>Inhalation</a:t>
                      </a:r>
                      <a:endParaRPr lang="sv-SE" sz="1400">
                        <a:effectLst/>
                        <a:latin typeface="+mn-lt"/>
                        <a:ea typeface="Times New Roman" panose="02020603050405020304" pitchFamily="18" charset="0"/>
                      </a:endParaRPr>
                    </a:p>
                  </a:txBody>
                  <a:tcPr marL="35377" marR="35377" marT="0" marB="0" anchor="ctr"/>
                </a:tc>
                <a:tc vMerge="1">
                  <a:txBody>
                    <a:bodyPr/>
                    <a:lstStyle/>
                    <a:p>
                      <a:endParaRPr lang="sv-SE"/>
                    </a:p>
                  </a:txBody>
                  <a:tcPr/>
                </a:tc>
                <a:tc vMerge="1">
                  <a:txBody>
                    <a:bodyPr/>
                    <a:lstStyle/>
                    <a:p>
                      <a:endParaRPr lang="sv-SE"/>
                    </a:p>
                  </a:txBody>
                  <a:tcPr/>
                </a:tc>
                <a:tc vMerge="1">
                  <a:txBody>
                    <a:bodyPr/>
                    <a:lstStyle/>
                    <a:p>
                      <a:pPr algn="just">
                        <a:spcBef>
                          <a:spcPts val="200"/>
                        </a:spcBef>
                        <a:spcAft>
                          <a:spcPts val="200"/>
                        </a:spcAft>
                      </a:pPr>
                      <a:r>
                        <a:rPr lang="en-GB" sz="1400" dirty="0">
                          <a:effectLst/>
                        </a:rPr>
                        <a:t>Harmful if inhaled</a:t>
                      </a:r>
                      <a:endParaRPr lang="sv-SE" sz="1400" dirty="0">
                        <a:effectLst/>
                        <a:latin typeface="+mn-lt"/>
                        <a:ea typeface="Times New Roman" panose="02020603050405020304" pitchFamily="18" charset="0"/>
                      </a:endParaRPr>
                    </a:p>
                  </a:txBody>
                  <a:tcPr marL="35377" marR="35377" marT="0" marB="0" anchor="ctr"/>
                </a:tc>
                <a:extLst>
                  <a:ext uri="{0D108BD9-81ED-4DB2-BD59-A6C34878D82A}">
                    <a16:rowId xmlns:a16="http://schemas.microsoft.com/office/drawing/2014/main" val="324903004"/>
                  </a:ext>
                </a:extLst>
              </a:tr>
              <a:tr h="196788">
                <a:tc vMerge="1">
                  <a:txBody>
                    <a:bodyPr/>
                    <a:lstStyle/>
                    <a:p>
                      <a:endParaRPr lang="sv-SE"/>
                    </a:p>
                  </a:txBody>
                  <a:tcPr/>
                </a:tc>
                <a:tc rowSpan="3">
                  <a:txBody>
                    <a:bodyPr/>
                    <a:lstStyle/>
                    <a:p>
                      <a:pPr algn="ctr">
                        <a:spcBef>
                          <a:spcPts val="200"/>
                        </a:spcBef>
                        <a:spcAft>
                          <a:spcPts val="200"/>
                        </a:spcAft>
                        <a:tabLst>
                          <a:tab pos="904875" algn="l"/>
                        </a:tabLst>
                      </a:pPr>
                      <a:r>
                        <a:rPr lang="en-GB" sz="1400">
                          <a:effectLst/>
                        </a:rPr>
                        <a:t>5</a:t>
                      </a:r>
                      <a:endParaRPr lang="sv-SE" sz="1400">
                        <a:effectLst/>
                        <a:latin typeface="+mn-lt"/>
                        <a:ea typeface="Times New Roman" panose="02020603050405020304" pitchFamily="18" charset="0"/>
                      </a:endParaRPr>
                    </a:p>
                  </a:txBody>
                  <a:tcPr marL="35377" marR="35377" marT="0" marB="0" anchor="ctr"/>
                </a:tc>
                <a:tc>
                  <a:txBody>
                    <a:bodyPr/>
                    <a:lstStyle/>
                    <a:p>
                      <a:pPr algn="ctr">
                        <a:spcBef>
                          <a:spcPts val="200"/>
                        </a:spcBef>
                        <a:spcAft>
                          <a:spcPts val="200"/>
                        </a:spcAft>
                        <a:tabLst>
                          <a:tab pos="904875" algn="l"/>
                        </a:tabLst>
                      </a:pPr>
                      <a:r>
                        <a:rPr lang="en-GB" sz="1400" dirty="0">
                          <a:effectLst/>
                        </a:rPr>
                        <a:t>Oral</a:t>
                      </a:r>
                      <a:endParaRPr lang="sv-SE" sz="1400" dirty="0">
                        <a:effectLst/>
                        <a:latin typeface="+mn-lt"/>
                        <a:ea typeface="Times New Roman" panose="02020603050405020304" pitchFamily="18" charset="0"/>
                      </a:endParaRPr>
                    </a:p>
                  </a:txBody>
                  <a:tcPr marL="35377" marR="35377" marT="0" marB="0" anchor="ctr"/>
                </a:tc>
                <a:tc rowSpan="3">
                  <a:txBody>
                    <a:bodyPr/>
                    <a:lstStyle/>
                    <a:p>
                      <a:pPr algn="ctr">
                        <a:spcBef>
                          <a:spcPts val="200"/>
                        </a:spcBef>
                        <a:spcAft>
                          <a:spcPts val="200"/>
                        </a:spcAft>
                        <a:tabLst>
                          <a:tab pos="904875" algn="l"/>
                        </a:tabLst>
                      </a:pPr>
                      <a:r>
                        <a:rPr lang="en-GB" sz="1400" dirty="0">
                          <a:effectLst/>
                        </a:rPr>
                        <a:t>No pictogram</a:t>
                      </a:r>
                      <a:endParaRPr lang="sv-SE" sz="1400" dirty="0">
                        <a:effectLst/>
                        <a:latin typeface="+mn-lt"/>
                        <a:ea typeface="Times New Roman" panose="02020603050405020304" pitchFamily="18" charset="0"/>
                      </a:endParaRPr>
                    </a:p>
                  </a:txBody>
                  <a:tcPr marL="35377" marR="35377" marT="0" marB="0" anchor="ctr"/>
                </a:tc>
                <a:tc rowSpan="3">
                  <a:txBody>
                    <a:bodyPr/>
                    <a:lstStyle/>
                    <a:p>
                      <a:pPr algn="ctr">
                        <a:spcBef>
                          <a:spcPts val="200"/>
                        </a:spcBef>
                        <a:spcAft>
                          <a:spcPts val="200"/>
                        </a:spcAft>
                        <a:tabLst>
                          <a:tab pos="904875" algn="l"/>
                        </a:tabLst>
                      </a:pPr>
                      <a:r>
                        <a:rPr lang="en-GB" sz="1400" dirty="0">
                          <a:effectLst/>
                        </a:rPr>
                        <a:t>Warning</a:t>
                      </a:r>
                      <a:endParaRPr lang="sv-SE" sz="1400" dirty="0">
                        <a:effectLst/>
                        <a:latin typeface="+mn-lt"/>
                        <a:ea typeface="Times New Roman" panose="02020603050405020304" pitchFamily="18" charset="0"/>
                      </a:endParaRPr>
                    </a:p>
                  </a:txBody>
                  <a:tcPr marL="35377" marR="35377" marT="0" marB="0" anchor="ctr"/>
                </a:tc>
                <a:tc>
                  <a:txBody>
                    <a:bodyPr/>
                    <a:lstStyle/>
                    <a:p>
                      <a:pPr algn="just">
                        <a:spcBef>
                          <a:spcPts val="200"/>
                        </a:spcBef>
                        <a:spcAft>
                          <a:spcPts val="200"/>
                        </a:spcAft>
                      </a:pPr>
                      <a:r>
                        <a:rPr lang="en-GB" sz="1400" dirty="0">
                          <a:effectLst/>
                        </a:rPr>
                        <a:t>May be harmful if swallowed</a:t>
                      </a:r>
                      <a:endParaRPr lang="sv-SE" sz="1400" dirty="0">
                        <a:effectLst/>
                        <a:latin typeface="+mn-lt"/>
                        <a:ea typeface="Times New Roman" panose="02020603050405020304" pitchFamily="18" charset="0"/>
                      </a:endParaRPr>
                    </a:p>
                  </a:txBody>
                  <a:tcPr marL="35377" marR="35377" marT="0" marB="0" anchor="ctr"/>
                </a:tc>
                <a:extLst>
                  <a:ext uri="{0D108BD9-81ED-4DB2-BD59-A6C34878D82A}">
                    <a16:rowId xmlns:a16="http://schemas.microsoft.com/office/drawing/2014/main" val="1384477870"/>
                  </a:ext>
                </a:extLst>
              </a:tr>
              <a:tr h="196788">
                <a:tc vMerge="1">
                  <a:txBody>
                    <a:bodyPr/>
                    <a:lstStyle/>
                    <a:p>
                      <a:endParaRPr lang="sv-SE"/>
                    </a:p>
                  </a:txBody>
                  <a:tcPr/>
                </a:tc>
                <a:tc vMerge="1">
                  <a:txBody>
                    <a:bodyPr/>
                    <a:lstStyle/>
                    <a:p>
                      <a:endParaRPr lang="sv-SE"/>
                    </a:p>
                  </a:txBody>
                  <a:tcPr/>
                </a:tc>
                <a:tc>
                  <a:txBody>
                    <a:bodyPr/>
                    <a:lstStyle/>
                    <a:p>
                      <a:pPr algn="ctr">
                        <a:spcBef>
                          <a:spcPts val="200"/>
                        </a:spcBef>
                        <a:spcAft>
                          <a:spcPts val="200"/>
                        </a:spcAft>
                        <a:tabLst>
                          <a:tab pos="904875" algn="l"/>
                        </a:tabLst>
                      </a:pPr>
                      <a:r>
                        <a:rPr lang="en-GB" sz="1400" dirty="0">
                          <a:effectLst/>
                        </a:rPr>
                        <a:t>Dermal</a:t>
                      </a:r>
                      <a:endParaRPr lang="sv-SE" sz="1400" dirty="0">
                        <a:effectLst/>
                        <a:latin typeface="+mn-lt"/>
                        <a:ea typeface="Times New Roman" panose="02020603050405020304" pitchFamily="18" charset="0"/>
                      </a:endParaRPr>
                    </a:p>
                  </a:txBody>
                  <a:tcPr marL="35377" marR="35377" marT="0" marB="0" anchor="ctr"/>
                </a:tc>
                <a:tc vMerge="1">
                  <a:txBody>
                    <a:bodyPr/>
                    <a:lstStyle/>
                    <a:p>
                      <a:endParaRPr lang="sv-SE"/>
                    </a:p>
                  </a:txBody>
                  <a:tcPr/>
                </a:tc>
                <a:tc vMerge="1">
                  <a:txBody>
                    <a:bodyPr/>
                    <a:lstStyle/>
                    <a:p>
                      <a:endParaRPr lang="sv-SE"/>
                    </a:p>
                  </a:txBody>
                  <a:tcPr/>
                </a:tc>
                <a:tc>
                  <a:txBody>
                    <a:bodyPr/>
                    <a:lstStyle/>
                    <a:p>
                      <a:pPr algn="just">
                        <a:spcBef>
                          <a:spcPts val="200"/>
                        </a:spcBef>
                        <a:spcAft>
                          <a:spcPts val="200"/>
                        </a:spcAft>
                      </a:pPr>
                      <a:r>
                        <a:rPr lang="en-GB" sz="1400" dirty="0">
                          <a:effectLst/>
                        </a:rPr>
                        <a:t>May be harmful in contact with skin</a:t>
                      </a:r>
                      <a:endParaRPr lang="sv-SE" sz="1400" dirty="0">
                        <a:effectLst/>
                        <a:latin typeface="+mn-lt"/>
                        <a:ea typeface="Times New Roman" panose="02020603050405020304" pitchFamily="18" charset="0"/>
                      </a:endParaRPr>
                    </a:p>
                  </a:txBody>
                  <a:tcPr marL="35377" marR="35377" marT="0" marB="0" anchor="ctr"/>
                </a:tc>
                <a:extLst>
                  <a:ext uri="{0D108BD9-81ED-4DB2-BD59-A6C34878D82A}">
                    <a16:rowId xmlns:a16="http://schemas.microsoft.com/office/drawing/2014/main" val="1187967579"/>
                  </a:ext>
                </a:extLst>
              </a:tr>
              <a:tr h="54867">
                <a:tc vMerge="1">
                  <a:txBody>
                    <a:bodyPr/>
                    <a:lstStyle/>
                    <a:p>
                      <a:endParaRPr lang="sv-SE"/>
                    </a:p>
                  </a:txBody>
                  <a:tcPr/>
                </a:tc>
                <a:tc vMerge="1">
                  <a:txBody>
                    <a:bodyPr/>
                    <a:lstStyle/>
                    <a:p>
                      <a:endParaRPr lang="sv-SE"/>
                    </a:p>
                  </a:txBody>
                  <a:tcPr/>
                </a:tc>
                <a:tc>
                  <a:txBody>
                    <a:bodyPr/>
                    <a:lstStyle/>
                    <a:p>
                      <a:pPr algn="ctr">
                        <a:spcBef>
                          <a:spcPts val="200"/>
                        </a:spcBef>
                        <a:spcAft>
                          <a:spcPts val="200"/>
                        </a:spcAft>
                        <a:tabLst>
                          <a:tab pos="904875" algn="l"/>
                        </a:tabLst>
                      </a:pPr>
                      <a:r>
                        <a:rPr lang="en-GB" sz="1400" dirty="0">
                          <a:effectLst/>
                        </a:rPr>
                        <a:t>Inhalation</a:t>
                      </a:r>
                      <a:endParaRPr lang="sv-SE" sz="1400" dirty="0">
                        <a:effectLst/>
                        <a:latin typeface="+mn-lt"/>
                        <a:ea typeface="Times New Roman" panose="02020603050405020304" pitchFamily="18" charset="0"/>
                      </a:endParaRPr>
                    </a:p>
                  </a:txBody>
                  <a:tcPr marL="35377" marR="35377" marT="0" marB="0" anchor="ctr"/>
                </a:tc>
                <a:tc vMerge="1">
                  <a:txBody>
                    <a:bodyPr/>
                    <a:lstStyle/>
                    <a:p>
                      <a:endParaRPr lang="sv-SE"/>
                    </a:p>
                  </a:txBody>
                  <a:tcPr/>
                </a:tc>
                <a:tc vMerge="1">
                  <a:txBody>
                    <a:bodyPr/>
                    <a:lstStyle/>
                    <a:p>
                      <a:endParaRPr lang="sv-SE"/>
                    </a:p>
                  </a:txBody>
                  <a:tcPr/>
                </a:tc>
                <a:tc>
                  <a:txBody>
                    <a:bodyPr/>
                    <a:lstStyle/>
                    <a:p>
                      <a:pPr algn="just">
                        <a:spcBef>
                          <a:spcPts val="200"/>
                        </a:spcBef>
                        <a:spcAft>
                          <a:spcPts val="200"/>
                        </a:spcAft>
                      </a:pPr>
                      <a:r>
                        <a:rPr lang="en-GB" sz="1400" dirty="0">
                          <a:effectLst/>
                        </a:rPr>
                        <a:t>May be harmful if inhaled</a:t>
                      </a:r>
                      <a:endParaRPr lang="sv-SE" sz="1400" dirty="0">
                        <a:effectLst/>
                        <a:latin typeface="+mn-lt"/>
                        <a:ea typeface="Times New Roman" panose="02020603050405020304" pitchFamily="18" charset="0"/>
                      </a:endParaRPr>
                    </a:p>
                  </a:txBody>
                  <a:tcPr marL="35377" marR="35377" marT="0" marB="0" anchor="ctr"/>
                </a:tc>
                <a:extLst>
                  <a:ext uri="{0D108BD9-81ED-4DB2-BD59-A6C34878D82A}">
                    <a16:rowId xmlns:a16="http://schemas.microsoft.com/office/drawing/2014/main" val="956627290"/>
                  </a:ext>
                </a:extLst>
              </a:tr>
            </a:tbl>
          </a:graphicData>
        </a:graphic>
      </p:graphicFrame>
      <p:pic>
        <p:nvPicPr>
          <p:cNvPr id="5" name="Picture 52" descr="skull">
            <a:extLst>
              <a:ext uri="{FF2B5EF4-FFF2-40B4-BE49-F238E27FC236}">
                <a16:creationId xmlns:a16="http://schemas.microsoft.com/office/drawing/2014/main" id="{02A3324F-6D11-4D6F-054E-1DD113FEA0A7}"/>
              </a:ext>
            </a:extLst>
          </p:cNvPr>
          <p:cNvPicPr>
            <a:picLocks noChangeAspect="1" noChangeArrowheads="1"/>
          </p:cNvPicPr>
          <p:nvPr/>
        </p:nvPicPr>
        <p:blipFill>
          <a:blip r:embed="rId5" cstate="print"/>
          <a:srcRect/>
          <a:stretch>
            <a:fillRect/>
          </a:stretch>
        </p:blipFill>
        <p:spPr bwMode="auto">
          <a:xfrm>
            <a:off x="5768116" y="2931650"/>
            <a:ext cx="540000" cy="540000"/>
          </a:xfrm>
          <a:prstGeom prst="rect">
            <a:avLst/>
          </a:prstGeom>
          <a:noFill/>
        </p:spPr>
      </p:pic>
      <p:pic>
        <p:nvPicPr>
          <p:cNvPr id="6" name="Picture 52" descr="skull">
            <a:extLst>
              <a:ext uri="{FF2B5EF4-FFF2-40B4-BE49-F238E27FC236}">
                <a16:creationId xmlns:a16="http://schemas.microsoft.com/office/drawing/2014/main" id="{80B4437C-7B21-CD99-1DBD-F26FABC7EE3E}"/>
              </a:ext>
            </a:extLst>
          </p:cNvPr>
          <p:cNvPicPr>
            <a:picLocks noChangeAspect="1" noChangeArrowheads="1"/>
          </p:cNvPicPr>
          <p:nvPr/>
        </p:nvPicPr>
        <p:blipFill>
          <a:blip r:embed="rId5" cstate="print"/>
          <a:srcRect/>
          <a:stretch>
            <a:fillRect/>
          </a:stretch>
        </p:blipFill>
        <p:spPr bwMode="auto">
          <a:xfrm>
            <a:off x="5772024" y="3592840"/>
            <a:ext cx="540000" cy="540000"/>
          </a:xfrm>
          <a:prstGeom prst="rect">
            <a:avLst/>
          </a:prstGeom>
          <a:noFill/>
        </p:spPr>
      </p:pic>
      <p:pic>
        <p:nvPicPr>
          <p:cNvPr id="7" name="Picture 52" descr="skull">
            <a:extLst>
              <a:ext uri="{FF2B5EF4-FFF2-40B4-BE49-F238E27FC236}">
                <a16:creationId xmlns:a16="http://schemas.microsoft.com/office/drawing/2014/main" id="{22CDF77D-5CC3-AE7D-DFDD-9147877E3949}"/>
              </a:ext>
            </a:extLst>
          </p:cNvPr>
          <p:cNvPicPr>
            <a:picLocks noChangeAspect="1" noChangeArrowheads="1"/>
          </p:cNvPicPr>
          <p:nvPr/>
        </p:nvPicPr>
        <p:blipFill>
          <a:blip r:embed="rId5" cstate="print"/>
          <a:srcRect/>
          <a:stretch>
            <a:fillRect/>
          </a:stretch>
        </p:blipFill>
        <p:spPr bwMode="auto">
          <a:xfrm>
            <a:off x="5768115" y="4233593"/>
            <a:ext cx="540000" cy="540000"/>
          </a:xfrm>
          <a:prstGeom prst="rect">
            <a:avLst/>
          </a:prstGeom>
          <a:noFill/>
        </p:spPr>
      </p:pic>
      <p:pic>
        <p:nvPicPr>
          <p:cNvPr id="9" name="Picture 55" descr="exclam">
            <a:extLst>
              <a:ext uri="{FF2B5EF4-FFF2-40B4-BE49-F238E27FC236}">
                <a16:creationId xmlns:a16="http://schemas.microsoft.com/office/drawing/2014/main" id="{E7F5A961-F2C6-CE78-CCEC-8C7575D91B34}"/>
              </a:ext>
            </a:extLst>
          </p:cNvPr>
          <p:cNvPicPr>
            <a:picLocks noChangeAspect="1" noChangeArrowheads="1"/>
          </p:cNvPicPr>
          <p:nvPr/>
        </p:nvPicPr>
        <p:blipFill>
          <a:blip r:embed="rId6" cstate="print"/>
          <a:srcRect/>
          <a:stretch>
            <a:fillRect/>
          </a:stretch>
        </p:blipFill>
        <p:spPr bwMode="auto">
          <a:xfrm>
            <a:off x="5768115" y="4905224"/>
            <a:ext cx="540000" cy="540000"/>
          </a:xfrm>
          <a:prstGeom prst="rect">
            <a:avLst/>
          </a:prstGeom>
          <a:noFill/>
        </p:spPr>
      </p:pic>
      <p:grpSp>
        <p:nvGrpSpPr>
          <p:cNvPr id="4" name="Groupe 3">
            <a:extLst>
              <a:ext uri="{FF2B5EF4-FFF2-40B4-BE49-F238E27FC236}">
                <a16:creationId xmlns:a16="http://schemas.microsoft.com/office/drawing/2014/main" id="{9F5926A9-7754-0C16-A7A0-5DF4A079DD6A}"/>
              </a:ext>
            </a:extLst>
          </p:cNvPr>
          <p:cNvGrpSpPr/>
          <p:nvPr/>
        </p:nvGrpSpPr>
        <p:grpSpPr>
          <a:xfrm>
            <a:off x="479376" y="2825528"/>
            <a:ext cx="1642300" cy="3285780"/>
            <a:chOff x="36188" y="2426849"/>
            <a:chExt cx="1642300" cy="3285780"/>
          </a:xfrm>
        </p:grpSpPr>
        <p:sp>
          <p:nvSpPr>
            <p:cNvPr id="3" name="Vänster-höger-pil 6">
              <a:extLst>
                <a:ext uri="{FF2B5EF4-FFF2-40B4-BE49-F238E27FC236}">
                  <a16:creationId xmlns:a16="http://schemas.microsoft.com/office/drawing/2014/main" id="{0D96F80E-C1C4-D003-34E2-48FDEA978A92}"/>
                </a:ext>
              </a:extLst>
            </p:cNvPr>
            <p:cNvSpPr/>
            <p:nvPr/>
          </p:nvSpPr>
          <p:spPr>
            <a:xfrm rot="5400000">
              <a:off x="-143348" y="3890794"/>
              <a:ext cx="3217785" cy="425886"/>
            </a:xfrm>
            <a:prstGeom prst="leftRightArrow">
              <a:avLst/>
            </a:prstGeom>
            <a:gradFill>
              <a:gsLst>
                <a:gs pos="0">
                  <a:srgbClr val="FF0000"/>
                </a:gs>
                <a:gs pos="50000">
                  <a:srgbClr val="FFC000"/>
                </a:gs>
                <a:gs pos="100000">
                  <a:srgbClr val="FFFF00"/>
                </a:gs>
              </a:gsLst>
              <a:lin ang="0" scaled="0"/>
            </a:gra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sz="2000"/>
            </a:p>
          </p:txBody>
        </p:sp>
        <p:sp>
          <p:nvSpPr>
            <p:cNvPr id="8" name="textruta 7">
              <a:extLst>
                <a:ext uri="{FF2B5EF4-FFF2-40B4-BE49-F238E27FC236}">
                  <a16:creationId xmlns:a16="http://schemas.microsoft.com/office/drawing/2014/main" id="{29AE3579-5BE4-3F5F-7697-86C02C86368C}"/>
                </a:ext>
              </a:extLst>
            </p:cNvPr>
            <p:cNvSpPr txBox="1"/>
            <p:nvPr/>
          </p:nvSpPr>
          <p:spPr>
            <a:xfrm>
              <a:off x="122912" y="2426849"/>
              <a:ext cx="1015021" cy="461665"/>
            </a:xfrm>
            <a:prstGeom prst="rect">
              <a:avLst/>
            </a:prstGeom>
            <a:noFill/>
          </p:spPr>
          <p:txBody>
            <a:bodyPr wrap="none" rtlCol="0">
              <a:spAutoFit/>
            </a:bodyPr>
            <a:lstStyle/>
            <a:p>
              <a:r>
                <a:rPr lang="sv-SE" sz="2400" dirty="0" err="1"/>
                <a:t>Higher</a:t>
              </a:r>
              <a:endParaRPr lang="sv-SE" sz="2400" dirty="0"/>
            </a:p>
          </p:txBody>
        </p:sp>
        <p:sp>
          <p:nvSpPr>
            <p:cNvPr id="12" name="textruta 11">
              <a:extLst>
                <a:ext uri="{FF2B5EF4-FFF2-40B4-BE49-F238E27FC236}">
                  <a16:creationId xmlns:a16="http://schemas.microsoft.com/office/drawing/2014/main" id="{11297490-1590-28B3-E72E-B947D454796A}"/>
                </a:ext>
              </a:extLst>
            </p:cNvPr>
            <p:cNvSpPr txBox="1"/>
            <p:nvPr/>
          </p:nvSpPr>
          <p:spPr>
            <a:xfrm>
              <a:off x="153720" y="5250961"/>
              <a:ext cx="953403" cy="461665"/>
            </a:xfrm>
            <a:prstGeom prst="rect">
              <a:avLst/>
            </a:prstGeom>
            <a:noFill/>
          </p:spPr>
          <p:txBody>
            <a:bodyPr wrap="none" rtlCol="0">
              <a:spAutoFit/>
            </a:bodyPr>
            <a:lstStyle/>
            <a:p>
              <a:r>
                <a:rPr lang="sv-SE" sz="2400" dirty="0" err="1"/>
                <a:t>Lower</a:t>
              </a:r>
              <a:endParaRPr lang="sv-SE" sz="2400" dirty="0"/>
            </a:p>
          </p:txBody>
        </p:sp>
        <p:sp>
          <p:nvSpPr>
            <p:cNvPr id="13" name="textruta 12">
              <a:extLst>
                <a:ext uri="{FF2B5EF4-FFF2-40B4-BE49-F238E27FC236}">
                  <a16:creationId xmlns:a16="http://schemas.microsoft.com/office/drawing/2014/main" id="{A2D2B03E-1011-AF26-873C-7E72605DB60A}"/>
                </a:ext>
              </a:extLst>
            </p:cNvPr>
            <p:cNvSpPr txBox="1"/>
            <p:nvPr/>
          </p:nvSpPr>
          <p:spPr>
            <a:xfrm rot="-2700000">
              <a:off x="36188" y="3838904"/>
              <a:ext cx="1188467" cy="461665"/>
            </a:xfrm>
            <a:prstGeom prst="rect">
              <a:avLst/>
            </a:prstGeom>
            <a:solidFill>
              <a:schemeClr val="bg1"/>
            </a:solidFill>
          </p:spPr>
          <p:txBody>
            <a:bodyPr wrap="none" rtlCol="0">
              <a:spAutoFit/>
            </a:bodyPr>
            <a:lstStyle/>
            <a:p>
              <a:r>
                <a:rPr lang="sv-SE" sz="2400" dirty="0" err="1"/>
                <a:t>Severity</a:t>
              </a:r>
              <a:endParaRPr lang="sv-SE" sz="2400" dirty="0"/>
            </a:p>
          </p:txBody>
        </p:sp>
      </p:grpSp>
      <p:sp>
        <p:nvSpPr>
          <p:cNvPr id="15" name="Rubrik 1">
            <a:extLst>
              <a:ext uri="{FF2B5EF4-FFF2-40B4-BE49-F238E27FC236}">
                <a16:creationId xmlns:a16="http://schemas.microsoft.com/office/drawing/2014/main" id="{A2BCC32A-1FFD-5FB5-7E72-0E046CF16CC7}"/>
              </a:ext>
            </a:extLst>
          </p:cNvPr>
          <p:cNvSpPr txBox="1">
            <a:spLocks/>
          </p:cNvSpPr>
          <p:nvPr/>
        </p:nvSpPr>
        <p:spPr>
          <a:xfrm>
            <a:off x="1055076" y="502101"/>
            <a:ext cx="10085889" cy="994943"/>
          </a:xfrm>
          <a:prstGeom prst="rect">
            <a:avLst/>
          </a:prstGeom>
          <a:solidFill>
            <a:srgbClr val="4D4D4D"/>
          </a:solidFill>
          <a:ln w="76200">
            <a:solidFill>
              <a:schemeClr val="bg1"/>
            </a:solidFill>
          </a:ln>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600" b="1" dirty="0">
                <a:solidFill>
                  <a:schemeClr val="bg1"/>
                </a:solidFill>
                <a:latin typeface="Arial" panose="020B0604020202020204" pitchFamily="34" charset="0"/>
                <a:cs typeface="Arial" panose="020B0604020202020204" pitchFamily="34" charset="0"/>
              </a:rPr>
              <a:t>Acute toxicity (3.1)</a:t>
            </a:r>
          </a:p>
        </p:txBody>
      </p:sp>
    </p:spTree>
    <p:extLst>
      <p:ext uri="{BB962C8B-B14F-4D97-AF65-F5344CB8AC3E}">
        <p14:creationId xmlns:p14="http://schemas.microsoft.com/office/powerpoint/2010/main" val="427446913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 name="Imagen 6">
            <a:extLst>
              <a:ext uri="{FF2B5EF4-FFF2-40B4-BE49-F238E27FC236}">
                <a16:creationId xmlns:a16="http://schemas.microsoft.com/office/drawing/2014/main" id="{1669D5A9-8D0B-F600-F8B7-06D441BC293F}"/>
              </a:ext>
            </a:extLst>
          </p:cNvPr>
          <p:cNvPicPr>
            <a:picLocks noChangeAspect="1"/>
          </p:cNvPicPr>
          <p:nvPr/>
        </p:nvPicPr>
        <p:blipFill rotWithShape="1">
          <a:blip r:embed="rId3">
            <a:alphaModFix amt="20000"/>
            <a:extLst>
              <a:ext uri="{28A0092B-C50C-407E-A947-70E740481C1C}">
                <a14:useLocalDpi xmlns:a14="http://schemas.microsoft.com/office/drawing/2010/main" val="0"/>
              </a:ext>
            </a:extLst>
          </a:blip>
          <a:srcRect l="5" t="32709" r="-2" b="46699"/>
          <a:stretch/>
        </p:blipFill>
        <p:spPr>
          <a:xfrm>
            <a:off x="0" y="-2"/>
            <a:ext cx="12192000" cy="1497045"/>
          </a:xfrm>
          <a:prstGeom prst="rect">
            <a:avLst/>
          </a:prstGeom>
        </p:spPr>
      </p:pic>
      <p:pic>
        <p:nvPicPr>
          <p:cNvPr id="2" name="Image 4">
            <a:extLst>
              <a:ext uri="{FF2B5EF4-FFF2-40B4-BE49-F238E27FC236}">
                <a16:creationId xmlns:a16="http://schemas.microsoft.com/office/drawing/2014/main" id="{86E5FB3B-4D02-2A0A-F87A-E78D491361EF}"/>
              </a:ext>
            </a:extLst>
          </p:cNvPr>
          <p:cNvPicPr>
            <a:picLocks noChangeAspect="1"/>
          </p:cNvPicPr>
          <p:nvPr/>
        </p:nvPicPr>
        <p:blipFill>
          <a:blip r:embed="rId4"/>
          <a:stretch>
            <a:fillRect/>
          </a:stretch>
        </p:blipFill>
        <p:spPr>
          <a:xfrm>
            <a:off x="9801506" y="6115022"/>
            <a:ext cx="2304488" cy="640135"/>
          </a:xfrm>
          <a:prstGeom prst="rect">
            <a:avLst/>
          </a:prstGeom>
        </p:spPr>
      </p:pic>
      <p:sp>
        <p:nvSpPr>
          <p:cNvPr id="5" name="textruta 4">
            <a:extLst>
              <a:ext uri="{FF2B5EF4-FFF2-40B4-BE49-F238E27FC236}">
                <a16:creationId xmlns:a16="http://schemas.microsoft.com/office/drawing/2014/main" id="{FB7F35EF-5085-518D-3FF6-126359674D22}"/>
              </a:ext>
            </a:extLst>
          </p:cNvPr>
          <p:cNvSpPr txBox="1"/>
          <p:nvPr/>
        </p:nvSpPr>
        <p:spPr>
          <a:xfrm>
            <a:off x="5778710" y="1616065"/>
            <a:ext cx="6068207" cy="923330"/>
          </a:xfrm>
          <a:prstGeom prst="rect">
            <a:avLst/>
          </a:prstGeom>
          <a:solidFill>
            <a:schemeClr val="bg1"/>
          </a:solidFill>
        </p:spPr>
        <p:txBody>
          <a:bodyPr wrap="square">
            <a:spAutoFit/>
          </a:bodyPr>
          <a:lstStyle/>
          <a:p>
            <a:r>
              <a:rPr lang="en-GB" kern="1200" dirty="0">
                <a:solidFill>
                  <a:schemeClr val="tx1"/>
                </a:solidFill>
                <a:effectLst/>
                <a:latin typeface="Arial" panose="020B0604020202020204" pitchFamily="34" charset="0"/>
                <a:cs typeface="Arial" panose="020B0604020202020204" pitchFamily="34" charset="0"/>
              </a:rPr>
              <a:t>The </a:t>
            </a:r>
            <a:r>
              <a:rPr lang="en-GB" b="1" kern="1200" dirty="0">
                <a:solidFill>
                  <a:schemeClr val="tx1"/>
                </a:solidFill>
                <a:effectLst/>
                <a:latin typeface="Arial" panose="020B0604020202020204" pitchFamily="34" charset="0"/>
                <a:cs typeface="Arial" panose="020B0604020202020204" pitchFamily="34" charset="0"/>
              </a:rPr>
              <a:t>persistency </a:t>
            </a:r>
            <a:r>
              <a:rPr lang="en-GB" kern="1200" dirty="0">
                <a:solidFill>
                  <a:schemeClr val="tx1"/>
                </a:solidFill>
                <a:effectLst/>
                <a:latin typeface="Arial" panose="020B0604020202020204" pitchFamily="34" charset="0"/>
                <a:cs typeface="Arial" panose="020B0604020202020204" pitchFamily="34" charset="0"/>
              </a:rPr>
              <a:t>(degradation rate) of a pesticide in the environment and its </a:t>
            </a:r>
            <a:r>
              <a:rPr lang="en-GB" b="1" kern="1200" dirty="0">
                <a:solidFill>
                  <a:schemeClr val="tx1"/>
                </a:solidFill>
                <a:effectLst/>
                <a:latin typeface="Arial" panose="020B0604020202020204" pitchFamily="34" charset="0"/>
                <a:cs typeface="Arial" panose="020B0604020202020204" pitchFamily="34" charset="0"/>
              </a:rPr>
              <a:t>bioaccumulating potential </a:t>
            </a:r>
            <a:r>
              <a:rPr lang="en-GB" kern="1200" dirty="0">
                <a:solidFill>
                  <a:schemeClr val="tx1"/>
                </a:solidFill>
                <a:effectLst/>
                <a:latin typeface="Arial" panose="020B0604020202020204" pitchFamily="34" charset="0"/>
                <a:cs typeface="Arial" panose="020B0604020202020204" pitchFamily="34" charset="0"/>
              </a:rPr>
              <a:t>are important to consider in long-term hazard classification. </a:t>
            </a:r>
            <a:endParaRPr lang="sv-SE" kern="1200" dirty="0">
              <a:solidFill>
                <a:schemeClr val="tx1"/>
              </a:solidFill>
              <a:effectLst/>
              <a:latin typeface="Arial" panose="020B0604020202020204" pitchFamily="34" charset="0"/>
              <a:cs typeface="Arial" panose="020B0604020202020204" pitchFamily="34" charset="0"/>
            </a:endParaRPr>
          </a:p>
        </p:txBody>
      </p:sp>
      <p:sp>
        <p:nvSpPr>
          <p:cNvPr id="6" name="textruta 5">
            <a:extLst>
              <a:ext uri="{FF2B5EF4-FFF2-40B4-BE49-F238E27FC236}">
                <a16:creationId xmlns:a16="http://schemas.microsoft.com/office/drawing/2014/main" id="{B9A344DA-BF40-055B-015D-4883B0106AB3}"/>
              </a:ext>
            </a:extLst>
          </p:cNvPr>
          <p:cNvSpPr txBox="1"/>
          <p:nvPr/>
        </p:nvSpPr>
        <p:spPr>
          <a:xfrm>
            <a:off x="5375920" y="5661248"/>
            <a:ext cx="4142653" cy="646331"/>
          </a:xfrm>
          <a:prstGeom prst="rect">
            <a:avLst/>
          </a:prstGeom>
          <a:solidFill>
            <a:schemeClr val="bg1"/>
          </a:solidFill>
        </p:spPr>
        <p:txBody>
          <a:bodyPr wrap="square">
            <a:spAutoFit/>
          </a:bodyPr>
          <a:lstStyle/>
          <a:p>
            <a:r>
              <a:rPr lang="en-GB" kern="1200" dirty="0">
                <a:solidFill>
                  <a:schemeClr val="tx1"/>
                </a:solidFill>
                <a:effectLst/>
                <a:latin typeface="Arial" panose="020B0604020202020204" pitchFamily="34" charset="0"/>
                <a:cs typeface="Arial" panose="020B0604020202020204" pitchFamily="34" charset="0"/>
              </a:rPr>
              <a:t>Chemicals covered by the Montreal protocol</a:t>
            </a:r>
            <a:endParaRPr lang="sv-SE" dirty="0">
              <a:latin typeface="Arial" panose="020B0604020202020204" pitchFamily="34" charset="0"/>
              <a:cs typeface="Arial" panose="020B0604020202020204" pitchFamily="34" charset="0"/>
            </a:endParaRPr>
          </a:p>
        </p:txBody>
      </p:sp>
      <p:graphicFrame>
        <p:nvGraphicFramePr>
          <p:cNvPr id="11" name="Tableau 10">
            <a:extLst>
              <a:ext uri="{FF2B5EF4-FFF2-40B4-BE49-F238E27FC236}">
                <a16:creationId xmlns:a16="http://schemas.microsoft.com/office/drawing/2014/main" id="{9C304136-A361-01E0-97BB-CC411CE7144C}"/>
              </a:ext>
            </a:extLst>
          </p:cNvPr>
          <p:cNvGraphicFramePr>
            <a:graphicFrameLocks noGrp="1"/>
          </p:cNvGraphicFramePr>
          <p:nvPr>
            <p:extLst>
              <p:ext uri="{D42A27DB-BD31-4B8C-83A1-F6EECF244321}">
                <p14:modId xmlns:p14="http://schemas.microsoft.com/office/powerpoint/2010/main" val="2134167146"/>
              </p:ext>
            </p:extLst>
          </p:nvPr>
        </p:nvGraphicFramePr>
        <p:xfrm>
          <a:off x="2758633" y="3148020"/>
          <a:ext cx="8352928" cy="2290473"/>
        </p:xfrm>
        <a:graphic>
          <a:graphicData uri="http://schemas.openxmlformats.org/drawingml/2006/table">
            <a:tbl>
              <a:tblPr firstRow="1" firstCol="1" bandRow="1">
                <a:tableStyleId>{5C22544A-7EE6-4342-B048-85BDC9FD1C3A}</a:tableStyleId>
              </a:tblPr>
              <a:tblGrid>
                <a:gridCol w="4608512">
                  <a:extLst>
                    <a:ext uri="{9D8B030D-6E8A-4147-A177-3AD203B41FA5}">
                      <a16:colId xmlns:a16="http://schemas.microsoft.com/office/drawing/2014/main" val="1408359748"/>
                    </a:ext>
                  </a:extLst>
                </a:gridCol>
                <a:gridCol w="3744416">
                  <a:extLst>
                    <a:ext uri="{9D8B030D-6E8A-4147-A177-3AD203B41FA5}">
                      <a16:colId xmlns:a16="http://schemas.microsoft.com/office/drawing/2014/main" val="693617044"/>
                    </a:ext>
                  </a:extLst>
                </a:gridCol>
              </a:tblGrid>
              <a:tr h="558587">
                <a:tc>
                  <a:txBody>
                    <a:bodyPr/>
                    <a:lstStyle/>
                    <a:p>
                      <a:pPr>
                        <a:lnSpc>
                          <a:spcPct val="115000"/>
                        </a:lnSpc>
                        <a:spcAft>
                          <a:spcPts val="800"/>
                        </a:spcAft>
                      </a:pPr>
                      <a:r>
                        <a:rPr lang="fr-FR" sz="2000" kern="0" dirty="0">
                          <a:effectLst/>
                          <a:latin typeface="Arial" panose="020B0604020202020204" pitchFamily="34" charset="0"/>
                          <a:cs typeface="Arial" panose="020B0604020202020204" pitchFamily="34" charset="0"/>
                        </a:rPr>
                        <a:t>Hazard class</a:t>
                      </a:r>
                      <a:endParaRPr lang="fr-FR" sz="2000" kern="100" dirty="0">
                        <a:effectLst/>
                        <a:latin typeface="Arial" panose="020B0604020202020204" pitchFamily="34" charset="0"/>
                        <a:ea typeface="Calibri" panose="020F0502020204030204" pitchFamily="34" charset="0"/>
                        <a:cs typeface="Arial" panose="020B0604020202020204" pitchFamily="34" charset="0"/>
                      </a:endParaRPr>
                    </a:p>
                  </a:txBody>
                  <a:tcPr marL="95250" marR="95250" marT="47625" marB="47625"/>
                </a:tc>
                <a:tc>
                  <a:txBody>
                    <a:bodyPr/>
                    <a:lstStyle/>
                    <a:p>
                      <a:pPr algn="ctr">
                        <a:lnSpc>
                          <a:spcPct val="115000"/>
                        </a:lnSpc>
                        <a:spcAft>
                          <a:spcPts val="800"/>
                        </a:spcAft>
                      </a:pPr>
                      <a:r>
                        <a:rPr lang="fr-FR" sz="2000" kern="0" dirty="0">
                          <a:effectLst/>
                          <a:latin typeface="Arial" panose="020B0604020202020204" pitchFamily="34" charset="0"/>
                          <a:cs typeface="Arial" panose="020B0604020202020204" pitchFamily="34" charset="0"/>
                        </a:rPr>
                        <a:t>Relevant for pesticides</a:t>
                      </a:r>
                      <a:endParaRPr lang="fr-FR" sz="2000" kern="100" dirty="0">
                        <a:effectLst/>
                        <a:latin typeface="Arial" panose="020B0604020202020204" pitchFamily="34" charset="0"/>
                        <a:ea typeface="Calibri" panose="020F0502020204030204" pitchFamily="34" charset="0"/>
                        <a:cs typeface="Arial" panose="020B0604020202020204" pitchFamily="34" charset="0"/>
                      </a:endParaRPr>
                    </a:p>
                  </a:txBody>
                  <a:tcPr marL="95250" marR="95250" marT="47625" marB="47625"/>
                </a:tc>
                <a:extLst>
                  <a:ext uri="{0D108BD9-81ED-4DB2-BD59-A6C34878D82A}">
                    <a16:rowId xmlns:a16="http://schemas.microsoft.com/office/drawing/2014/main" val="2576263739"/>
                  </a:ext>
                </a:extLst>
              </a:tr>
              <a:tr h="1018537">
                <a:tc>
                  <a:txBody>
                    <a:bodyPr/>
                    <a:lstStyle/>
                    <a:p>
                      <a:pPr>
                        <a:lnSpc>
                          <a:spcPct val="115000"/>
                        </a:lnSpc>
                        <a:spcAft>
                          <a:spcPts val="800"/>
                        </a:spcAft>
                      </a:pPr>
                      <a:r>
                        <a:rPr lang="en-US" sz="2000" kern="0" dirty="0">
                          <a:effectLst/>
                          <a:latin typeface="Arial" panose="020B0604020202020204" pitchFamily="34" charset="0"/>
                          <a:cs typeface="Arial" panose="020B0604020202020204" pitchFamily="34" charset="0"/>
                        </a:rPr>
                        <a:t>Acute (short-term) hazard and chronic (long-term) hazard for the aquatic environment</a:t>
                      </a:r>
                      <a:endParaRPr lang="fr-FR" sz="2000" kern="100" dirty="0">
                        <a:effectLst/>
                        <a:latin typeface="Arial" panose="020B0604020202020204" pitchFamily="34" charset="0"/>
                        <a:ea typeface="Calibri" panose="020F0502020204030204" pitchFamily="34" charset="0"/>
                        <a:cs typeface="Arial" panose="020B0604020202020204" pitchFamily="34" charset="0"/>
                      </a:endParaRPr>
                    </a:p>
                  </a:txBody>
                  <a:tcPr marL="95250" marR="95250" marT="47625" marB="47625"/>
                </a:tc>
                <a:tc>
                  <a:txBody>
                    <a:bodyPr/>
                    <a:lstStyle/>
                    <a:p>
                      <a:pPr algn="ctr">
                        <a:lnSpc>
                          <a:spcPct val="115000"/>
                        </a:lnSpc>
                        <a:spcAft>
                          <a:spcPts val="800"/>
                        </a:spcAft>
                      </a:pPr>
                      <a:r>
                        <a:rPr lang="fr-FR" sz="2000" kern="0" dirty="0">
                          <a:effectLst/>
                          <a:latin typeface="Arial" panose="020B0604020202020204" pitchFamily="34" charset="0"/>
                          <a:cs typeface="Arial" panose="020B0604020202020204" pitchFamily="34" charset="0"/>
                        </a:rPr>
                        <a:t>Yes</a:t>
                      </a:r>
                      <a:endParaRPr lang="fr-FR" sz="2000" kern="100" dirty="0">
                        <a:effectLst/>
                        <a:latin typeface="Arial" panose="020B0604020202020204" pitchFamily="34" charset="0"/>
                        <a:ea typeface="Calibri" panose="020F0502020204030204" pitchFamily="34" charset="0"/>
                        <a:cs typeface="Arial" panose="020B0604020202020204" pitchFamily="34" charset="0"/>
                      </a:endParaRPr>
                    </a:p>
                  </a:txBody>
                  <a:tcPr marL="95250" marR="95250" marT="47625" marB="47625" anchor="ctr"/>
                </a:tc>
                <a:extLst>
                  <a:ext uri="{0D108BD9-81ED-4DB2-BD59-A6C34878D82A}">
                    <a16:rowId xmlns:a16="http://schemas.microsoft.com/office/drawing/2014/main" val="4175541820"/>
                  </a:ext>
                </a:extLst>
              </a:tr>
              <a:tr h="614857">
                <a:tc>
                  <a:txBody>
                    <a:bodyPr/>
                    <a:lstStyle/>
                    <a:p>
                      <a:pPr>
                        <a:lnSpc>
                          <a:spcPct val="115000"/>
                        </a:lnSpc>
                        <a:spcAft>
                          <a:spcPts val="800"/>
                        </a:spcAft>
                      </a:pPr>
                      <a:r>
                        <a:rPr lang="en-US" sz="2000" kern="0" dirty="0">
                          <a:effectLst/>
                          <a:latin typeface="Arial" panose="020B0604020202020204" pitchFamily="34" charset="0"/>
                          <a:cs typeface="Arial" panose="020B0604020202020204" pitchFamily="34" charset="0"/>
                        </a:rPr>
                        <a:t>Hazardous to the ozone layer</a:t>
                      </a:r>
                      <a:endParaRPr lang="fr-FR" sz="2000" kern="100" dirty="0">
                        <a:effectLst/>
                        <a:latin typeface="Arial" panose="020B0604020202020204" pitchFamily="34" charset="0"/>
                        <a:ea typeface="Calibri" panose="020F0502020204030204" pitchFamily="34" charset="0"/>
                        <a:cs typeface="Arial" panose="020B0604020202020204" pitchFamily="34" charset="0"/>
                      </a:endParaRPr>
                    </a:p>
                  </a:txBody>
                  <a:tcPr marL="95250" marR="95250" marT="47625" marB="47625" anchor="ctr"/>
                </a:tc>
                <a:tc>
                  <a:txBody>
                    <a:bodyPr/>
                    <a:lstStyle/>
                    <a:p>
                      <a:pPr algn="ctr">
                        <a:lnSpc>
                          <a:spcPct val="115000"/>
                        </a:lnSpc>
                        <a:spcAft>
                          <a:spcPts val="800"/>
                        </a:spcAft>
                      </a:pPr>
                      <a:r>
                        <a:rPr lang="en-GB" sz="2000" kern="0" noProof="0" dirty="0">
                          <a:effectLst/>
                          <a:latin typeface="Arial" panose="020B0604020202020204" pitchFamily="34" charset="0"/>
                          <a:cs typeface="Arial" panose="020B0604020202020204" pitchFamily="34" charset="0"/>
                        </a:rPr>
                        <a:t>Yes (only Methyl Bromide)</a:t>
                      </a:r>
                      <a:endParaRPr lang="en-GB" sz="2000" kern="100" noProof="0" dirty="0">
                        <a:effectLst/>
                        <a:latin typeface="Arial" panose="020B0604020202020204" pitchFamily="34" charset="0"/>
                        <a:ea typeface="Calibri" panose="020F0502020204030204" pitchFamily="34" charset="0"/>
                        <a:cs typeface="Arial" panose="020B0604020202020204" pitchFamily="34" charset="0"/>
                      </a:endParaRPr>
                    </a:p>
                  </a:txBody>
                  <a:tcPr marL="95250" marR="95250" marT="47625" marB="47625" anchor="ctr"/>
                </a:tc>
                <a:extLst>
                  <a:ext uri="{0D108BD9-81ED-4DB2-BD59-A6C34878D82A}">
                    <a16:rowId xmlns:a16="http://schemas.microsoft.com/office/drawing/2014/main" val="3308104713"/>
                  </a:ext>
                </a:extLst>
              </a:tr>
            </a:tbl>
          </a:graphicData>
        </a:graphic>
      </p:graphicFrame>
      <p:pic>
        <p:nvPicPr>
          <p:cNvPr id="12" name="Picture 55" descr="exclam">
            <a:extLst>
              <a:ext uri="{FF2B5EF4-FFF2-40B4-BE49-F238E27FC236}">
                <a16:creationId xmlns:a16="http://schemas.microsoft.com/office/drawing/2014/main" id="{819877AB-5811-FECE-83C7-0A999560E0E9}"/>
              </a:ext>
            </a:extLst>
          </p:cNvPr>
          <p:cNvPicPr>
            <a:picLocks noChangeAspect="1" noChangeArrowheads="1"/>
          </p:cNvPicPr>
          <p:nvPr/>
        </p:nvPicPr>
        <p:blipFill>
          <a:blip r:embed="rId5" cstate="print"/>
          <a:srcRect/>
          <a:stretch>
            <a:fillRect/>
          </a:stretch>
        </p:blipFill>
        <p:spPr bwMode="auto">
          <a:xfrm>
            <a:off x="1132012" y="4782661"/>
            <a:ext cx="1440000" cy="1440000"/>
          </a:xfrm>
          <a:prstGeom prst="rect">
            <a:avLst/>
          </a:prstGeom>
          <a:noFill/>
        </p:spPr>
      </p:pic>
      <p:pic>
        <p:nvPicPr>
          <p:cNvPr id="14" name="Picture 56" descr="pollut">
            <a:extLst>
              <a:ext uri="{FF2B5EF4-FFF2-40B4-BE49-F238E27FC236}">
                <a16:creationId xmlns:a16="http://schemas.microsoft.com/office/drawing/2014/main" id="{1F05784C-96DB-44BB-59B0-CDD86FDDB03F}"/>
              </a:ext>
            </a:extLst>
          </p:cNvPr>
          <p:cNvPicPr>
            <a:picLocks noChangeAspect="1" noChangeArrowheads="1"/>
          </p:cNvPicPr>
          <p:nvPr/>
        </p:nvPicPr>
        <p:blipFill>
          <a:blip r:embed="rId6" cstate="print"/>
          <a:srcRect/>
          <a:stretch>
            <a:fillRect/>
          </a:stretch>
        </p:blipFill>
        <p:spPr bwMode="auto">
          <a:xfrm>
            <a:off x="1154559" y="3148020"/>
            <a:ext cx="1440000" cy="1440000"/>
          </a:xfrm>
          <a:prstGeom prst="rect">
            <a:avLst/>
          </a:prstGeom>
          <a:noFill/>
        </p:spPr>
      </p:pic>
      <p:sp>
        <p:nvSpPr>
          <p:cNvPr id="15" name="ZoneTexte 14">
            <a:extLst>
              <a:ext uri="{FF2B5EF4-FFF2-40B4-BE49-F238E27FC236}">
                <a16:creationId xmlns:a16="http://schemas.microsoft.com/office/drawing/2014/main" id="{EA82F4B0-B41C-5B3B-39E8-0468C83A29DF}"/>
              </a:ext>
            </a:extLst>
          </p:cNvPr>
          <p:cNvSpPr txBox="1"/>
          <p:nvPr/>
        </p:nvSpPr>
        <p:spPr>
          <a:xfrm>
            <a:off x="746196" y="1548120"/>
            <a:ext cx="3651631" cy="1200329"/>
          </a:xfrm>
          <a:prstGeom prst="rect">
            <a:avLst/>
          </a:prstGeom>
          <a:noFill/>
        </p:spPr>
        <p:txBody>
          <a:bodyPr wrap="square" rtlCol="0">
            <a:spAutoFit/>
          </a:bodyPr>
          <a:lstStyle/>
          <a:p>
            <a:r>
              <a:rPr lang="en-US" sz="2400" b="1" kern="100" dirty="0">
                <a:effectLst/>
                <a:latin typeface="Arial" panose="020B0604020202020204" pitchFamily="34" charset="0"/>
                <a:ea typeface="Calibri" panose="020F0502020204030204" pitchFamily="34" charset="0"/>
                <a:cs typeface="Arial" panose="020B0604020202020204" pitchFamily="34" charset="0"/>
              </a:rPr>
              <a:t>All environmental hazards are relevant for pesticides</a:t>
            </a:r>
            <a:endParaRPr lang="fr-FR" dirty="0">
              <a:latin typeface="Arial" panose="020B0604020202020204" pitchFamily="34" charset="0"/>
              <a:cs typeface="Arial" panose="020B0604020202020204" pitchFamily="34" charset="0"/>
            </a:endParaRPr>
          </a:p>
        </p:txBody>
      </p:sp>
      <p:sp>
        <p:nvSpPr>
          <p:cNvPr id="9" name="Flèche : en arc 8">
            <a:extLst>
              <a:ext uri="{FF2B5EF4-FFF2-40B4-BE49-F238E27FC236}">
                <a16:creationId xmlns:a16="http://schemas.microsoft.com/office/drawing/2014/main" id="{69778092-B26A-745F-73DC-44580BE675EE}"/>
              </a:ext>
            </a:extLst>
          </p:cNvPr>
          <p:cNvSpPr/>
          <p:nvPr/>
        </p:nvSpPr>
        <p:spPr>
          <a:xfrm rot="12373409">
            <a:off x="3900843" y="4540580"/>
            <a:ext cx="1656184" cy="2114551"/>
          </a:xfrm>
          <a:prstGeom prst="circularArrow">
            <a:avLst/>
          </a:prstGeom>
          <a:solidFill>
            <a:schemeClr val="accent6"/>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solidFill>
                <a:schemeClr val="tx1"/>
              </a:solidFill>
            </a:endParaRPr>
          </a:p>
        </p:txBody>
      </p:sp>
      <p:sp>
        <p:nvSpPr>
          <p:cNvPr id="13" name="Flèche : en arc 12">
            <a:extLst>
              <a:ext uri="{FF2B5EF4-FFF2-40B4-BE49-F238E27FC236}">
                <a16:creationId xmlns:a16="http://schemas.microsoft.com/office/drawing/2014/main" id="{6D4C0154-C390-5AAC-9C8D-0E26A490D06E}"/>
              </a:ext>
            </a:extLst>
          </p:cNvPr>
          <p:cNvSpPr/>
          <p:nvPr/>
        </p:nvSpPr>
        <p:spPr>
          <a:xfrm rot="6860675">
            <a:off x="6160110" y="2408821"/>
            <a:ext cx="1440567" cy="2028990"/>
          </a:xfrm>
          <a:prstGeom prst="circularArrow">
            <a:avLst/>
          </a:prstGeom>
          <a:solidFill>
            <a:schemeClr val="accent6"/>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solidFill>
                <a:schemeClr val="tx1"/>
              </a:solidFill>
            </a:endParaRPr>
          </a:p>
        </p:txBody>
      </p:sp>
      <p:sp>
        <p:nvSpPr>
          <p:cNvPr id="4" name="Rubrik 1">
            <a:extLst>
              <a:ext uri="{FF2B5EF4-FFF2-40B4-BE49-F238E27FC236}">
                <a16:creationId xmlns:a16="http://schemas.microsoft.com/office/drawing/2014/main" id="{B26EDA23-418E-9CA6-1241-5154DE1E35F1}"/>
              </a:ext>
            </a:extLst>
          </p:cNvPr>
          <p:cNvSpPr txBox="1">
            <a:spLocks/>
          </p:cNvSpPr>
          <p:nvPr/>
        </p:nvSpPr>
        <p:spPr>
          <a:xfrm>
            <a:off x="1055076" y="502101"/>
            <a:ext cx="10085889" cy="994943"/>
          </a:xfrm>
          <a:prstGeom prst="rect">
            <a:avLst/>
          </a:prstGeom>
          <a:solidFill>
            <a:srgbClr val="4D4D4D"/>
          </a:solidFill>
          <a:ln w="76200">
            <a:solidFill>
              <a:schemeClr val="bg1"/>
            </a:solidFill>
          </a:ln>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2800" dirty="0">
                <a:solidFill>
                  <a:schemeClr val="bg1"/>
                </a:solidFill>
                <a:latin typeface="Arial" panose="020B0604020202020204" pitchFamily="34" charset="0"/>
                <a:cs typeface="Arial" panose="020B0604020202020204" pitchFamily="34" charset="0"/>
              </a:rPr>
              <a:t>Pesticides and GHS </a:t>
            </a:r>
            <a:r>
              <a:rPr lang="en-US" sz="2800" b="1" dirty="0">
                <a:solidFill>
                  <a:schemeClr val="bg1"/>
                </a:solidFill>
                <a:latin typeface="Arial" panose="020B0604020202020204" pitchFamily="34" charset="0"/>
                <a:cs typeface="Arial" panose="020B0604020202020204" pitchFamily="34" charset="0"/>
              </a:rPr>
              <a:t>Environmental</a:t>
            </a:r>
            <a:r>
              <a:rPr lang="en-US" sz="2800" dirty="0">
                <a:solidFill>
                  <a:schemeClr val="bg1"/>
                </a:solidFill>
                <a:latin typeface="Arial" panose="020B0604020202020204" pitchFamily="34" charset="0"/>
                <a:cs typeface="Arial" panose="020B0604020202020204" pitchFamily="34" charset="0"/>
              </a:rPr>
              <a:t> Hazards</a:t>
            </a:r>
            <a:endParaRPr lang="sv-SE" sz="2800"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8221508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5" name="Imagen 6">
            <a:extLst>
              <a:ext uri="{FF2B5EF4-FFF2-40B4-BE49-F238E27FC236}">
                <a16:creationId xmlns:a16="http://schemas.microsoft.com/office/drawing/2014/main" id="{936DE37A-25CF-70B1-2DDC-7700BBD44A64}"/>
              </a:ext>
            </a:extLst>
          </p:cNvPr>
          <p:cNvPicPr>
            <a:picLocks noChangeAspect="1"/>
          </p:cNvPicPr>
          <p:nvPr/>
        </p:nvPicPr>
        <p:blipFill rotWithShape="1">
          <a:blip r:embed="rId2">
            <a:alphaModFix amt="20000"/>
            <a:extLst>
              <a:ext uri="{28A0092B-C50C-407E-A947-70E740481C1C}">
                <a14:useLocalDpi xmlns:a14="http://schemas.microsoft.com/office/drawing/2010/main" val="0"/>
              </a:ext>
            </a:extLst>
          </a:blip>
          <a:srcRect l="5" t="32709" r="-2" b="46699"/>
          <a:stretch/>
        </p:blipFill>
        <p:spPr>
          <a:xfrm>
            <a:off x="0" y="-2"/>
            <a:ext cx="12192000" cy="1497045"/>
          </a:xfrm>
          <a:prstGeom prst="rect">
            <a:avLst/>
          </a:prstGeom>
        </p:spPr>
      </p:pic>
      <p:sp>
        <p:nvSpPr>
          <p:cNvPr id="3" name="Platshållare för innehåll 4">
            <a:extLst>
              <a:ext uri="{FF2B5EF4-FFF2-40B4-BE49-F238E27FC236}">
                <a16:creationId xmlns:a16="http://schemas.microsoft.com/office/drawing/2014/main" id="{52CEE8F4-E80B-0DA2-6405-2BE0999245F2}"/>
              </a:ext>
            </a:extLst>
          </p:cNvPr>
          <p:cNvSpPr txBox="1">
            <a:spLocks/>
          </p:cNvSpPr>
          <p:nvPr/>
        </p:nvSpPr>
        <p:spPr>
          <a:xfrm>
            <a:off x="1638300" y="2063075"/>
            <a:ext cx="9866312" cy="3742189"/>
          </a:xfrm>
          <a:prstGeom prst="rect">
            <a:avLst/>
          </a:prstGeom>
          <a:noFill/>
        </p:spPr>
        <p:txBody>
          <a:bodyPr>
            <a:normAutofit/>
          </a:bodyPr>
          <a:lstStyle>
            <a:lvl1pPr marL="342900" indent="-342900" algn="l" defTabSz="457200" rtl="0" eaLnBrk="1" latinLnBrk="0" hangingPunct="1">
              <a:spcBef>
                <a:spcPts val="1000"/>
              </a:spcBef>
              <a:spcAft>
                <a:spcPts val="0"/>
              </a:spcAft>
              <a:buClr>
                <a:schemeClr val="accent1"/>
              </a:buClr>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a:lstStyle>
          <a:p>
            <a:r>
              <a:rPr lang="en-US" sz="2400" dirty="0">
                <a:latin typeface="Arial" panose="020B0604020202020204" pitchFamily="34" charset="0"/>
                <a:cs typeface="Arial" panose="020B0604020202020204" pitchFamily="34" charset="0"/>
              </a:rPr>
              <a:t>Generally, yes  </a:t>
            </a:r>
            <a:r>
              <a:rPr lang="en-US" sz="2400" dirty="0">
                <a:latin typeface="Arial" panose="020B0604020202020204" pitchFamily="34" charset="0"/>
                <a:cs typeface="Arial" panose="020B0604020202020204" pitchFamily="34" charset="0"/>
                <a:sym typeface="Wingdings" panose="05000000000000000000" pitchFamily="2" charset="2"/>
              </a:rPr>
              <a:t></a:t>
            </a:r>
            <a:r>
              <a:rPr lang="en-US" sz="2400" dirty="0">
                <a:latin typeface="Arial" panose="020B0604020202020204" pitchFamily="34" charset="0"/>
                <a:cs typeface="Arial" panose="020B0604020202020204" pitchFamily="34" charset="0"/>
              </a:rPr>
              <a:t> pesticides are mostly hazardous products.</a:t>
            </a:r>
          </a:p>
          <a:p>
            <a:r>
              <a:rPr lang="en-US" sz="2400" dirty="0">
                <a:latin typeface="Arial" panose="020B0604020202020204" pitchFamily="34" charset="0"/>
                <a:cs typeface="Arial" panose="020B0604020202020204" pitchFamily="34" charset="0"/>
              </a:rPr>
              <a:t>But it depends on content and composition (of all ingredients, including adjuvants/co-formulants).</a:t>
            </a:r>
          </a:p>
          <a:p>
            <a:r>
              <a:rPr lang="en-US" sz="2400" dirty="0">
                <a:latin typeface="Arial" panose="020B0604020202020204" pitchFamily="34" charset="0"/>
                <a:cs typeface="Arial" panose="020B0604020202020204" pitchFamily="34" charset="0"/>
              </a:rPr>
              <a:t>If one ingredient is “classified”, then the pesticide product would need to be “classified”.</a:t>
            </a:r>
          </a:p>
          <a:p>
            <a:r>
              <a:rPr lang="en-US" sz="2400" dirty="0">
                <a:latin typeface="Arial" panose="020B0604020202020204" pitchFamily="34" charset="0"/>
                <a:cs typeface="Arial" panose="020B0604020202020204" pitchFamily="34" charset="0"/>
              </a:rPr>
              <a:t>Not classified if concentration is lower than certain cut-off values or concentration limits (% depends on hazard classes and categories).</a:t>
            </a:r>
          </a:p>
        </p:txBody>
      </p:sp>
      <p:pic>
        <p:nvPicPr>
          <p:cNvPr id="4" name="Image 4">
            <a:extLst>
              <a:ext uri="{FF2B5EF4-FFF2-40B4-BE49-F238E27FC236}">
                <a16:creationId xmlns:a16="http://schemas.microsoft.com/office/drawing/2014/main" id="{42FB9127-4287-34A2-78E5-5832C9A1B95D}"/>
              </a:ext>
            </a:extLst>
          </p:cNvPr>
          <p:cNvPicPr>
            <a:picLocks noChangeAspect="1"/>
          </p:cNvPicPr>
          <p:nvPr/>
        </p:nvPicPr>
        <p:blipFill>
          <a:blip r:embed="rId3"/>
          <a:stretch>
            <a:fillRect/>
          </a:stretch>
        </p:blipFill>
        <p:spPr>
          <a:xfrm>
            <a:off x="9801506" y="6115022"/>
            <a:ext cx="2304488" cy="640135"/>
          </a:xfrm>
          <a:prstGeom prst="rect">
            <a:avLst/>
          </a:prstGeom>
        </p:spPr>
      </p:pic>
      <p:sp>
        <p:nvSpPr>
          <p:cNvPr id="6" name="Rubrik 1">
            <a:extLst>
              <a:ext uri="{FF2B5EF4-FFF2-40B4-BE49-F238E27FC236}">
                <a16:creationId xmlns:a16="http://schemas.microsoft.com/office/drawing/2014/main" id="{1A177CEB-4EE7-AC4E-D1B5-071670AE0294}"/>
              </a:ext>
            </a:extLst>
          </p:cNvPr>
          <p:cNvSpPr txBox="1">
            <a:spLocks/>
          </p:cNvSpPr>
          <p:nvPr/>
        </p:nvSpPr>
        <p:spPr>
          <a:xfrm>
            <a:off x="1055076" y="502101"/>
            <a:ext cx="10085889" cy="994943"/>
          </a:xfrm>
          <a:prstGeom prst="rect">
            <a:avLst/>
          </a:prstGeom>
          <a:solidFill>
            <a:srgbClr val="4D4D4D"/>
          </a:solidFill>
          <a:ln w="76200">
            <a:solidFill>
              <a:schemeClr val="bg1"/>
            </a:solidFill>
          </a:ln>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2800" dirty="0">
                <a:solidFill>
                  <a:schemeClr val="bg1"/>
                </a:solidFill>
                <a:latin typeface="Arial" panose="020B0604020202020204" pitchFamily="34" charset="0"/>
                <a:cs typeface="Arial" panose="020B0604020202020204" pitchFamily="34" charset="0"/>
              </a:rPr>
              <a:t>Should all pesticides be “classified”?</a:t>
            </a:r>
            <a:endParaRPr lang="sv-SE" sz="2800"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81133853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Rectángulo 5">
            <a:extLst>
              <a:ext uri="{FF2B5EF4-FFF2-40B4-BE49-F238E27FC236}">
                <a16:creationId xmlns:a16="http://schemas.microsoft.com/office/drawing/2014/main" id="{63912982-42EE-8656-1BF1-8231690173E6}"/>
              </a:ext>
            </a:extLst>
          </p:cNvPr>
          <p:cNvSpPr/>
          <p:nvPr/>
        </p:nvSpPr>
        <p:spPr>
          <a:xfrm>
            <a:off x="2581634" y="692696"/>
            <a:ext cx="994086" cy="504056"/>
          </a:xfrm>
          <a:prstGeom prst="rect">
            <a:avLst/>
          </a:prstGeom>
          <a:solidFill>
            <a:srgbClr val="E0163C"/>
          </a:solidFill>
          <a:ln w="38100">
            <a:solidFill>
              <a:srgbClr val="E0163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PE" dirty="0">
              <a:solidFill>
                <a:srgbClr val="C00000"/>
              </a:solidFill>
            </a:endParaRPr>
          </a:p>
        </p:txBody>
      </p:sp>
      <p:sp>
        <p:nvSpPr>
          <p:cNvPr id="3" name="Espace réservé du contenu 2">
            <a:extLst>
              <a:ext uri="{FF2B5EF4-FFF2-40B4-BE49-F238E27FC236}">
                <a16:creationId xmlns:a16="http://schemas.microsoft.com/office/drawing/2014/main" id="{B305D18A-CD58-C98D-196C-0D711698C123}"/>
              </a:ext>
            </a:extLst>
          </p:cNvPr>
          <p:cNvSpPr>
            <a:spLocks noGrp="1"/>
          </p:cNvSpPr>
          <p:nvPr>
            <p:ph idx="1"/>
          </p:nvPr>
        </p:nvSpPr>
        <p:spPr>
          <a:xfrm>
            <a:off x="2581634" y="2564904"/>
            <a:ext cx="8915400" cy="3600400"/>
          </a:xfrm>
        </p:spPr>
        <p:txBody>
          <a:bodyPr>
            <a:normAutofit/>
          </a:bodyPr>
          <a:lstStyle/>
          <a:p>
            <a:pPr marL="0" indent="0">
              <a:buNone/>
            </a:pPr>
            <a:r>
              <a:rPr lang="en-GB" sz="2400" dirty="0">
                <a:latin typeface="Arial" panose="020B0604020202020204" pitchFamily="34" charset="0"/>
                <a:cs typeface="Arial" panose="020B0604020202020204" pitchFamily="34" charset="0"/>
              </a:rPr>
              <a:t>This second part of the presentation on “GHS and agriculture” complements Part 1 (available separately). Part 1 reviews:</a:t>
            </a:r>
          </a:p>
          <a:p>
            <a:pPr lvl="1"/>
            <a:r>
              <a:rPr lang="en-GB" sz="2000" dirty="0">
                <a:latin typeface="Arial" panose="020B0604020202020204" pitchFamily="34" charset="0"/>
                <a:cs typeface="Arial" panose="020B0604020202020204" pitchFamily="34" charset="0"/>
              </a:rPr>
              <a:t>the importance and relevance of the GHS for the agricultural sector, at the national, regional and international levels </a:t>
            </a:r>
          </a:p>
          <a:p>
            <a:pPr lvl="1"/>
            <a:r>
              <a:rPr lang="en-GB" sz="2000" dirty="0">
                <a:latin typeface="Arial" panose="020B0604020202020204" pitchFamily="34" charset="0"/>
                <a:cs typeface="Arial" panose="020B0604020202020204" pitchFamily="34" charset="0"/>
              </a:rPr>
              <a:t>the benefits of implementing the GHS in agriculture</a:t>
            </a:r>
          </a:p>
          <a:p>
            <a:pPr lvl="1"/>
            <a:r>
              <a:rPr lang="en-GB" sz="2000" dirty="0">
                <a:latin typeface="Arial" panose="020B0604020202020204" pitchFamily="34" charset="0"/>
                <a:cs typeface="Arial" panose="020B0604020202020204" pitchFamily="34" charset="0"/>
              </a:rPr>
              <a:t>the process for implementing the GHS at the country level</a:t>
            </a:r>
          </a:p>
          <a:p>
            <a:pPr lvl="1"/>
            <a:endParaRPr lang="fr-FR" sz="2000" dirty="0">
              <a:latin typeface="Arial" panose="020B0604020202020204" pitchFamily="34" charset="0"/>
              <a:cs typeface="Arial" panose="020B0604020202020204" pitchFamily="34" charset="0"/>
            </a:endParaRPr>
          </a:p>
        </p:txBody>
      </p:sp>
      <p:sp>
        <p:nvSpPr>
          <p:cNvPr id="7" name="Titre 1">
            <a:extLst>
              <a:ext uri="{FF2B5EF4-FFF2-40B4-BE49-F238E27FC236}">
                <a16:creationId xmlns:a16="http://schemas.microsoft.com/office/drawing/2014/main" id="{C4BA4AE5-2AEF-5D75-C468-11D2EC493AD0}"/>
              </a:ext>
            </a:extLst>
          </p:cNvPr>
          <p:cNvSpPr>
            <a:spLocks noGrp="1"/>
          </p:cNvSpPr>
          <p:nvPr>
            <p:ph type="title"/>
          </p:nvPr>
        </p:nvSpPr>
        <p:spPr>
          <a:xfrm>
            <a:off x="2581634" y="692696"/>
            <a:ext cx="8911687" cy="1428768"/>
          </a:xfrm>
        </p:spPr>
        <p:txBody>
          <a:bodyPr>
            <a:normAutofit fontScale="90000"/>
          </a:bodyPr>
          <a:lstStyle/>
          <a:p>
            <a:pPr>
              <a:spcBef>
                <a:spcPts val="1800"/>
              </a:spcBef>
            </a:pPr>
            <a:r>
              <a:rPr lang="fr-FR" b="1" dirty="0">
                <a:solidFill>
                  <a:schemeClr val="bg1"/>
                </a:solidFill>
                <a:latin typeface="Arial" panose="020B0604020202020204" pitchFamily="34" charset="0"/>
                <a:cs typeface="Arial" panose="020B0604020202020204" pitchFamily="34" charset="0"/>
              </a:rPr>
              <a:t>GHS</a:t>
            </a:r>
            <a:r>
              <a:rPr lang="fr-FR" dirty="0">
                <a:latin typeface="Arial" panose="020B0604020202020204" pitchFamily="34" charset="0"/>
                <a:cs typeface="Arial" panose="020B0604020202020204" pitchFamily="34" charset="0"/>
              </a:rPr>
              <a:t> and </a:t>
            </a:r>
            <a:r>
              <a:rPr lang="fr-FR" b="1" dirty="0">
                <a:solidFill>
                  <a:srgbClr val="518932"/>
                </a:solidFill>
                <a:latin typeface="Arial" panose="020B0604020202020204" pitchFamily="34" charset="0"/>
                <a:cs typeface="Arial" panose="020B0604020202020204" pitchFamily="34" charset="0"/>
              </a:rPr>
              <a:t>agriculture</a:t>
            </a:r>
            <a:br>
              <a:rPr lang="fr-FR" dirty="0">
                <a:latin typeface="Arial" panose="020B0604020202020204" pitchFamily="34" charset="0"/>
                <a:cs typeface="Arial" panose="020B0604020202020204" pitchFamily="34" charset="0"/>
              </a:rPr>
            </a:br>
            <a:r>
              <a:rPr lang="en-US" sz="2700" dirty="0">
                <a:latin typeface="Arial" panose="020B0604020202020204" pitchFamily="34" charset="0"/>
                <a:cs typeface="Arial" panose="020B0604020202020204" pitchFamily="34" charset="0"/>
              </a:rPr>
              <a:t>Part 2 – The GHS and how it applies</a:t>
            </a:r>
            <a:br>
              <a:rPr lang="en-US" sz="2700" dirty="0">
                <a:latin typeface="Arial" panose="020B0604020202020204" pitchFamily="34" charset="0"/>
                <a:cs typeface="Arial" panose="020B0604020202020204" pitchFamily="34" charset="0"/>
              </a:rPr>
            </a:br>
            <a:r>
              <a:rPr lang="en-US" sz="2700" dirty="0">
                <a:latin typeface="Arial" panose="020B0604020202020204" pitchFamily="34" charset="0"/>
                <a:cs typeface="Arial" panose="020B0604020202020204" pitchFamily="34" charset="0"/>
              </a:rPr>
              <a:t>to pesticides and fertilizers</a:t>
            </a:r>
            <a:endParaRPr lang="fr-FR" dirty="0">
              <a:latin typeface="Arial" panose="020B0604020202020204" pitchFamily="34" charset="0"/>
              <a:cs typeface="Arial" panose="020B0604020202020204" pitchFamily="34" charset="0"/>
            </a:endParaRPr>
          </a:p>
        </p:txBody>
      </p:sp>
      <p:pic>
        <p:nvPicPr>
          <p:cNvPr id="2" name="Image 4">
            <a:extLst>
              <a:ext uri="{FF2B5EF4-FFF2-40B4-BE49-F238E27FC236}">
                <a16:creationId xmlns:a16="http://schemas.microsoft.com/office/drawing/2014/main" id="{F85DA7D8-6F2A-5696-CD1D-0B4830E31957}"/>
              </a:ext>
            </a:extLst>
          </p:cNvPr>
          <p:cNvPicPr>
            <a:picLocks noChangeAspect="1"/>
          </p:cNvPicPr>
          <p:nvPr/>
        </p:nvPicPr>
        <p:blipFill>
          <a:blip r:embed="rId3"/>
          <a:stretch>
            <a:fillRect/>
          </a:stretch>
        </p:blipFill>
        <p:spPr>
          <a:xfrm>
            <a:off x="9801506" y="6115022"/>
            <a:ext cx="2304488" cy="640135"/>
          </a:xfrm>
          <a:prstGeom prst="rect">
            <a:avLst/>
          </a:prstGeom>
        </p:spPr>
      </p:pic>
      <p:pic>
        <p:nvPicPr>
          <p:cNvPr id="5" name="Imagen 13">
            <a:extLst>
              <a:ext uri="{FF2B5EF4-FFF2-40B4-BE49-F238E27FC236}">
                <a16:creationId xmlns:a16="http://schemas.microsoft.com/office/drawing/2014/main" id="{6D1E1598-DFED-33B3-5250-4199E06D5989}"/>
              </a:ext>
            </a:extLst>
          </p:cNvPr>
          <p:cNvPicPr>
            <a:picLocks noChangeAspect="1"/>
          </p:cNvPicPr>
          <p:nvPr/>
        </p:nvPicPr>
        <p:blipFill rotWithShape="1">
          <a:blip r:embed="rId4">
            <a:alphaModFix amt="20000"/>
            <a:extLst>
              <a:ext uri="{28A0092B-C50C-407E-A947-70E740481C1C}">
                <a14:useLocalDpi xmlns:a14="http://schemas.microsoft.com/office/drawing/2010/main" val="0"/>
              </a:ext>
            </a:extLst>
          </a:blip>
          <a:srcRect l="20936" t="6462" r="74343" b="6444"/>
          <a:stretch/>
        </p:blipFill>
        <p:spPr>
          <a:xfrm>
            <a:off x="0" y="1400"/>
            <a:ext cx="644112" cy="6856600"/>
          </a:xfrm>
          <a:prstGeom prst="rect">
            <a:avLst/>
          </a:prstGeom>
        </p:spPr>
      </p:pic>
    </p:spTree>
    <p:extLst>
      <p:ext uri="{BB962C8B-B14F-4D97-AF65-F5344CB8AC3E}">
        <p14:creationId xmlns:p14="http://schemas.microsoft.com/office/powerpoint/2010/main" val="238827970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6" name="Image 4">
            <a:extLst>
              <a:ext uri="{FF2B5EF4-FFF2-40B4-BE49-F238E27FC236}">
                <a16:creationId xmlns:a16="http://schemas.microsoft.com/office/drawing/2014/main" id="{FA2C2C71-6EF1-46B6-3D02-E3B664027333}"/>
              </a:ext>
            </a:extLst>
          </p:cNvPr>
          <p:cNvPicPr>
            <a:picLocks noChangeAspect="1"/>
          </p:cNvPicPr>
          <p:nvPr/>
        </p:nvPicPr>
        <p:blipFill>
          <a:blip r:embed="rId3"/>
          <a:stretch>
            <a:fillRect/>
          </a:stretch>
        </p:blipFill>
        <p:spPr>
          <a:xfrm>
            <a:off x="9801506" y="6115022"/>
            <a:ext cx="2304488" cy="640135"/>
          </a:xfrm>
          <a:prstGeom prst="rect">
            <a:avLst/>
          </a:prstGeom>
        </p:spPr>
      </p:pic>
      <p:sp>
        <p:nvSpPr>
          <p:cNvPr id="3" name="Platshållare för innehåll 4">
            <a:extLst>
              <a:ext uri="{FF2B5EF4-FFF2-40B4-BE49-F238E27FC236}">
                <a16:creationId xmlns:a16="http://schemas.microsoft.com/office/drawing/2014/main" id="{52CEE8F4-E80B-0DA2-6405-2BE0999245F2}"/>
              </a:ext>
            </a:extLst>
          </p:cNvPr>
          <p:cNvSpPr txBox="1">
            <a:spLocks/>
          </p:cNvSpPr>
          <p:nvPr/>
        </p:nvSpPr>
        <p:spPr>
          <a:xfrm>
            <a:off x="1127448" y="2132856"/>
            <a:ext cx="4608512" cy="3742189"/>
          </a:xfrm>
          <a:prstGeom prst="rect">
            <a:avLst/>
          </a:prstGeom>
          <a:noFill/>
        </p:spPr>
        <p:txBody>
          <a:bodyPr>
            <a:normAutofit/>
          </a:bodyPr>
          <a:lstStyle>
            <a:lvl1pPr marL="342900" indent="-342900" algn="l" defTabSz="457200" rtl="0" eaLnBrk="1" latinLnBrk="0" hangingPunct="1">
              <a:spcBef>
                <a:spcPts val="1000"/>
              </a:spcBef>
              <a:spcAft>
                <a:spcPts val="0"/>
              </a:spcAft>
              <a:buClr>
                <a:schemeClr val="accent1"/>
              </a:buClr>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a:lstStyle>
          <a:p>
            <a:r>
              <a:rPr lang="en-US" sz="2000" dirty="0">
                <a:latin typeface="Arial" panose="020B0604020202020204" pitchFamily="34" charset="0"/>
                <a:cs typeface="Arial" panose="020B0604020202020204" pitchFamily="34" charset="0"/>
              </a:rPr>
              <a:t>Generic cut-off values or concentration limits e.g. for the health and environmental hazards.</a:t>
            </a:r>
          </a:p>
          <a:p>
            <a:r>
              <a:rPr lang="en-US" sz="2000" dirty="0">
                <a:latin typeface="Arial" panose="020B0604020202020204" pitchFamily="34" charset="0"/>
                <a:cs typeface="Arial" panose="020B0604020202020204" pitchFamily="34" charset="0"/>
              </a:rPr>
              <a:t>In some cases, with some pesticides, the cut-off values may not be appropriate and lead to an “under-classification” of the formulation (e.g. aquatic hazards).</a:t>
            </a:r>
          </a:p>
        </p:txBody>
      </p:sp>
      <p:pic>
        <p:nvPicPr>
          <p:cNvPr id="4" name="Image 3">
            <a:extLst>
              <a:ext uri="{FF2B5EF4-FFF2-40B4-BE49-F238E27FC236}">
                <a16:creationId xmlns:a16="http://schemas.microsoft.com/office/drawing/2014/main" id="{F61183D4-92F9-4303-FC0C-43EF526AB2AA}"/>
              </a:ext>
            </a:extLst>
          </p:cNvPr>
          <p:cNvPicPr>
            <a:picLocks noChangeAspect="1"/>
          </p:cNvPicPr>
          <p:nvPr/>
        </p:nvPicPr>
        <p:blipFill rotWithShape="1">
          <a:blip r:embed="rId4"/>
          <a:srcRect t="6324" b="3635"/>
          <a:stretch/>
        </p:blipFill>
        <p:spPr>
          <a:xfrm>
            <a:off x="6289352" y="1988840"/>
            <a:ext cx="4775200" cy="4896544"/>
          </a:xfrm>
          <a:prstGeom prst="rect">
            <a:avLst/>
          </a:prstGeom>
        </p:spPr>
      </p:pic>
      <p:pic>
        <p:nvPicPr>
          <p:cNvPr id="9" name="Imagen 6">
            <a:extLst>
              <a:ext uri="{FF2B5EF4-FFF2-40B4-BE49-F238E27FC236}">
                <a16:creationId xmlns:a16="http://schemas.microsoft.com/office/drawing/2014/main" id="{56E5C292-8A06-5DE5-A7A5-2E41E69A90DD}"/>
              </a:ext>
            </a:extLst>
          </p:cNvPr>
          <p:cNvPicPr>
            <a:picLocks noChangeAspect="1"/>
          </p:cNvPicPr>
          <p:nvPr/>
        </p:nvPicPr>
        <p:blipFill rotWithShape="1">
          <a:blip r:embed="rId5">
            <a:alphaModFix amt="20000"/>
            <a:extLst>
              <a:ext uri="{28A0092B-C50C-407E-A947-70E740481C1C}">
                <a14:useLocalDpi xmlns:a14="http://schemas.microsoft.com/office/drawing/2010/main" val="0"/>
              </a:ext>
            </a:extLst>
          </a:blip>
          <a:srcRect l="5" t="32709" r="-2" b="46699"/>
          <a:stretch/>
        </p:blipFill>
        <p:spPr>
          <a:xfrm>
            <a:off x="0" y="-2"/>
            <a:ext cx="12192000" cy="1497045"/>
          </a:xfrm>
          <a:prstGeom prst="rect">
            <a:avLst/>
          </a:prstGeom>
        </p:spPr>
      </p:pic>
      <p:sp>
        <p:nvSpPr>
          <p:cNvPr id="10" name="Rubrik 1">
            <a:extLst>
              <a:ext uri="{FF2B5EF4-FFF2-40B4-BE49-F238E27FC236}">
                <a16:creationId xmlns:a16="http://schemas.microsoft.com/office/drawing/2014/main" id="{B22B26DD-9DA1-89C0-8B32-4C4C7DD2AFA9}"/>
              </a:ext>
            </a:extLst>
          </p:cNvPr>
          <p:cNvSpPr txBox="1">
            <a:spLocks/>
          </p:cNvSpPr>
          <p:nvPr/>
        </p:nvSpPr>
        <p:spPr>
          <a:xfrm>
            <a:off x="1055076" y="502101"/>
            <a:ext cx="10085889" cy="994943"/>
          </a:xfrm>
          <a:prstGeom prst="rect">
            <a:avLst/>
          </a:prstGeom>
          <a:solidFill>
            <a:srgbClr val="4D4D4D"/>
          </a:solidFill>
          <a:ln w="76200">
            <a:solidFill>
              <a:schemeClr val="bg1"/>
            </a:solidFill>
          </a:ln>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2800" dirty="0">
                <a:solidFill>
                  <a:schemeClr val="bg1"/>
                </a:solidFill>
                <a:latin typeface="Arial" panose="020B0604020202020204" pitchFamily="34" charset="0"/>
                <a:cs typeface="Arial" panose="020B0604020202020204" pitchFamily="34" charset="0"/>
              </a:rPr>
              <a:t>Should all pesticides be “classified”?</a:t>
            </a:r>
            <a:endParaRPr lang="sv-SE" sz="2800" dirty="0">
              <a:solidFill>
                <a:schemeClr val="bg1"/>
              </a:solidFill>
              <a:latin typeface="Arial" panose="020B0604020202020204" pitchFamily="34" charset="0"/>
              <a:cs typeface="Arial" panose="020B0604020202020204" pitchFamily="34" charset="0"/>
            </a:endParaRPr>
          </a:p>
        </p:txBody>
      </p:sp>
      <p:sp>
        <p:nvSpPr>
          <p:cNvPr id="5" name="ZoneTexte 4">
            <a:extLst>
              <a:ext uri="{FF2B5EF4-FFF2-40B4-BE49-F238E27FC236}">
                <a16:creationId xmlns:a16="http://schemas.microsoft.com/office/drawing/2014/main" id="{8EB64126-CD1B-25CE-F879-9AE3A2EB6941}"/>
              </a:ext>
            </a:extLst>
          </p:cNvPr>
          <p:cNvSpPr txBox="1"/>
          <p:nvPr/>
        </p:nvSpPr>
        <p:spPr>
          <a:xfrm>
            <a:off x="6588720" y="1455167"/>
            <a:ext cx="4176464" cy="461665"/>
          </a:xfrm>
          <a:prstGeom prst="rect">
            <a:avLst/>
          </a:prstGeom>
          <a:noFill/>
        </p:spPr>
        <p:txBody>
          <a:bodyPr wrap="square" rtlCol="0">
            <a:spAutoFit/>
          </a:bodyPr>
          <a:lstStyle/>
          <a:p>
            <a:pPr algn="ctr"/>
            <a:r>
              <a:rPr lang="en-GB" sz="1200" dirty="0">
                <a:latin typeface="Arial" panose="020B0604020202020204" pitchFamily="34" charset="0"/>
                <a:cs typeface="Arial" panose="020B0604020202020204" pitchFamily="34" charset="0"/>
              </a:rPr>
              <a:t>Cut-off values and generic concentration limits for different classes of hazard</a:t>
            </a:r>
          </a:p>
        </p:txBody>
      </p:sp>
    </p:spTree>
    <p:extLst>
      <p:ext uri="{BB962C8B-B14F-4D97-AF65-F5344CB8AC3E}">
        <p14:creationId xmlns:p14="http://schemas.microsoft.com/office/powerpoint/2010/main" val="259027813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 name="Image 4">
            <a:extLst>
              <a:ext uri="{FF2B5EF4-FFF2-40B4-BE49-F238E27FC236}">
                <a16:creationId xmlns:a16="http://schemas.microsoft.com/office/drawing/2014/main" id="{16C05875-4597-118A-E9AB-96429801217F}"/>
              </a:ext>
            </a:extLst>
          </p:cNvPr>
          <p:cNvPicPr>
            <a:picLocks noChangeAspect="1"/>
          </p:cNvPicPr>
          <p:nvPr/>
        </p:nvPicPr>
        <p:blipFill>
          <a:blip r:embed="rId3"/>
          <a:stretch>
            <a:fillRect/>
          </a:stretch>
        </p:blipFill>
        <p:spPr>
          <a:xfrm>
            <a:off x="9801506" y="6115022"/>
            <a:ext cx="2304488" cy="640135"/>
          </a:xfrm>
          <a:prstGeom prst="rect">
            <a:avLst/>
          </a:prstGeom>
        </p:spPr>
      </p:pic>
      <p:graphicFrame>
        <p:nvGraphicFramePr>
          <p:cNvPr id="5" name="Platshållare för innehåll 3">
            <a:extLst>
              <a:ext uri="{FF2B5EF4-FFF2-40B4-BE49-F238E27FC236}">
                <a16:creationId xmlns:a16="http://schemas.microsoft.com/office/drawing/2014/main" id="{4E43BEF1-313B-44E7-8534-2A2BA9D62173}"/>
              </a:ext>
            </a:extLst>
          </p:cNvPr>
          <p:cNvGraphicFramePr>
            <a:graphicFrameLocks noGrp="1"/>
          </p:cNvGraphicFramePr>
          <p:nvPr>
            <p:ph idx="1"/>
            <p:extLst>
              <p:ext uri="{D42A27DB-BD31-4B8C-83A1-F6EECF244321}">
                <p14:modId xmlns:p14="http://schemas.microsoft.com/office/powerpoint/2010/main" val="1249558015"/>
              </p:ext>
            </p:extLst>
          </p:nvPr>
        </p:nvGraphicFramePr>
        <p:xfrm>
          <a:off x="695400" y="1717252"/>
          <a:ext cx="6550185" cy="4351338"/>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9" name="textruta 8">
            <a:extLst>
              <a:ext uri="{FF2B5EF4-FFF2-40B4-BE49-F238E27FC236}">
                <a16:creationId xmlns:a16="http://schemas.microsoft.com/office/drawing/2014/main" id="{C39C6A2E-7CD1-9D08-E477-35AFCA21F29D}"/>
              </a:ext>
            </a:extLst>
          </p:cNvPr>
          <p:cNvSpPr txBox="1"/>
          <p:nvPr/>
        </p:nvSpPr>
        <p:spPr>
          <a:xfrm>
            <a:off x="7160151" y="2068465"/>
            <a:ext cx="4950727" cy="4093428"/>
          </a:xfrm>
          <a:prstGeom prst="rect">
            <a:avLst/>
          </a:prstGeom>
          <a:solidFill>
            <a:schemeClr val="bg1"/>
          </a:solidFill>
        </p:spPr>
        <p:txBody>
          <a:bodyPr wrap="square">
            <a:spAutoFit/>
          </a:bodyPr>
          <a:lstStyle/>
          <a:p>
            <a:r>
              <a:rPr lang="en-GB" sz="2000" kern="1200" dirty="0">
                <a:solidFill>
                  <a:schemeClr val="tx1"/>
                </a:solidFill>
                <a:effectLst/>
                <a:latin typeface="Arial" panose="020B0604020202020204" pitchFamily="34" charset="0"/>
                <a:cs typeface="Arial" panose="020B0604020202020204" pitchFamily="34" charset="0"/>
              </a:rPr>
              <a:t>For formulations, the classification generally requires knowledge on the identity of the ingredients, their individual classification, and their concentration in the pesticide product (formulation). </a:t>
            </a:r>
          </a:p>
          <a:p>
            <a:endParaRPr lang="en-GB" sz="2000" kern="1200" dirty="0">
              <a:solidFill>
                <a:schemeClr val="tx1"/>
              </a:solidFill>
              <a:effectLst/>
              <a:latin typeface="Arial" panose="020B0604020202020204" pitchFamily="34" charset="0"/>
              <a:cs typeface="Arial" panose="020B0604020202020204" pitchFamily="34" charset="0"/>
            </a:endParaRPr>
          </a:p>
          <a:p>
            <a:r>
              <a:rPr lang="en-GB" sz="2000" kern="1200" dirty="0">
                <a:solidFill>
                  <a:schemeClr val="tx1"/>
                </a:solidFill>
                <a:effectLst/>
                <a:latin typeface="Arial" panose="020B0604020202020204" pitchFamily="34" charset="0"/>
                <a:cs typeface="Arial" panose="020B0604020202020204" pitchFamily="34" charset="0"/>
              </a:rPr>
              <a:t>Classification of the formulation for a specific hazard can be based on testing (</a:t>
            </a:r>
            <a:r>
              <a:rPr lang="en-GB" sz="2000" b="1" kern="1200" dirty="0">
                <a:solidFill>
                  <a:schemeClr val="tx1"/>
                </a:solidFill>
                <a:effectLst/>
                <a:latin typeface="Arial" panose="020B0604020202020204" pitchFamily="34" charset="0"/>
                <a:cs typeface="Arial" panose="020B0604020202020204" pitchFamily="34" charset="0"/>
              </a:rPr>
              <a:t>mandatory for physical hazards</a:t>
            </a:r>
            <a:r>
              <a:rPr lang="en-GB" sz="2000" kern="1200" dirty="0">
                <a:solidFill>
                  <a:schemeClr val="tx1"/>
                </a:solidFill>
                <a:effectLst/>
                <a:latin typeface="Arial" panose="020B0604020202020204" pitchFamily="34" charset="0"/>
                <a:cs typeface="Arial" panose="020B0604020202020204" pitchFamily="34" charset="0"/>
              </a:rPr>
              <a:t>), by summation of the concentration of the classified ingredients or by using cut-off values/concentration limits.</a:t>
            </a:r>
          </a:p>
          <a:p>
            <a:endParaRPr lang="sv-SE" sz="2000" kern="1200" dirty="0">
              <a:solidFill>
                <a:schemeClr val="tx1"/>
              </a:solidFill>
              <a:effectLst/>
              <a:latin typeface="Arial" panose="020B0604020202020204" pitchFamily="34" charset="0"/>
              <a:cs typeface="Arial" panose="020B0604020202020204" pitchFamily="34" charset="0"/>
            </a:endParaRPr>
          </a:p>
        </p:txBody>
      </p:sp>
      <p:pic>
        <p:nvPicPr>
          <p:cNvPr id="4" name="Imagen 8">
            <a:extLst>
              <a:ext uri="{FF2B5EF4-FFF2-40B4-BE49-F238E27FC236}">
                <a16:creationId xmlns:a16="http://schemas.microsoft.com/office/drawing/2014/main" id="{5C15AB9D-1A9D-53CE-2038-6D8FDF296969}"/>
              </a:ext>
            </a:extLst>
          </p:cNvPr>
          <p:cNvPicPr>
            <a:picLocks noChangeAspect="1"/>
          </p:cNvPicPr>
          <p:nvPr/>
        </p:nvPicPr>
        <p:blipFill rotWithShape="1">
          <a:blip r:embed="rId9">
            <a:alphaModFix amt="20000"/>
            <a:extLst>
              <a:ext uri="{28A0092B-C50C-407E-A947-70E740481C1C}">
                <a14:useLocalDpi xmlns:a14="http://schemas.microsoft.com/office/drawing/2010/main" val="0"/>
              </a:ext>
            </a:extLst>
          </a:blip>
          <a:srcRect l="20936" t="6462" r="74343" b="6444"/>
          <a:stretch/>
        </p:blipFill>
        <p:spPr>
          <a:xfrm>
            <a:off x="0" y="1400"/>
            <a:ext cx="644112" cy="6856600"/>
          </a:xfrm>
          <a:prstGeom prst="rect">
            <a:avLst/>
          </a:prstGeom>
        </p:spPr>
      </p:pic>
      <p:sp>
        <p:nvSpPr>
          <p:cNvPr id="6" name="Rubrik 1">
            <a:extLst>
              <a:ext uri="{FF2B5EF4-FFF2-40B4-BE49-F238E27FC236}">
                <a16:creationId xmlns:a16="http://schemas.microsoft.com/office/drawing/2014/main" id="{8993D868-AFD4-90CE-D977-B3B6ED036265}"/>
              </a:ext>
            </a:extLst>
          </p:cNvPr>
          <p:cNvSpPr txBox="1">
            <a:spLocks/>
          </p:cNvSpPr>
          <p:nvPr/>
        </p:nvSpPr>
        <p:spPr>
          <a:xfrm>
            <a:off x="1505871" y="293322"/>
            <a:ext cx="9281291" cy="766588"/>
          </a:xfrm>
          <a:prstGeom prst="rect">
            <a:avLst/>
          </a:prstGeom>
          <a:solidFill>
            <a:srgbClr val="4D4D4D"/>
          </a:solidFill>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200" b="1" dirty="0">
                <a:solidFill>
                  <a:schemeClr val="bg1"/>
                </a:solidFill>
                <a:latin typeface="Arial" panose="020B0604020202020204" pitchFamily="34" charset="0"/>
                <a:cs typeface="Arial" panose="020B0604020202020204" pitchFamily="34" charset="0"/>
              </a:rPr>
              <a:t>Classification of Pesticide Products - Process</a:t>
            </a:r>
            <a:endParaRPr lang="sv-SE" sz="3200" b="1"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94422586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4" name="Image 4">
            <a:extLst>
              <a:ext uri="{FF2B5EF4-FFF2-40B4-BE49-F238E27FC236}">
                <a16:creationId xmlns:a16="http://schemas.microsoft.com/office/drawing/2014/main" id="{BFEF8185-CC91-7DE6-2FAF-35BE9335D074}"/>
              </a:ext>
            </a:extLst>
          </p:cNvPr>
          <p:cNvPicPr>
            <a:picLocks noChangeAspect="1"/>
          </p:cNvPicPr>
          <p:nvPr/>
        </p:nvPicPr>
        <p:blipFill>
          <a:blip r:embed="rId3"/>
          <a:stretch>
            <a:fillRect/>
          </a:stretch>
        </p:blipFill>
        <p:spPr>
          <a:xfrm>
            <a:off x="9801506" y="6115022"/>
            <a:ext cx="2304488" cy="640135"/>
          </a:xfrm>
          <a:prstGeom prst="rect">
            <a:avLst/>
          </a:prstGeom>
        </p:spPr>
      </p:pic>
      <p:sp>
        <p:nvSpPr>
          <p:cNvPr id="3" name="Platshållare för innehåll 2">
            <a:extLst>
              <a:ext uri="{FF2B5EF4-FFF2-40B4-BE49-F238E27FC236}">
                <a16:creationId xmlns:a16="http://schemas.microsoft.com/office/drawing/2014/main" id="{A0B2E356-02F9-4D25-98BC-10C21FF7F388}"/>
              </a:ext>
            </a:extLst>
          </p:cNvPr>
          <p:cNvSpPr>
            <a:spLocks noGrp="1"/>
          </p:cNvSpPr>
          <p:nvPr>
            <p:ph idx="1"/>
          </p:nvPr>
        </p:nvSpPr>
        <p:spPr>
          <a:xfrm>
            <a:off x="609390" y="1990667"/>
            <a:ext cx="6452356" cy="4462669"/>
          </a:xfrm>
        </p:spPr>
        <p:txBody>
          <a:bodyPr>
            <a:normAutofit lnSpcReduction="10000"/>
          </a:bodyPr>
          <a:lstStyle/>
          <a:p>
            <a:r>
              <a:rPr lang="en-GB" sz="1900" dirty="0">
                <a:latin typeface="Arial" panose="020B0604020202020204" pitchFamily="34" charset="0"/>
                <a:cs typeface="Arial" panose="020B0604020202020204" pitchFamily="34" charset="0"/>
              </a:rPr>
              <a:t>Adoption:</a:t>
            </a:r>
          </a:p>
          <a:p>
            <a:pPr lvl="1">
              <a:buFont typeface="Wingdings" panose="05000000000000000000" pitchFamily="2" charset="2"/>
              <a:buChar char="q"/>
            </a:pPr>
            <a:r>
              <a:rPr lang="en-GB" sz="1800" b="1" i="1" dirty="0">
                <a:latin typeface="Arial" panose="020B0604020202020204" pitchFamily="34" charset="0"/>
                <a:cs typeface="Arial" panose="020B0604020202020204" pitchFamily="34" charset="0"/>
              </a:rPr>
              <a:t>In full</a:t>
            </a:r>
            <a:r>
              <a:rPr lang="en-GB" sz="1800" b="1" dirty="0">
                <a:latin typeface="Arial" panose="020B0604020202020204" pitchFamily="34" charset="0"/>
                <a:cs typeface="Arial" panose="020B0604020202020204" pitchFamily="34" charset="0"/>
              </a:rPr>
              <a:t> </a:t>
            </a:r>
            <a:r>
              <a:rPr lang="en-GB" sz="1800" dirty="0">
                <a:latin typeface="Arial" panose="020B0604020202020204" pitchFamily="34" charset="0"/>
                <a:cs typeface="Arial" panose="020B0604020202020204" pitchFamily="34" charset="0"/>
              </a:rPr>
              <a:t>with additions as appropriate </a:t>
            </a:r>
            <a:r>
              <a:rPr lang="en-GB" sz="1800" i="1" dirty="0">
                <a:latin typeface="Arial" panose="020B0604020202020204" pitchFamily="34" charset="0"/>
                <a:cs typeface="Arial" panose="020B0604020202020204" pitchFamily="34" charset="0"/>
              </a:rPr>
              <a:t>not to reduce</a:t>
            </a:r>
            <a:r>
              <a:rPr lang="en-GB" sz="1800" dirty="0">
                <a:latin typeface="Arial" panose="020B0604020202020204" pitchFamily="34" charset="0"/>
                <a:cs typeface="Arial" panose="020B0604020202020204" pitchFamily="34" charset="0"/>
              </a:rPr>
              <a:t> protection of human health and the environment compared with existing systems currently in place</a:t>
            </a:r>
          </a:p>
          <a:p>
            <a:pPr lvl="1">
              <a:buFont typeface="Wingdings" panose="05000000000000000000" pitchFamily="2" charset="2"/>
              <a:buChar char="q"/>
            </a:pPr>
            <a:r>
              <a:rPr lang="en-GB" sz="1800" b="1" i="1" dirty="0">
                <a:latin typeface="Arial" panose="020B0604020202020204" pitchFamily="34" charset="0"/>
                <a:cs typeface="Arial" panose="020B0604020202020204" pitchFamily="34" charset="0"/>
              </a:rPr>
              <a:t>In parts</a:t>
            </a:r>
            <a:r>
              <a:rPr lang="en-GB" sz="1800" b="1" dirty="0">
                <a:latin typeface="Arial" panose="020B0604020202020204" pitchFamily="34" charset="0"/>
                <a:cs typeface="Arial" panose="020B0604020202020204" pitchFamily="34" charset="0"/>
              </a:rPr>
              <a:t> </a:t>
            </a:r>
            <a:r>
              <a:rPr lang="en-GB" sz="1800" dirty="0">
                <a:latin typeface="Arial" panose="020B0604020202020204" pitchFamily="34" charset="0"/>
                <a:cs typeface="Arial" panose="020B0604020202020204" pitchFamily="34" charset="0"/>
              </a:rPr>
              <a:t>in order to minimize changes to existing systems</a:t>
            </a:r>
          </a:p>
          <a:p>
            <a:endParaRPr lang="en-GB" dirty="0">
              <a:latin typeface="Arial" panose="020B0604020202020204" pitchFamily="34" charset="0"/>
              <a:cs typeface="Arial" panose="020B0604020202020204" pitchFamily="34" charset="0"/>
            </a:endParaRPr>
          </a:p>
          <a:p>
            <a:r>
              <a:rPr lang="en-US" sz="1900" dirty="0">
                <a:latin typeface="Arial" panose="020B0604020202020204" pitchFamily="34" charset="0"/>
                <a:cs typeface="Arial" panose="020B0604020202020204" pitchFamily="34" charset="0"/>
              </a:rPr>
              <a:t>Implementation by choosing the building blocks necessary to construct an appropriate approach by considering the needs of a given sector</a:t>
            </a:r>
          </a:p>
          <a:p>
            <a:r>
              <a:rPr lang="en-US" sz="1900" b="1" dirty="0">
                <a:latin typeface="Arial" panose="020B0604020202020204" pitchFamily="34" charset="0"/>
                <a:cs typeface="Arial" panose="020B0604020202020204" pitchFamily="34" charset="0"/>
              </a:rPr>
              <a:t>Consistency is important</a:t>
            </a:r>
            <a:r>
              <a:rPr lang="en-US" sz="1900" dirty="0">
                <a:latin typeface="Arial" panose="020B0604020202020204" pitchFamily="34" charset="0"/>
                <a:cs typeface="Arial" panose="020B0604020202020204" pitchFamily="34" charset="0"/>
              </a:rPr>
              <a:t>: If a competent authority chooses to cover a certain hazard when it adopts the GHS, it should also adopt all of the harmonized elements associated with that hazard. </a:t>
            </a:r>
            <a:endParaRPr lang="sv-SE" sz="1900" dirty="0">
              <a:latin typeface="Arial" panose="020B0604020202020204" pitchFamily="34" charset="0"/>
              <a:cs typeface="Arial" panose="020B0604020202020204" pitchFamily="34" charset="0"/>
            </a:endParaRPr>
          </a:p>
        </p:txBody>
      </p:sp>
      <p:grpSp>
        <p:nvGrpSpPr>
          <p:cNvPr id="4" name="Grupp 13">
            <a:extLst>
              <a:ext uri="{FF2B5EF4-FFF2-40B4-BE49-F238E27FC236}">
                <a16:creationId xmlns:a16="http://schemas.microsoft.com/office/drawing/2014/main" id="{BE5991B8-3710-4CEB-BF3B-5D6F67EBE6BD}"/>
              </a:ext>
            </a:extLst>
          </p:cNvPr>
          <p:cNvGrpSpPr>
            <a:grpSpLocks noChangeAspect="1"/>
          </p:cNvGrpSpPr>
          <p:nvPr/>
        </p:nvGrpSpPr>
        <p:grpSpPr>
          <a:xfrm>
            <a:off x="7392144" y="2660933"/>
            <a:ext cx="4520864" cy="2514434"/>
            <a:chOff x="5857875" y="1000125"/>
            <a:chExt cx="1714500" cy="928688"/>
          </a:xfrm>
        </p:grpSpPr>
        <p:sp>
          <p:nvSpPr>
            <p:cNvPr id="5" name="Kub 4">
              <a:extLst>
                <a:ext uri="{FF2B5EF4-FFF2-40B4-BE49-F238E27FC236}">
                  <a16:creationId xmlns:a16="http://schemas.microsoft.com/office/drawing/2014/main" id="{76BBAD6C-B715-48CF-9A56-AED3428F8AB3}"/>
                </a:ext>
              </a:extLst>
            </p:cNvPr>
            <p:cNvSpPr/>
            <p:nvPr/>
          </p:nvSpPr>
          <p:spPr>
            <a:xfrm>
              <a:off x="5857875" y="1571625"/>
              <a:ext cx="357188" cy="357188"/>
            </a:xfrm>
            <a:prstGeom prst="cub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sv-SE" sz="898"/>
            </a:p>
          </p:txBody>
        </p:sp>
        <p:sp>
          <p:nvSpPr>
            <p:cNvPr id="6" name="Kub 5">
              <a:extLst>
                <a:ext uri="{FF2B5EF4-FFF2-40B4-BE49-F238E27FC236}">
                  <a16:creationId xmlns:a16="http://schemas.microsoft.com/office/drawing/2014/main" id="{6F44E82A-7876-4AB5-9F87-32E199D61125}"/>
                </a:ext>
              </a:extLst>
            </p:cNvPr>
            <p:cNvSpPr/>
            <p:nvPr/>
          </p:nvSpPr>
          <p:spPr>
            <a:xfrm>
              <a:off x="6143625" y="1571625"/>
              <a:ext cx="357188" cy="357188"/>
            </a:xfrm>
            <a:prstGeom prst="cub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sv-SE" sz="898"/>
            </a:p>
          </p:txBody>
        </p:sp>
        <p:sp>
          <p:nvSpPr>
            <p:cNvPr id="7" name="Kub 6">
              <a:extLst>
                <a:ext uri="{FF2B5EF4-FFF2-40B4-BE49-F238E27FC236}">
                  <a16:creationId xmlns:a16="http://schemas.microsoft.com/office/drawing/2014/main" id="{35B38C80-E35D-4BE4-851D-0457E5BD6A5F}"/>
                </a:ext>
              </a:extLst>
            </p:cNvPr>
            <p:cNvSpPr/>
            <p:nvPr/>
          </p:nvSpPr>
          <p:spPr>
            <a:xfrm>
              <a:off x="5857875" y="1285875"/>
              <a:ext cx="357188" cy="357188"/>
            </a:xfrm>
            <a:prstGeom prst="cub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sv-SE" sz="898"/>
            </a:p>
          </p:txBody>
        </p:sp>
        <p:sp>
          <p:nvSpPr>
            <p:cNvPr id="8" name="Kub 7">
              <a:extLst>
                <a:ext uri="{FF2B5EF4-FFF2-40B4-BE49-F238E27FC236}">
                  <a16:creationId xmlns:a16="http://schemas.microsoft.com/office/drawing/2014/main" id="{6C440A5E-73C7-4390-A462-7A4A64DA1708}"/>
                </a:ext>
              </a:extLst>
            </p:cNvPr>
            <p:cNvSpPr/>
            <p:nvPr/>
          </p:nvSpPr>
          <p:spPr>
            <a:xfrm>
              <a:off x="6143625" y="1285875"/>
              <a:ext cx="357188" cy="357188"/>
            </a:xfrm>
            <a:prstGeom prst="cube">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sv-SE" sz="898"/>
            </a:p>
          </p:txBody>
        </p:sp>
        <p:sp>
          <p:nvSpPr>
            <p:cNvPr id="9" name="Kub 8">
              <a:extLst>
                <a:ext uri="{FF2B5EF4-FFF2-40B4-BE49-F238E27FC236}">
                  <a16:creationId xmlns:a16="http://schemas.microsoft.com/office/drawing/2014/main" id="{E1D67F24-B1F1-46B6-8828-52065BCD36D4}"/>
                </a:ext>
              </a:extLst>
            </p:cNvPr>
            <p:cNvSpPr/>
            <p:nvPr/>
          </p:nvSpPr>
          <p:spPr>
            <a:xfrm>
              <a:off x="6429375" y="1571625"/>
              <a:ext cx="357188" cy="357188"/>
            </a:xfrm>
            <a:prstGeom prst="cub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sv-SE" sz="898"/>
            </a:p>
          </p:txBody>
        </p:sp>
        <p:sp>
          <p:nvSpPr>
            <p:cNvPr id="10" name="Kub 9">
              <a:extLst>
                <a:ext uri="{FF2B5EF4-FFF2-40B4-BE49-F238E27FC236}">
                  <a16:creationId xmlns:a16="http://schemas.microsoft.com/office/drawing/2014/main" id="{114DC5CC-3918-4CA9-A9DC-3131E2476EC4}"/>
                </a:ext>
              </a:extLst>
            </p:cNvPr>
            <p:cNvSpPr/>
            <p:nvPr/>
          </p:nvSpPr>
          <p:spPr>
            <a:xfrm>
              <a:off x="6429375" y="1285875"/>
              <a:ext cx="357188" cy="357188"/>
            </a:xfrm>
            <a:prstGeom prst="cube">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sv-SE" sz="898"/>
            </a:p>
          </p:txBody>
        </p:sp>
        <p:sp>
          <p:nvSpPr>
            <p:cNvPr id="11" name="Kub 10">
              <a:extLst>
                <a:ext uri="{FF2B5EF4-FFF2-40B4-BE49-F238E27FC236}">
                  <a16:creationId xmlns:a16="http://schemas.microsoft.com/office/drawing/2014/main" id="{94E085A1-26BE-4227-8F7F-22B309458C80}"/>
                </a:ext>
              </a:extLst>
            </p:cNvPr>
            <p:cNvSpPr/>
            <p:nvPr/>
          </p:nvSpPr>
          <p:spPr>
            <a:xfrm>
              <a:off x="5857875" y="1000125"/>
              <a:ext cx="357188" cy="357188"/>
            </a:xfrm>
            <a:prstGeom prst="cub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sv-SE" sz="898"/>
            </a:p>
          </p:txBody>
        </p:sp>
        <p:sp>
          <p:nvSpPr>
            <p:cNvPr id="12" name="Kub 11">
              <a:extLst>
                <a:ext uri="{FF2B5EF4-FFF2-40B4-BE49-F238E27FC236}">
                  <a16:creationId xmlns:a16="http://schemas.microsoft.com/office/drawing/2014/main" id="{EE5BE12E-3ABA-45C0-A5B7-045C4E94C083}"/>
                </a:ext>
              </a:extLst>
            </p:cNvPr>
            <p:cNvSpPr/>
            <p:nvPr/>
          </p:nvSpPr>
          <p:spPr>
            <a:xfrm>
              <a:off x="6143625" y="1000125"/>
              <a:ext cx="357188" cy="357188"/>
            </a:xfrm>
            <a:prstGeom prst="cub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sv-SE" sz="898"/>
            </a:p>
          </p:txBody>
        </p:sp>
        <p:sp>
          <p:nvSpPr>
            <p:cNvPr id="13" name="Kub 12">
              <a:extLst>
                <a:ext uri="{FF2B5EF4-FFF2-40B4-BE49-F238E27FC236}">
                  <a16:creationId xmlns:a16="http://schemas.microsoft.com/office/drawing/2014/main" id="{B5A57B01-5B64-4C59-9FD0-6CCD7835EC8D}"/>
                </a:ext>
              </a:extLst>
            </p:cNvPr>
            <p:cNvSpPr/>
            <p:nvPr/>
          </p:nvSpPr>
          <p:spPr>
            <a:xfrm>
              <a:off x="7215188" y="1571625"/>
              <a:ext cx="357187" cy="357188"/>
            </a:xfrm>
            <a:prstGeom prst="cube">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sv-SE" sz="898"/>
            </a:p>
          </p:txBody>
        </p:sp>
      </p:grpSp>
      <p:pic>
        <p:nvPicPr>
          <p:cNvPr id="15" name="Imagen 8">
            <a:extLst>
              <a:ext uri="{FF2B5EF4-FFF2-40B4-BE49-F238E27FC236}">
                <a16:creationId xmlns:a16="http://schemas.microsoft.com/office/drawing/2014/main" id="{40AF987A-CFC4-31DD-106D-4CAE45578041}"/>
              </a:ext>
            </a:extLst>
          </p:cNvPr>
          <p:cNvPicPr>
            <a:picLocks noChangeAspect="1"/>
          </p:cNvPicPr>
          <p:nvPr/>
        </p:nvPicPr>
        <p:blipFill rotWithShape="1">
          <a:blip r:embed="rId4">
            <a:alphaModFix amt="20000"/>
            <a:extLst>
              <a:ext uri="{28A0092B-C50C-407E-A947-70E740481C1C}">
                <a14:useLocalDpi xmlns:a14="http://schemas.microsoft.com/office/drawing/2010/main" val="0"/>
              </a:ext>
            </a:extLst>
          </a:blip>
          <a:srcRect l="20936" t="6462" r="74343" b="6444"/>
          <a:stretch/>
        </p:blipFill>
        <p:spPr>
          <a:xfrm>
            <a:off x="0" y="1400"/>
            <a:ext cx="644112" cy="6856600"/>
          </a:xfrm>
          <a:prstGeom prst="rect">
            <a:avLst/>
          </a:prstGeom>
        </p:spPr>
      </p:pic>
      <p:sp>
        <p:nvSpPr>
          <p:cNvPr id="16" name="Rubrik 1">
            <a:extLst>
              <a:ext uri="{FF2B5EF4-FFF2-40B4-BE49-F238E27FC236}">
                <a16:creationId xmlns:a16="http://schemas.microsoft.com/office/drawing/2014/main" id="{05F2FB9B-DD5F-14F3-3B6F-08EF8AE5AE5E}"/>
              </a:ext>
            </a:extLst>
          </p:cNvPr>
          <p:cNvSpPr txBox="1">
            <a:spLocks/>
          </p:cNvSpPr>
          <p:nvPr/>
        </p:nvSpPr>
        <p:spPr>
          <a:xfrm>
            <a:off x="1505871" y="293321"/>
            <a:ext cx="9281291" cy="1117093"/>
          </a:xfrm>
          <a:prstGeom prst="rect">
            <a:avLst/>
          </a:prstGeom>
          <a:solidFill>
            <a:srgbClr val="4D4D4D"/>
          </a:solidFill>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200" b="1" dirty="0">
                <a:solidFill>
                  <a:schemeClr val="bg1"/>
                </a:solidFill>
                <a:latin typeface="Arial" panose="020B0604020202020204" pitchFamily="34" charset="0"/>
                <a:cs typeface="Arial" panose="020B0604020202020204" pitchFamily="34" charset="0"/>
              </a:rPr>
              <a:t>Adopting GHS</a:t>
            </a:r>
            <a:br>
              <a:rPr lang="en-US" sz="3200" b="1" dirty="0">
                <a:solidFill>
                  <a:schemeClr val="bg1"/>
                </a:solidFill>
                <a:latin typeface="Arial" panose="020B0604020202020204" pitchFamily="34" charset="0"/>
                <a:cs typeface="Arial" panose="020B0604020202020204" pitchFamily="34" charset="0"/>
              </a:rPr>
            </a:br>
            <a:r>
              <a:rPr lang="en-US" sz="3200" b="1" dirty="0">
                <a:solidFill>
                  <a:schemeClr val="bg1"/>
                </a:solidFill>
                <a:latin typeface="Arial" panose="020B0604020202020204" pitchFamily="34" charset="0"/>
                <a:cs typeface="Arial" panose="020B0604020202020204" pitchFamily="34" charset="0"/>
              </a:rPr>
              <a:t>the Building Block Approach</a:t>
            </a:r>
            <a:endParaRPr lang="sv-SE" sz="3200" b="1"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53691547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4" name="Image 4">
            <a:extLst>
              <a:ext uri="{FF2B5EF4-FFF2-40B4-BE49-F238E27FC236}">
                <a16:creationId xmlns:a16="http://schemas.microsoft.com/office/drawing/2014/main" id="{58EDDE0C-A7CE-4B87-DB49-60D64B1B20EE}"/>
              </a:ext>
            </a:extLst>
          </p:cNvPr>
          <p:cNvPicPr>
            <a:picLocks noChangeAspect="1"/>
          </p:cNvPicPr>
          <p:nvPr/>
        </p:nvPicPr>
        <p:blipFill>
          <a:blip r:embed="rId3"/>
          <a:stretch>
            <a:fillRect/>
          </a:stretch>
        </p:blipFill>
        <p:spPr>
          <a:xfrm>
            <a:off x="9801506" y="6115022"/>
            <a:ext cx="2304488" cy="640135"/>
          </a:xfrm>
          <a:prstGeom prst="rect">
            <a:avLst/>
          </a:prstGeom>
        </p:spPr>
      </p:pic>
      <p:sp>
        <p:nvSpPr>
          <p:cNvPr id="3" name="Platshållare för innehåll 2">
            <a:extLst>
              <a:ext uri="{FF2B5EF4-FFF2-40B4-BE49-F238E27FC236}">
                <a16:creationId xmlns:a16="http://schemas.microsoft.com/office/drawing/2014/main" id="{A0B2E356-02F9-4D25-98BC-10C21FF7F388}"/>
              </a:ext>
            </a:extLst>
          </p:cNvPr>
          <p:cNvSpPr>
            <a:spLocks noGrp="1"/>
          </p:cNvSpPr>
          <p:nvPr>
            <p:ph idx="1"/>
          </p:nvPr>
        </p:nvSpPr>
        <p:spPr>
          <a:xfrm>
            <a:off x="609390" y="1990667"/>
            <a:ext cx="6566730" cy="4462669"/>
          </a:xfrm>
        </p:spPr>
        <p:txBody>
          <a:bodyPr>
            <a:normAutofit/>
          </a:bodyPr>
          <a:lstStyle/>
          <a:p>
            <a:pPr marL="0" indent="0">
              <a:buNone/>
            </a:pPr>
            <a:r>
              <a:rPr lang="en-GB" sz="1900" dirty="0">
                <a:latin typeface="Arial" panose="020B0604020202020204" pitchFamily="34" charset="0"/>
                <a:cs typeface="Arial" panose="020B0604020202020204" pitchFamily="34" charset="0"/>
              </a:rPr>
              <a:t>Examples:</a:t>
            </a:r>
          </a:p>
          <a:p>
            <a:pPr marL="0" indent="0">
              <a:buNone/>
            </a:pPr>
            <a:endParaRPr lang="en-GB" sz="1900" dirty="0">
              <a:latin typeface="Arial" panose="020B0604020202020204" pitchFamily="34" charset="0"/>
              <a:cs typeface="Arial" panose="020B0604020202020204" pitchFamily="34" charset="0"/>
            </a:endParaRPr>
          </a:p>
          <a:p>
            <a:r>
              <a:rPr lang="en-US" sz="1900" b="1" dirty="0">
                <a:latin typeface="Arial" panose="020B0604020202020204" pitchFamily="34" charset="0"/>
                <a:cs typeface="Arial" panose="020B0604020202020204" pitchFamily="34" charset="0"/>
              </a:rPr>
              <a:t>US</a:t>
            </a:r>
            <a:br>
              <a:rPr lang="en-US" sz="1900" dirty="0">
                <a:latin typeface="Arial" panose="020B0604020202020204" pitchFamily="34" charset="0"/>
                <a:cs typeface="Arial" panose="020B0604020202020204" pitchFamily="34" charset="0"/>
              </a:rPr>
            </a:br>
            <a:r>
              <a:rPr lang="en-US" sz="1900" dirty="0">
                <a:latin typeface="Arial" panose="020B0604020202020204" pitchFamily="34" charset="0"/>
                <a:cs typeface="Arial" panose="020B0604020202020204" pitchFamily="34" charset="0"/>
              </a:rPr>
              <a:t>some hazard classes that were part of the pre-existing standard have been retained (and not part of GHS)</a:t>
            </a:r>
          </a:p>
          <a:p>
            <a:r>
              <a:rPr lang="en-US" sz="1900" b="1" dirty="0">
                <a:latin typeface="Arial" panose="020B0604020202020204" pitchFamily="34" charset="0"/>
                <a:cs typeface="Arial" panose="020B0604020202020204" pitchFamily="34" charset="0"/>
              </a:rPr>
              <a:t>Australia</a:t>
            </a:r>
            <a:br>
              <a:rPr lang="en-US" sz="1900" dirty="0">
                <a:latin typeface="Arial" panose="020B0604020202020204" pitchFamily="34" charset="0"/>
                <a:cs typeface="Arial" panose="020B0604020202020204" pitchFamily="34" charset="0"/>
              </a:rPr>
            </a:br>
            <a:r>
              <a:rPr lang="en-US" sz="1900" dirty="0">
                <a:latin typeface="Arial" panose="020B0604020202020204" pitchFamily="34" charset="0"/>
                <a:cs typeface="Arial" panose="020B0604020202020204" pitchFamily="34" charset="0"/>
              </a:rPr>
              <a:t>the Australian Regulations only adopt acute toxicity categories 1 to 4.</a:t>
            </a:r>
          </a:p>
          <a:p>
            <a:r>
              <a:rPr lang="en-US" sz="1900" b="1" dirty="0">
                <a:latin typeface="Arial" panose="020B0604020202020204" pitchFamily="34" charset="0"/>
                <a:cs typeface="Arial" panose="020B0604020202020204" pitchFamily="34" charset="0"/>
              </a:rPr>
              <a:t>EU</a:t>
            </a:r>
            <a:br>
              <a:rPr lang="en-US" sz="1900" dirty="0">
                <a:latin typeface="Arial" panose="020B0604020202020204" pitchFamily="34" charset="0"/>
                <a:cs typeface="Arial" panose="020B0604020202020204" pitchFamily="34" charset="0"/>
              </a:rPr>
            </a:br>
            <a:r>
              <a:rPr lang="en-US" sz="1900" dirty="0">
                <a:latin typeface="Arial" panose="020B0604020202020204" pitchFamily="34" charset="0"/>
                <a:cs typeface="Arial" panose="020B0604020202020204" pitchFamily="34" charset="0"/>
              </a:rPr>
              <a:t>CLP includes all GHS hazard classes but not all hazard categories, e.g. acute toxicity cat. 5, flammable liquids cat. 4 and skin irritation cat. 3.</a:t>
            </a:r>
            <a:endParaRPr lang="sv-SE" sz="1900" dirty="0">
              <a:latin typeface="Arial" panose="020B0604020202020204" pitchFamily="34" charset="0"/>
              <a:cs typeface="Arial" panose="020B0604020202020204" pitchFamily="34" charset="0"/>
            </a:endParaRPr>
          </a:p>
        </p:txBody>
      </p:sp>
      <p:grpSp>
        <p:nvGrpSpPr>
          <p:cNvPr id="4" name="Grupp 13">
            <a:extLst>
              <a:ext uri="{FF2B5EF4-FFF2-40B4-BE49-F238E27FC236}">
                <a16:creationId xmlns:a16="http://schemas.microsoft.com/office/drawing/2014/main" id="{BE5991B8-3710-4CEB-BF3B-5D6F67EBE6BD}"/>
              </a:ext>
            </a:extLst>
          </p:cNvPr>
          <p:cNvGrpSpPr>
            <a:grpSpLocks noChangeAspect="1"/>
          </p:cNvGrpSpPr>
          <p:nvPr/>
        </p:nvGrpSpPr>
        <p:grpSpPr>
          <a:xfrm>
            <a:off x="7392144" y="2660933"/>
            <a:ext cx="4520864" cy="2514434"/>
            <a:chOff x="5857875" y="1000125"/>
            <a:chExt cx="1714500" cy="928688"/>
          </a:xfrm>
        </p:grpSpPr>
        <p:sp>
          <p:nvSpPr>
            <p:cNvPr id="5" name="Kub 4">
              <a:extLst>
                <a:ext uri="{FF2B5EF4-FFF2-40B4-BE49-F238E27FC236}">
                  <a16:creationId xmlns:a16="http://schemas.microsoft.com/office/drawing/2014/main" id="{76BBAD6C-B715-48CF-9A56-AED3428F8AB3}"/>
                </a:ext>
              </a:extLst>
            </p:cNvPr>
            <p:cNvSpPr/>
            <p:nvPr/>
          </p:nvSpPr>
          <p:spPr>
            <a:xfrm>
              <a:off x="5857875" y="1571625"/>
              <a:ext cx="357188" cy="357188"/>
            </a:xfrm>
            <a:prstGeom prst="cub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sv-SE" sz="898"/>
            </a:p>
          </p:txBody>
        </p:sp>
        <p:sp>
          <p:nvSpPr>
            <p:cNvPr id="6" name="Kub 5">
              <a:extLst>
                <a:ext uri="{FF2B5EF4-FFF2-40B4-BE49-F238E27FC236}">
                  <a16:creationId xmlns:a16="http://schemas.microsoft.com/office/drawing/2014/main" id="{6F44E82A-7876-4AB5-9F87-32E199D61125}"/>
                </a:ext>
              </a:extLst>
            </p:cNvPr>
            <p:cNvSpPr/>
            <p:nvPr/>
          </p:nvSpPr>
          <p:spPr>
            <a:xfrm>
              <a:off x="6143625" y="1571625"/>
              <a:ext cx="357188" cy="357188"/>
            </a:xfrm>
            <a:prstGeom prst="cub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sv-SE" sz="898"/>
            </a:p>
          </p:txBody>
        </p:sp>
        <p:sp>
          <p:nvSpPr>
            <p:cNvPr id="7" name="Kub 6">
              <a:extLst>
                <a:ext uri="{FF2B5EF4-FFF2-40B4-BE49-F238E27FC236}">
                  <a16:creationId xmlns:a16="http://schemas.microsoft.com/office/drawing/2014/main" id="{35B38C80-E35D-4BE4-851D-0457E5BD6A5F}"/>
                </a:ext>
              </a:extLst>
            </p:cNvPr>
            <p:cNvSpPr/>
            <p:nvPr/>
          </p:nvSpPr>
          <p:spPr>
            <a:xfrm>
              <a:off x="5857875" y="1285875"/>
              <a:ext cx="357188" cy="357188"/>
            </a:xfrm>
            <a:prstGeom prst="cub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sv-SE" sz="898"/>
            </a:p>
          </p:txBody>
        </p:sp>
        <p:sp>
          <p:nvSpPr>
            <p:cNvPr id="8" name="Kub 7">
              <a:extLst>
                <a:ext uri="{FF2B5EF4-FFF2-40B4-BE49-F238E27FC236}">
                  <a16:creationId xmlns:a16="http://schemas.microsoft.com/office/drawing/2014/main" id="{6C440A5E-73C7-4390-A462-7A4A64DA1708}"/>
                </a:ext>
              </a:extLst>
            </p:cNvPr>
            <p:cNvSpPr/>
            <p:nvPr/>
          </p:nvSpPr>
          <p:spPr>
            <a:xfrm>
              <a:off x="6143625" y="1285875"/>
              <a:ext cx="357188" cy="357188"/>
            </a:xfrm>
            <a:prstGeom prst="cube">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sv-SE" sz="898"/>
            </a:p>
          </p:txBody>
        </p:sp>
        <p:sp>
          <p:nvSpPr>
            <p:cNvPr id="9" name="Kub 8">
              <a:extLst>
                <a:ext uri="{FF2B5EF4-FFF2-40B4-BE49-F238E27FC236}">
                  <a16:creationId xmlns:a16="http://schemas.microsoft.com/office/drawing/2014/main" id="{E1D67F24-B1F1-46B6-8828-52065BCD36D4}"/>
                </a:ext>
              </a:extLst>
            </p:cNvPr>
            <p:cNvSpPr/>
            <p:nvPr/>
          </p:nvSpPr>
          <p:spPr>
            <a:xfrm>
              <a:off x="6429375" y="1571625"/>
              <a:ext cx="357188" cy="357188"/>
            </a:xfrm>
            <a:prstGeom prst="cub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sv-SE" sz="898"/>
            </a:p>
          </p:txBody>
        </p:sp>
        <p:sp>
          <p:nvSpPr>
            <p:cNvPr id="10" name="Kub 9">
              <a:extLst>
                <a:ext uri="{FF2B5EF4-FFF2-40B4-BE49-F238E27FC236}">
                  <a16:creationId xmlns:a16="http://schemas.microsoft.com/office/drawing/2014/main" id="{114DC5CC-3918-4CA9-A9DC-3131E2476EC4}"/>
                </a:ext>
              </a:extLst>
            </p:cNvPr>
            <p:cNvSpPr/>
            <p:nvPr/>
          </p:nvSpPr>
          <p:spPr>
            <a:xfrm>
              <a:off x="6429375" y="1285875"/>
              <a:ext cx="357188" cy="357188"/>
            </a:xfrm>
            <a:prstGeom prst="cube">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sv-SE" sz="898"/>
            </a:p>
          </p:txBody>
        </p:sp>
        <p:sp>
          <p:nvSpPr>
            <p:cNvPr id="11" name="Kub 10">
              <a:extLst>
                <a:ext uri="{FF2B5EF4-FFF2-40B4-BE49-F238E27FC236}">
                  <a16:creationId xmlns:a16="http://schemas.microsoft.com/office/drawing/2014/main" id="{94E085A1-26BE-4227-8F7F-22B309458C80}"/>
                </a:ext>
              </a:extLst>
            </p:cNvPr>
            <p:cNvSpPr/>
            <p:nvPr/>
          </p:nvSpPr>
          <p:spPr>
            <a:xfrm>
              <a:off x="5857875" y="1000125"/>
              <a:ext cx="357188" cy="357188"/>
            </a:xfrm>
            <a:prstGeom prst="cub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sv-SE" sz="898"/>
            </a:p>
          </p:txBody>
        </p:sp>
        <p:sp>
          <p:nvSpPr>
            <p:cNvPr id="12" name="Kub 11">
              <a:extLst>
                <a:ext uri="{FF2B5EF4-FFF2-40B4-BE49-F238E27FC236}">
                  <a16:creationId xmlns:a16="http://schemas.microsoft.com/office/drawing/2014/main" id="{EE5BE12E-3ABA-45C0-A5B7-045C4E94C083}"/>
                </a:ext>
              </a:extLst>
            </p:cNvPr>
            <p:cNvSpPr/>
            <p:nvPr/>
          </p:nvSpPr>
          <p:spPr>
            <a:xfrm>
              <a:off x="6143625" y="1000125"/>
              <a:ext cx="357188" cy="357188"/>
            </a:xfrm>
            <a:prstGeom prst="cub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sv-SE" sz="898"/>
            </a:p>
          </p:txBody>
        </p:sp>
        <p:sp>
          <p:nvSpPr>
            <p:cNvPr id="13" name="Kub 12">
              <a:extLst>
                <a:ext uri="{FF2B5EF4-FFF2-40B4-BE49-F238E27FC236}">
                  <a16:creationId xmlns:a16="http://schemas.microsoft.com/office/drawing/2014/main" id="{B5A57B01-5B64-4C59-9FD0-6CCD7835EC8D}"/>
                </a:ext>
              </a:extLst>
            </p:cNvPr>
            <p:cNvSpPr/>
            <p:nvPr/>
          </p:nvSpPr>
          <p:spPr>
            <a:xfrm>
              <a:off x="7215188" y="1571625"/>
              <a:ext cx="357187" cy="357188"/>
            </a:xfrm>
            <a:prstGeom prst="cube">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sv-SE" sz="898"/>
            </a:p>
          </p:txBody>
        </p:sp>
      </p:grpSp>
      <p:pic>
        <p:nvPicPr>
          <p:cNvPr id="15" name="Imagen 8">
            <a:extLst>
              <a:ext uri="{FF2B5EF4-FFF2-40B4-BE49-F238E27FC236}">
                <a16:creationId xmlns:a16="http://schemas.microsoft.com/office/drawing/2014/main" id="{0987B35A-6134-3878-C068-12B2D2507A7D}"/>
              </a:ext>
            </a:extLst>
          </p:cNvPr>
          <p:cNvPicPr>
            <a:picLocks noChangeAspect="1"/>
          </p:cNvPicPr>
          <p:nvPr/>
        </p:nvPicPr>
        <p:blipFill rotWithShape="1">
          <a:blip r:embed="rId4">
            <a:alphaModFix amt="20000"/>
            <a:extLst>
              <a:ext uri="{28A0092B-C50C-407E-A947-70E740481C1C}">
                <a14:useLocalDpi xmlns:a14="http://schemas.microsoft.com/office/drawing/2010/main" val="0"/>
              </a:ext>
            </a:extLst>
          </a:blip>
          <a:srcRect l="20936" t="6462" r="74343" b="6444"/>
          <a:stretch/>
        </p:blipFill>
        <p:spPr>
          <a:xfrm>
            <a:off x="0" y="1400"/>
            <a:ext cx="644112" cy="6856600"/>
          </a:xfrm>
          <a:prstGeom prst="rect">
            <a:avLst/>
          </a:prstGeom>
        </p:spPr>
      </p:pic>
      <p:sp>
        <p:nvSpPr>
          <p:cNvPr id="18" name="Rubrik 1">
            <a:extLst>
              <a:ext uri="{FF2B5EF4-FFF2-40B4-BE49-F238E27FC236}">
                <a16:creationId xmlns:a16="http://schemas.microsoft.com/office/drawing/2014/main" id="{6636B4AC-DCC5-AC96-F585-2222283FA323}"/>
              </a:ext>
            </a:extLst>
          </p:cNvPr>
          <p:cNvSpPr txBox="1">
            <a:spLocks/>
          </p:cNvSpPr>
          <p:nvPr/>
        </p:nvSpPr>
        <p:spPr>
          <a:xfrm>
            <a:off x="1505871" y="293321"/>
            <a:ext cx="9281291" cy="1117093"/>
          </a:xfrm>
          <a:prstGeom prst="rect">
            <a:avLst/>
          </a:prstGeom>
          <a:solidFill>
            <a:srgbClr val="4D4D4D"/>
          </a:solidFill>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200" b="1" dirty="0">
                <a:solidFill>
                  <a:schemeClr val="bg1"/>
                </a:solidFill>
                <a:latin typeface="Arial" panose="020B0604020202020204" pitchFamily="34" charset="0"/>
                <a:cs typeface="Arial" panose="020B0604020202020204" pitchFamily="34" charset="0"/>
              </a:rPr>
              <a:t>Adopting GHS</a:t>
            </a:r>
            <a:br>
              <a:rPr lang="en-US" sz="3200" b="1" dirty="0">
                <a:solidFill>
                  <a:schemeClr val="bg1"/>
                </a:solidFill>
                <a:latin typeface="Arial" panose="020B0604020202020204" pitchFamily="34" charset="0"/>
                <a:cs typeface="Arial" panose="020B0604020202020204" pitchFamily="34" charset="0"/>
              </a:rPr>
            </a:br>
            <a:r>
              <a:rPr lang="en-US" sz="3200" b="1" dirty="0">
                <a:solidFill>
                  <a:schemeClr val="bg1"/>
                </a:solidFill>
                <a:latin typeface="Arial" panose="020B0604020202020204" pitchFamily="34" charset="0"/>
                <a:cs typeface="Arial" panose="020B0604020202020204" pitchFamily="34" charset="0"/>
              </a:rPr>
              <a:t>the Building Block Approach</a:t>
            </a:r>
            <a:endParaRPr lang="sv-SE" sz="3200" b="1"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30164131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Rectángulo 13">
            <a:extLst>
              <a:ext uri="{FF2B5EF4-FFF2-40B4-BE49-F238E27FC236}">
                <a16:creationId xmlns:a16="http://schemas.microsoft.com/office/drawing/2014/main" id="{0F72CC53-1E9F-E248-8950-EB0F7737585D}"/>
              </a:ext>
            </a:extLst>
          </p:cNvPr>
          <p:cNvSpPr/>
          <p:nvPr/>
        </p:nvSpPr>
        <p:spPr>
          <a:xfrm>
            <a:off x="5159896" y="1773516"/>
            <a:ext cx="1152128" cy="575364"/>
          </a:xfrm>
          <a:prstGeom prst="rect">
            <a:avLst/>
          </a:prstGeom>
          <a:solidFill>
            <a:srgbClr val="E0163C"/>
          </a:solidFill>
          <a:ln w="38100">
            <a:solidFill>
              <a:srgbClr val="E0163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PE" dirty="0">
              <a:solidFill>
                <a:srgbClr val="C00000"/>
              </a:solidFill>
            </a:endParaRPr>
          </a:p>
        </p:txBody>
      </p:sp>
      <p:pic>
        <p:nvPicPr>
          <p:cNvPr id="3" name="Image 4">
            <a:extLst>
              <a:ext uri="{FF2B5EF4-FFF2-40B4-BE49-F238E27FC236}">
                <a16:creationId xmlns:a16="http://schemas.microsoft.com/office/drawing/2014/main" id="{EAA5E084-15CD-2A33-F9E5-B0E9636A66E8}"/>
              </a:ext>
            </a:extLst>
          </p:cNvPr>
          <p:cNvPicPr>
            <a:picLocks noChangeAspect="1"/>
          </p:cNvPicPr>
          <p:nvPr/>
        </p:nvPicPr>
        <p:blipFill>
          <a:blip r:embed="rId3"/>
          <a:stretch>
            <a:fillRect/>
          </a:stretch>
        </p:blipFill>
        <p:spPr>
          <a:xfrm>
            <a:off x="9801506" y="6115022"/>
            <a:ext cx="2304488" cy="640135"/>
          </a:xfrm>
          <a:prstGeom prst="rect">
            <a:avLst/>
          </a:prstGeom>
        </p:spPr>
      </p:pic>
      <p:pic>
        <p:nvPicPr>
          <p:cNvPr id="4" name="Imagen 29">
            <a:extLst>
              <a:ext uri="{FF2B5EF4-FFF2-40B4-BE49-F238E27FC236}">
                <a16:creationId xmlns:a16="http://schemas.microsoft.com/office/drawing/2014/main" id="{DF7E5342-239C-F4F1-85C3-D7B01604F447}"/>
              </a:ext>
            </a:extLst>
          </p:cNvPr>
          <p:cNvPicPr>
            <a:picLocks noChangeAspect="1"/>
          </p:cNvPicPr>
          <p:nvPr/>
        </p:nvPicPr>
        <p:blipFill rotWithShape="1">
          <a:blip r:embed="rId4">
            <a:alphaModFix amt="20000"/>
            <a:extLst>
              <a:ext uri="{28A0092B-C50C-407E-A947-70E740481C1C}">
                <a14:useLocalDpi xmlns:a14="http://schemas.microsoft.com/office/drawing/2010/main" val="0"/>
              </a:ext>
            </a:extLst>
          </a:blip>
          <a:srcRect l="20079" t="7465" r="52664" b="5441"/>
          <a:stretch/>
        </p:blipFill>
        <p:spPr>
          <a:xfrm>
            <a:off x="42040" y="0"/>
            <a:ext cx="3718363" cy="6856600"/>
          </a:xfrm>
          <a:prstGeom prst="rect">
            <a:avLst/>
          </a:prstGeom>
        </p:spPr>
      </p:pic>
      <p:sp>
        <p:nvSpPr>
          <p:cNvPr id="2" name="Titre 1">
            <a:extLst>
              <a:ext uri="{FF2B5EF4-FFF2-40B4-BE49-F238E27FC236}">
                <a16:creationId xmlns:a16="http://schemas.microsoft.com/office/drawing/2014/main" id="{3F929F40-DAF2-4503-8A07-BBD117BCD78E}"/>
              </a:ext>
            </a:extLst>
          </p:cNvPr>
          <p:cNvSpPr>
            <a:spLocks noGrp="1"/>
          </p:cNvSpPr>
          <p:nvPr>
            <p:ph type="title"/>
          </p:nvPr>
        </p:nvSpPr>
        <p:spPr>
          <a:xfrm>
            <a:off x="4327958" y="2204864"/>
            <a:ext cx="7456674" cy="3124984"/>
          </a:xfrm>
        </p:spPr>
        <p:txBody>
          <a:bodyPr>
            <a:normAutofit fontScale="90000"/>
          </a:bodyPr>
          <a:lstStyle/>
          <a:p>
            <a:r>
              <a:rPr lang="fr-FR" dirty="0">
                <a:latin typeface="Arial" panose="020B0604020202020204" pitchFamily="34" charset="0"/>
                <a:cs typeface="Arial" panose="020B0604020202020204" pitchFamily="34" charset="0"/>
              </a:rPr>
              <a:t>A3. </a:t>
            </a:r>
            <a:r>
              <a:rPr lang="en-US" b="1" dirty="0">
                <a:solidFill>
                  <a:schemeClr val="bg1"/>
                </a:solidFill>
                <a:latin typeface="Arial" panose="020B0604020202020204" pitchFamily="34" charset="0"/>
                <a:cs typeface="Arial" panose="020B0604020202020204" pitchFamily="34" charset="0"/>
              </a:rPr>
              <a:t>GHS</a:t>
            </a:r>
            <a:r>
              <a:rPr lang="en-US" dirty="0">
                <a:latin typeface="Arial" panose="020B0604020202020204" pitchFamily="34" charset="0"/>
                <a:cs typeface="Arial" panose="020B0604020202020204" pitchFamily="34" charset="0"/>
              </a:rPr>
              <a:t> is the recommended hazard classification system for pesticides.</a:t>
            </a:r>
            <a:br>
              <a:rPr lang="en-US" dirty="0"/>
            </a:br>
            <a:br>
              <a:rPr lang="en-US" dirty="0"/>
            </a:br>
            <a:r>
              <a:rPr lang="en-US" sz="3100" b="1" dirty="0">
                <a:latin typeface="Arial" panose="020B0604020202020204" pitchFamily="34" charset="0"/>
                <a:cs typeface="Arial" panose="020B0604020202020204" pitchFamily="34" charset="0"/>
              </a:rPr>
              <a:t>“</a:t>
            </a:r>
            <a:r>
              <a:rPr lang="en-US" sz="3100" b="1" u="sng" dirty="0">
                <a:latin typeface="Arial" panose="020B0604020202020204" pitchFamily="34" charset="0"/>
                <a:cs typeface="Arial" panose="020B0604020202020204" pitchFamily="34" charset="0"/>
              </a:rPr>
              <a:t>But</a:t>
            </a:r>
            <a:r>
              <a:rPr lang="en-US" sz="3100" b="1" dirty="0">
                <a:latin typeface="Arial" panose="020B0604020202020204" pitchFamily="34" charset="0"/>
                <a:cs typeface="Arial" panose="020B0604020202020204" pitchFamily="34" charset="0"/>
              </a:rPr>
              <a:t> my country is using the WHO classification … how is it related and how is it different from GHS?”</a:t>
            </a:r>
            <a:endParaRPr lang="fr-FR" sz="3100" b="1" dirty="0">
              <a:latin typeface="Arial" panose="020B0604020202020204" pitchFamily="34" charset="0"/>
              <a:cs typeface="Arial" panose="020B0604020202020204" pitchFamily="34" charset="0"/>
            </a:endParaRPr>
          </a:p>
        </p:txBody>
      </p:sp>
      <p:sp>
        <p:nvSpPr>
          <p:cNvPr id="5" name="Titre 1">
            <a:extLst>
              <a:ext uri="{FF2B5EF4-FFF2-40B4-BE49-F238E27FC236}">
                <a16:creationId xmlns:a16="http://schemas.microsoft.com/office/drawing/2014/main" id="{785D888E-FCC6-D584-A324-F34C1B4AAB20}"/>
              </a:ext>
            </a:extLst>
          </p:cNvPr>
          <p:cNvSpPr txBox="1">
            <a:spLocks/>
          </p:cNvSpPr>
          <p:nvPr/>
        </p:nvSpPr>
        <p:spPr>
          <a:xfrm>
            <a:off x="4439816" y="2276872"/>
            <a:ext cx="7456674" cy="1736718"/>
          </a:xfrm>
          <a:prstGeom prst="rect">
            <a:avLst/>
          </a:prstGeom>
        </p:spPr>
        <p:txBody>
          <a:bodyPr vert="horz" lIns="91440" tIns="45720" rIns="91440" bIns="45720" rtlCol="0" anchor="b">
            <a:normAutofit fontScale="97500"/>
          </a:bodyPr>
          <a:lstStyle>
            <a:lvl1pPr algn="l" defTabSz="457200" rtl="0" eaLnBrk="1" latinLnBrk="0" hangingPunct="1">
              <a:spcBef>
                <a:spcPct val="0"/>
              </a:spcBef>
              <a:buNone/>
              <a:defRPr sz="4000" b="0" kern="1200" cap="none">
                <a:solidFill>
                  <a:schemeClr val="tx1">
                    <a:lumMod val="85000"/>
                    <a:lumOff val="1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endParaRPr lang="fr-FR"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96366563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20C6E617-8C1F-58DF-00BB-770F03525F37}"/>
              </a:ext>
            </a:extLst>
          </p:cNvPr>
          <p:cNvSpPr>
            <a:spLocks noGrp="1"/>
          </p:cNvSpPr>
          <p:nvPr>
            <p:ph idx="1"/>
          </p:nvPr>
        </p:nvSpPr>
        <p:spPr/>
        <p:txBody>
          <a:bodyPr vert="horz" lIns="91440" tIns="45720" rIns="91440" bIns="45720" rtlCol="0" anchor="t">
            <a:normAutofit fontScale="92500" lnSpcReduction="10000"/>
          </a:bodyPr>
          <a:lstStyle/>
          <a:p>
            <a:pPr algn="just">
              <a:lnSpc>
                <a:spcPct val="115000"/>
              </a:lnSpc>
              <a:spcAft>
                <a:spcPts val="800"/>
              </a:spcAft>
            </a:pPr>
            <a:r>
              <a:rPr lang="en-US" sz="1800" b="1" kern="100" dirty="0">
                <a:effectLst/>
                <a:latin typeface="Arial"/>
                <a:ea typeface="Calibri"/>
                <a:cs typeface="Calibri"/>
              </a:rPr>
              <a:t>In the pesticide sector, countries are very familiar with the </a:t>
            </a:r>
            <a:r>
              <a:rPr lang="en-US" sz="1800" b="1" i="1" kern="100" dirty="0">
                <a:effectLst/>
                <a:latin typeface="Arial"/>
                <a:ea typeface="Calibri"/>
                <a:cs typeface="Calibri"/>
              </a:rPr>
              <a:t>WHO</a:t>
            </a:r>
            <a:r>
              <a:rPr lang="en-US" sz="1800" b="1" kern="100" dirty="0">
                <a:effectLst/>
                <a:latin typeface="Arial"/>
                <a:ea typeface="Calibri"/>
                <a:cs typeface="Calibri"/>
              </a:rPr>
              <a:t> </a:t>
            </a:r>
            <a:r>
              <a:rPr lang="en-US" sz="1800" b="1" i="1" kern="100" dirty="0">
                <a:effectLst/>
                <a:latin typeface="Arial"/>
                <a:ea typeface="Calibri"/>
                <a:cs typeface="Calibri"/>
              </a:rPr>
              <a:t>Classification of Pesticides</a:t>
            </a:r>
            <a:endParaRPr lang="en-US" sz="1800" b="1" kern="100">
              <a:effectLst/>
              <a:latin typeface="Arial"/>
              <a:ea typeface="Calibri"/>
              <a:cs typeface="Calibri"/>
            </a:endParaRPr>
          </a:p>
          <a:p>
            <a:pPr algn="just">
              <a:lnSpc>
                <a:spcPct val="115000"/>
              </a:lnSpc>
              <a:spcAft>
                <a:spcPts val="800"/>
              </a:spcAft>
            </a:pPr>
            <a:r>
              <a:rPr lang="en-US" sz="1800" kern="100" dirty="0">
                <a:effectLst/>
                <a:latin typeface="Arial"/>
                <a:ea typeface="Calibri"/>
                <a:cs typeface="Calibri"/>
              </a:rPr>
              <a:t>Since its first publication in the 1970s, it has been widely used both to classify pesticides (e.g., for labelling) and as a decision-making tool.</a:t>
            </a:r>
          </a:p>
          <a:p>
            <a:pPr algn="just">
              <a:lnSpc>
                <a:spcPct val="115000"/>
              </a:lnSpc>
              <a:spcAft>
                <a:spcPts val="800"/>
              </a:spcAft>
            </a:pPr>
            <a:r>
              <a:rPr lang="en-US" sz="1800" kern="100" dirty="0">
                <a:effectLst/>
                <a:latin typeface="Arial"/>
                <a:ea typeface="Calibri"/>
                <a:cs typeface="Calibri"/>
              </a:rPr>
              <a:t>WHO Classes Ia and </a:t>
            </a:r>
            <a:r>
              <a:rPr lang="en-US" sz="1800" kern="100" err="1">
                <a:effectLst/>
                <a:latin typeface="Arial"/>
                <a:ea typeface="Calibri"/>
                <a:cs typeface="Calibri"/>
              </a:rPr>
              <a:t>Ib</a:t>
            </a:r>
            <a:r>
              <a:rPr lang="en-US" sz="1800" kern="100" dirty="0">
                <a:effectLst/>
                <a:latin typeface="Arial"/>
                <a:ea typeface="Calibri"/>
                <a:cs typeface="Calibri"/>
              </a:rPr>
              <a:t> (“extremely hazardous” and “highly hazardous”) pesticide products have been strictly regulated or are not allowed to be registered in many low- and middle-income countries. </a:t>
            </a:r>
            <a:endParaRPr lang="fr-FR" sz="1800" kern="100">
              <a:effectLst/>
              <a:latin typeface="Arial"/>
              <a:ea typeface="Calibri"/>
              <a:cs typeface="Calibri"/>
            </a:endParaRPr>
          </a:p>
          <a:p>
            <a:pPr algn="just">
              <a:lnSpc>
                <a:spcPct val="115000"/>
              </a:lnSpc>
              <a:spcAft>
                <a:spcPts val="800"/>
              </a:spcAft>
            </a:pPr>
            <a:r>
              <a:rPr lang="en-US" kern="100" dirty="0">
                <a:latin typeface="Arial"/>
                <a:ea typeface="Calibri"/>
                <a:cs typeface="Calibri"/>
              </a:rPr>
              <a:t>T</a:t>
            </a:r>
            <a:r>
              <a:rPr lang="en-GB" kern="100" dirty="0">
                <a:latin typeface="Arial"/>
                <a:ea typeface="Calibri"/>
                <a:cs typeface="Calibri"/>
              </a:rPr>
              <a:t>he WHO classification </a:t>
            </a:r>
            <a:r>
              <a:rPr lang="en-US" sz="1800" kern="100" dirty="0">
                <a:effectLst/>
                <a:latin typeface="Arial"/>
                <a:ea typeface="Calibri"/>
                <a:cs typeface="Calibri"/>
              </a:rPr>
              <a:t>may seem simpler, more accessible and practical than the GHS. It </a:t>
            </a:r>
            <a:r>
              <a:rPr lang="en-US" sz="1800" kern="100" err="1">
                <a:effectLst/>
                <a:latin typeface="Arial"/>
                <a:ea typeface="Calibri"/>
                <a:cs typeface="Calibri"/>
              </a:rPr>
              <a:t>i</a:t>
            </a:r>
            <a:r>
              <a:rPr lang="en-GB" sz="1800" kern="100" dirty="0">
                <a:effectLst/>
                <a:latin typeface="Arial"/>
                <a:ea typeface="Calibri"/>
                <a:cs typeface="Calibri"/>
              </a:rPr>
              <a:t>s often used by jurisdictions that do not have sufficient resources to carry out toxicological evaluations of pesticides and have not yet been able to implement the GHS.</a:t>
            </a:r>
            <a:endParaRPr lang="fr-FR" dirty="0">
              <a:latin typeface="Arial"/>
              <a:ea typeface="Calibri"/>
              <a:cs typeface="Calibri"/>
            </a:endParaRPr>
          </a:p>
        </p:txBody>
      </p:sp>
      <p:pic>
        <p:nvPicPr>
          <p:cNvPr id="5" name="Image 4">
            <a:extLst>
              <a:ext uri="{FF2B5EF4-FFF2-40B4-BE49-F238E27FC236}">
                <a16:creationId xmlns:a16="http://schemas.microsoft.com/office/drawing/2014/main" id="{B354CE4E-2A7D-6413-10E0-A193FC4139B9}"/>
              </a:ext>
            </a:extLst>
          </p:cNvPr>
          <p:cNvPicPr>
            <a:picLocks noChangeAspect="1"/>
          </p:cNvPicPr>
          <p:nvPr/>
        </p:nvPicPr>
        <p:blipFill>
          <a:blip r:embed="rId2"/>
          <a:stretch>
            <a:fillRect/>
          </a:stretch>
        </p:blipFill>
        <p:spPr>
          <a:xfrm>
            <a:off x="9801506" y="6115022"/>
            <a:ext cx="2304488" cy="640135"/>
          </a:xfrm>
          <a:prstGeom prst="rect">
            <a:avLst/>
          </a:prstGeom>
        </p:spPr>
      </p:pic>
      <p:pic>
        <p:nvPicPr>
          <p:cNvPr id="6" name="Imagen 9">
            <a:extLst>
              <a:ext uri="{FF2B5EF4-FFF2-40B4-BE49-F238E27FC236}">
                <a16:creationId xmlns:a16="http://schemas.microsoft.com/office/drawing/2014/main" id="{693A08E2-6619-38B0-CBD7-89BEA4D7F894}"/>
              </a:ext>
            </a:extLst>
          </p:cNvPr>
          <p:cNvPicPr>
            <a:picLocks noChangeAspect="1"/>
          </p:cNvPicPr>
          <p:nvPr/>
        </p:nvPicPr>
        <p:blipFill rotWithShape="1">
          <a:blip r:embed="rId3">
            <a:alphaModFix amt="20000"/>
            <a:extLst>
              <a:ext uri="{28A0092B-C50C-407E-A947-70E740481C1C}">
                <a14:useLocalDpi xmlns:a14="http://schemas.microsoft.com/office/drawing/2010/main" val="0"/>
              </a:ext>
            </a:extLst>
          </a:blip>
          <a:srcRect l="20936" t="6462" r="74343" b="6444"/>
          <a:stretch/>
        </p:blipFill>
        <p:spPr>
          <a:xfrm>
            <a:off x="-9557" y="-1074"/>
            <a:ext cx="644112" cy="6856600"/>
          </a:xfrm>
          <a:prstGeom prst="rect">
            <a:avLst/>
          </a:prstGeom>
        </p:spPr>
      </p:pic>
      <p:pic>
        <p:nvPicPr>
          <p:cNvPr id="4" name="Picture 1">
            <a:extLst>
              <a:ext uri="{FF2B5EF4-FFF2-40B4-BE49-F238E27FC236}">
                <a16:creationId xmlns:a16="http://schemas.microsoft.com/office/drawing/2014/main" id="{7D9D227F-3A4F-C42A-3E22-6E36A0FB8FB3}"/>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07368" y="2276872"/>
            <a:ext cx="1936352" cy="2736304"/>
          </a:xfrm>
          <a:prstGeom prst="rect">
            <a:avLst/>
          </a:prstGeom>
          <a:ln>
            <a:solidFill>
              <a:schemeClr val="tx1"/>
            </a:solidFill>
          </a:ln>
        </p:spPr>
      </p:pic>
      <p:sp>
        <p:nvSpPr>
          <p:cNvPr id="7" name="Rubrik 1">
            <a:extLst>
              <a:ext uri="{FF2B5EF4-FFF2-40B4-BE49-F238E27FC236}">
                <a16:creationId xmlns:a16="http://schemas.microsoft.com/office/drawing/2014/main" id="{3F311409-116B-49CB-700D-9FB67022A089}"/>
              </a:ext>
            </a:extLst>
          </p:cNvPr>
          <p:cNvSpPr txBox="1">
            <a:spLocks/>
          </p:cNvSpPr>
          <p:nvPr/>
        </p:nvSpPr>
        <p:spPr>
          <a:xfrm>
            <a:off x="1337187" y="293322"/>
            <a:ext cx="9478297" cy="1119454"/>
          </a:xfrm>
          <a:prstGeom prst="rect">
            <a:avLst/>
          </a:prstGeom>
          <a:solidFill>
            <a:srgbClr val="4D4D4D"/>
          </a:solidFill>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200" b="1" dirty="0">
                <a:solidFill>
                  <a:schemeClr val="bg1"/>
                </a:solidFill>
                <a:latin typeface="Arial" panose="020B0604020202020204" pitchFamily="34" charset="0"/>
                <a:cs typeface="Arial" panose="020B0604020202020204" pitchFamily="34" charset="0"/>
              </a:rPr>
              <a:t>The WHO Recommended Classification of Pesticides by Hazard (WHO, 2019)</a:t>
            </a:r>
            <a:endParaRPr lang="en-GB" sz="3200" b="1"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96062757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20C6E617-8C1F-58DF-00BB-770F03525F37}"/>
              </a:ext>
            </a:extLst>
          </p:cNvPr>
          <p:cNvSpPr>
            <a:spLocks noGrp="1"/>
          </p:cNvSpPr>
          <p:nvPr>
            <p:ph idx="1"/>
          </p:nvPr>
        </p:nvSpPr>
        <p:spPr>
          <a:xfrm>
            <a:off x="2621187" y="1772816"/>
            <a:ext cx="9195420" cy="4869160"/>
          </a:xfrm>
        </p:spPr>
        <p:txBody>
          <a:bodyPr>
            <a:normAutofit fontScale="92500" lnSpcReduction="20000"/>
          </a:bodyPr>
          <a:lstStyle/>
          <a:p>
            <a:pPr algn="just">
              <a:lnSpc>
                <a:spcPct val="120000"/>
              </a:lnSpc>
              <a:spcBef>
                <a:spcPts val="0"/>
              </a:spcBef>
              <a:spcAft>
                <a:spcPts val="600"/>
              </a:spcAft>
            </a:pPr>
            <a:r>
              <a:rPr lang="en-US" sz="1900" kern="100" dirty="0">
                <a:effectLst/>
                <a:latin typeface="Arial" panose="020B0604020202020204" pitchFamily="34" charset="0"/>
                <a:ea typeface="Calibri" panose="020F0502020204030204" pitchFamily="34" charset="0"/>
                <a:cs typeface="Arial" panose="020B0604020202020204" pitchFamily="34" charset="0"/>
              </a:rPr>
              <a:t>Both systems provide methods to classify pesticides by hazard.</a:t>
            </a:r>
          </a:p>
          <a:p>
            <a:pPr algn="just">
              <a:lnSpc>
                <a:spcPct val="120000"/>
              </a:lnSpc>
              <a:spcBef>
                <a:spcPts val="0"/>
              </a:spcBef>
              <a:spcAft>
                <a:spcPts val="600"/>
              </a:spcAft>
            </a:pPr>
            <a:r>
              <a:rPr lang="en-US" sz="1900" dirty="0">
                <a:solidFill>
                  <a:schemeClr val="tx1">
                    <a:lumMod val="75000"/>
                    <a:lumOff val="25000"/>
                  </a:schemeClr>
                </a:solidFill>
                <a:latin typeface="Arial" panose="020B0604020202020204" pitchFamily="34" charset="0"/>
                <a:cs typeface="Arial" panose="020B0604020202020204" pitchFamily="34" charset="0"/>
              </a:rPr>
              <a:t>From the 2009 revision</a:t>
            </a:r>
            <a:r>
              <a:rPr lang="en-US" sz="1900" b="1" dirty="0">
                <a:solidFill>
                  <a:schemeClr val="tx1">
                    <a:lumMod val="75000"/>
                    <a:lumOff val="25000"/>
                  </a:schemeClr>
                </a:solidFill>
                <a:latin typeface="Arial" panose="020B0604020202020204" pitchFamily="34" charset="0"/>
                <a:cs typeface="Arial" panose="020B0604020202020204" pitchFamily="34" charset="0"/>
              </a:rPr>
              <a:t>, </a:t>
            </a:r>
            <a:r>
              <a:rPr lang="en-US" sz="1900" dirty="0">
                <a:solidFill>
                  <a:schemeClr val="tx1">
                    <a:lumMod val="75000"/>
                    <a:lumOff val="25000"/>
                  </a:schemeClr>
                </a:solidFill>
                <a:latin typeface="Arial" panose="020B0604020202020204" pitchFamily="34" charset="0"/>
                <a:cs typeface="Arial" panose="020B0604020202020204" pitchFamily="34" charset="0"/>
              </a:rPr>
              <a:t>the WHO classification system is aligned with the GHS.</a:t>
            </a:r>
          </a:p>
          <a:p>
            <a:pPr algn="just">
              <a:lnSpc>
                <a:spcPct val="120000"/>
              </a:lnSpc>
              <a:spcBef>
                <a:spcPts val="0"/>
              </a:spcBef>
              <a:spcAft>
                <a:spcPts val="600"/>
              </a:spcAft>
            </a:pPr>
            <a:r>
              <a:rPr lang="en-US" sz="1900" kern="100" dirty="0">
                <a:effectLst/>
                <a:latin typeface="Arial" panose="020B0604020202020204" pitchFamily="34" charset="0"/>
                <a:ea typeface="Calibri" panose="020F0502020204030204" pitchFamily="34" charset="0"/>
                <a:cs typeface="Arial" panose="020B0604020202020204" pitchFamily="34" charset="0"/>
              </a:rPr>
              <a:t>However, there are some differences.</a:t>
            </a:r>
          </a:p>
          <a:p>
            <a:pPr marL="0" indent="0" algn="just">
              <a:lnSpc>
                <a:spcPct val="120000"/>
              </a:lnSpc>
              <a:buNone/>
            </a:pPr>
            <a:r>
              <a:rPr lang="en-US" sz="1900" kern="100" dirty="0">
                <a:effectLst/>
                <a:latin typeface="Arial" panose="020B0604020202020204" pitchFamily="34" charset="0"/>
                <a:ea typeface="Calibri" panose="020F0502020204030204" pitchFamily="34" charset="0"/>
                <a:cs typeface="Arial" panose="020B0604020202020204" pitchFamily="34" charset="0"/>
              </a:rPr>
              <a:t>The WHO system</a:t>
            </a:r>
          </a:p>
          <a:p>
            <a:pPr algn="just">
              <a:lnSpc>
                <a:spcPct val="120000"/>
              </a:lnSpc>
              <a:spcBef>
                <a:spcPts val="600"/>
              </a:spcBef>
              <a:spcAft>
                <a:spcPts val="600"/>
              </a:spcAft>
            </a:pPr>
            <a:r>
              <a:rPr lang="en-US" sz="1900" kern="100" dirty="0">
                <a:effectLst/>
                <a:latin typeface="Arial" panose="020B0604020202020204" pitchFamily="34" charset="0"/>
                <a:ea typeface="Calibri" panose="020F0502020204030204" pitchFamily="34" charset="0"/>
                <a:cs typeface="Arial" panose="020B0604020202020204" pitchFamily="34" charset="0"/>
              </a:rPr>
              <a:t>classifies substances or active ingredients (</a:t>
            </a:r>
            <a:r>
              <a:rPr lang="en-US" sz="1900" kern="100" dirty="0" err="1">
                <a:effectLst/>
                <a:latin typeface="Arial" panose="020B0604020202020204" pitchFamily="34" charset="0"/>
                <a:ea typeface="Calibri" panose="020F0502020204030204" pitchFamily="34" charset="0"/>
                <a:cs typeface="Arial" panose="020B0604020202020204" pitchFamily="34" charset="0"/>
              </a:rPr>
              <a:t>a.i</a:t>
            </a:r>
            <a:r>
              <a:rPr lang="en-US" sz="1900" kern="100" dirty="0">
                <a:effectLst/>
                <a:latin typeface="Arial" panose="020B0604020202020204" pitchFamily="34" charset="0"/>
                <a:ea typeface="Calibri" panose="020F0502020204030204" pitchFamily="34" charset="0"/>
                <a:cs typeface="Arial" panose="020B0604020202020204" pitchFamily="34" charset="0"/>
              </a:rPr>
              <a:t>) mainly according to their acute oral and dermal toxicity and associated LD50 values (chronic toxicity- CMR -  has also been taken into account for some </a:t>
            </a:r>
            <a:r>
              <a:rPr lang="en-US" sz="1900" kern="100" dirty="0" err="1">
                <a:effectLst/>
                <a:latin typeface="Arial" panose="020B0604020202020204" pitchFamily="34" charset="0"/>
                <a:ea typeface="Calibri" panose="020F0502020204030204" pitchFamily="34" charset="0"/>
                <a:cs typeface="Arial" panose="020B0604020202020204" pitchFamily="34" charset="0"/>
              </a:rPr>
              <a:t>a.i.</a:t>
            </a:r>
            <a:r>
              <a:rPr lang="en-US" sz="1900" kern="100" dirty="0">
                <a:effectLst/>
                <a:latin typeface="Arial" panose="020B0604020202020204" pitchFamily="34" charset="0"/>
                <a:ea typeface="Calibri" panose="020F0502020204030204" pitchFamily="34" charset="0"/>
                <a:cs typeface="Arial" panose="020B0604020202020204" pitchFamily="34" charset="0"/>
              </a:rPr>
              <a:t>).</a:t>
            </a:r>
          </a:p>
          <a:p>
            <a:pPr lvl="1" algn="just">
              <a:lnSpc>
                <a:spcPct val="120000"/>
              </a:lnSpc>
              <a:spcBef>
                <a:spcPts val="0"/>
              </a:spcBef>
              <a:spcAft>
                <a:spcPts val="800"/>
              </a:spcAft>
              <a:buFont typeface="Wingdings" panose="05000000000000000000" pitchFamily="2" charset="2"/>
              <a:buChar char="Ø"/>
            </a:pPr>
            <a:r>
              <a:rPr lang="en-US" sz="1800" kern="100" dirty="0">
                <a:effectLst/>
                <a:latin typeface="Arial" panose="020B0604020202020204" pitchFamily="34" charset="0"/>
                <a:ea typeface="Calibri" panose="020F0502020204030204" pitchFamily="34" charset="0"/>
                <a:cs typeface="Arial" panose="020B0604020202020204" pitchFamily="34" charset="0"/>
              </a:rPr>
              <a:t>The rest of the other hazards covered by the GHS, i.e. other health hazards, all physical and environmental hazards, are </a:t>
            </a:r>
            <a:r>
              <a:rPr lang="en-US" sz="1800" u="sng" kern="100" dirty="0">
                <a:effectLst/>
                <a:latin typeface="Arial" panose="020B0604020202020204" pitchFamily="34" charset="0"/>
                <a:ea typeface="Calibri" panose="020F0502020204030204" pitchFamily="34" charset="0"/>
                <a:cs typeface="Arial" panose="020B0604020202020204" pitchFamily="34" charset="0"/>
              </a:rPr>
              <a:t>not covered </a:t>
            </a:r>
            <a:r>
              <a:rPr lang="en-US" sz="1800" kern="100" dirty="0">
                <a:effectLst/>
                <a:latin typeface="Arial" panose="020B0604020202020204" pitchFamily="34" charset="0"/>
                <a:ea typeface="Calibri" panose="020F0502020204030204" pitchFamily="34" charset="0"/>
                <a:cs typeface="Arial" panose="020B0604020202020204" pitchFamily="34" charset="0"/>
              </a:rPr>
              <a:t>by the WHO document.</a:t>
            </a:r>
          </a:p>
          <a:p>
            <a:pPr algn="just">
              <a:lnSpc>
                <a:spcPct val="120000"/>
              </a:lnSpc>
              <a:spcBef>
                <a:spcPts val="0"/>
              </a:spcBef>
              <a:spcAft>
                <a:spcPts val="600"/>
              </a:spcAft>
            </a:pPr>
            <a:r>
              <a:rPr lang="en-US" sz="1900" kern="100" dirty="0">
                <a:effectLst/>
                <a:latin typeface="Arial" panose="020B0604020202020204" pitchFamily="34" charset="0"/>
                <a:ea typeface="Calibri" panose="020F0502020204030204" pitchFamily="34" charset="0"/>
                <a:cs typeface="Arial" panose="020B0604020202020204" pitchFamily="34" charset="0"/>
              </a:rPr>
              <a:t>provides tables listing the pesticide </a:t>
            </a:r>
            <a:r>
              <a:rPr lang="en-US" sz="1900" kern="100" dirty="0" err="1">
                <a:effectLst/>
                <a:latin typeface="Arial" panose="020B0604020202020204" pitchFamily="34" charset="0"/>
                <a:ea typeface="Calibri" panose="020F0502020204030204" pitchFamily="34" charset="0"/>
                <a:cs typeface="Arial" panose="020B0604020202020204" pitchFamily="34" charset="0"/>
              </a:rPr>
              <a:t>a.i.</a:t>
            </a:r>
            <a:r>
              <a:rPr lang="en-US" sz="1900" kern="100" dirty="0">
                <a:effectLst/>
                <a:latin typeface="Arial" panose="020B0604020202020204" pitchFamily="34" charset="0"/>
                <a:ea typeface="Calibri" panose="020F0502020204030204" pitchFamily="34" charset="0"/>
                <a:cs typeface="Arial" panose="020B0604020202020204" pitchFamily="34" charset="0"/>
              </a:rPr>
              <a:t> by names (calculations still need to be done for the products i.e. mixtures).</a:t>
            </a:r>
          </a:p>
          <a:p>
            <a:pPr algn="just">
              <a:lnSpc>
                <a:spcPct val="120000"/>
              </a:lnSpc>
              <a:spcBef>
                <a:spcPts val="0"/>
              </a:spcBef>
              <a:spcAft>
                <a:spcPts val="600"/>
              </a:spcAft>
            </a:pPr>
            <a:r>
              <a:rPr lang="en-US" sz="1900" kern="100" dirty="0">
                <a:latin typeface="Arial" panose="020B0604020202020204" pitchFamily="34" charset="0"/>
                <a:ea typeface="Calibri" panose="020F0502020204030204" pitchFamily="34" charset="0"/>
                <a:cs typeface="Arial" panose="020B0604020202020204" pitchFamily="34" charset="0"/>
              </a:rPr>
              <a:t>needs to be regularly updated.</a:t>
            </a:r>
            <a:endParaRPr lang="en-US" sz="1900" kern="100" dirty="0">
              <a:effectLst/>
              <a:latin typeface="Arial" panose="020B0604020202020204" pitchFamily="34" charset="0"/>
              <a:ea typeface="Calibri" panose="020F0502020204030204" pitchFamily="34" charset="0"/>
              <a:cs typeface="Arial" panose="020B0604020202020204" pitchFamily="34" charset="0"/>
            </a:endParaRPr>
          </a:p>
          <a:p>
            <a:pPr>
              <a:lnSpc>
                <a:spcPct val="120000"/>
              </a:lnSpc>
              <a:spcBef>
                <a:spcPts val="0"/>
              </a:spcBef>
              <a:spcAft>
                <a:spcPts val="600"/>
              </a:spcAft>
            </a:pPr>
            <a:r>
              <a:rPr lang="en-US" sz="1900" kern="100" dirty="0">
                <a:effectLst/>
                <a:latin typeface="Arial" panose="020B0604020202020204" pitchFamily="34" charset="0"/>
                <a:ea typeface="Calibri" panose="020F0502020204030204" pitchFamily="34" charset="0"/>
                <a:cs typeface="Arial" panose="020B0604020202020204" pitchFamily="34" charset="0"/>
              </a:rPr>
              <a:t>does not provide any communication elements,</a:t>
            </a:r>
            <a:br>
              <a:rPr lang="en-US" sz="1900" kern="100" dirty="0">
                <a:effectLst/>
                <a:latin typeface="Arial" panose="020B0604020202020204" pitchFamily="34" charset="0"/>
                <a:ea typeface="Calibri" panose="020F0502020204030204" pitchFamily="34" charset="0"/>
                <a:cs typeface="Arial" panose="020B0604020202020204" pitchFamily="34" charset="0"/>
              </a:rPr>
            </a:br>
            <a:r>
              <a:rPr lang="en-US" sz="1900" kern="100" dirty="0">
                <a:effectLst/>
                <a:latin typeface="Arial" panose="020B0604020202020204" pitchFamily="34" charset="0"/>
                <a:ea typeface="Calibri" panose="020F0502020204030204" pitchFamily="34" charset="0"/>
                <a:cs typeface="Arial" panose="020B0604020202020204" pitchFamily="34" charset="0"/>
              </a:rPr>
              <a:t>i.e. no pictograms, no colors.</a:t>
            </a:r>
          </a:p>
          <a:p>
            <a:pPr algn="just">
              <a:lnSpc>
                <a:spcPct val="115000"/>
              </a:lnSpc>
              <a:spcAft>
                <a:spcPts val="800"/>
              </a:spcAft>
            </a:pPr>
            <a:endParaRPr lang="fr-FR" sz="1600" dirty="0">
              <a:latin typeface="Arial" panose="020B0604020202020204" pitchFamily="34" charset="0"/>
              <a:cs typeface="Arial" panose="020B0604020202020204" pitchFamily="34" charset="0"/>
            </a:endParaRPr>
          </a:p>
        </p:txBody>
      </p:sp>
      <p:pic>
        <p:nvPicPr>
          <p:cNvPr id="4" name="Picture 1">
            <a:extLst>
              <a:ext uri="{FF2B5EF4-FFF2-40B4-BE49-F238E27FC236}">
                <a16:creationId xmlns:a16="http://schemas.microsoft.com/office/drawing/2014/main" id="{7D9D227F-3A4F-C42A-3E22-6E36A0FB8FB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07368" y="2276872"/>
            <a:ext cx="1936352" cy="2736304"/>
          </a:xfrm>
          <a:prstGeom prst="rect">
            <a:avLst/>
          </a:prstGeom>
          <a:ln>
            <a:solidFill>
              <a:schemeClr val="tx1"/>
            </a:solidFill>
          </a:ln>
        </p:spPr>
      </p:pic>
      <p:pic>
        <p:nvPicPr>
          <p:cNvPr id="5" name="Image 4">
            <a:extLst>
              <a:ext uri="{FF2B5EF4-FFF2-40B4-BE49-F238E27FC236}">
                <a16:creationId xmlns:a16="http://schemas.microsoft.com/office/drawing/2014/main" id="{650A8A19-B232-465F-4759-755B2D645535}"/>
              </a:ext>
            </a:extLst>
          </p:cNvPr>
          <p:cNvPicPr>
            <a:picLocks noChangeAspect="1"/>
          </p:cNvPicPr>
          <p:nvPr/>
        </p:nvPicPr>
        <p:blipFill>
          <a:blip r:embed="rId4"/>
          <a:stretch>
            <a:fillRect/>
          </a:stretch>
        </p:blipFill>
        <p:spPr>
          <a:xfrm>
            <a:off x="9801506" y="6115022"/>
            <a:ext cx="2304488" cy="640135"/>
          </a:xfrm>
          <a:prstGeom prst="rect">
            <a:avLst/>
          </a:prstGeom>
        </p:spPr>
      </p:pic>
      <p:pic>
        <p:nvPicPr>
          <p:cNvPr id="6" name="Imagen 9">
            <a:extLst>
              <a:ext uri="{FF2B5EF4-FFF2-40B4-BE49-F238E27FC236}">
                <a16:creationId xmlns:a16="http://schemas.microsoft.com/office/drawing/2014/main" id="{7FBE31EA-57D3-98D2-8F94-7C153963C711}"/>
              </a:ext>
            </a:extLst>
          </p:cNvPr>
          <p:cNvPicPr>
            <a:picLocks noChangeAspect="1"/>
          </p:cNvPicPr>
          <p:nvPr/>
        </p:nvPicPr>
        <p:blipFill rotWithShape="1">
          <a:blip r:embed="rId5">
            <a:alphaModFix amt="20000"/>
            <a:extLst>
              <a:ext uri="{28A0092B-C50C-407E-A947-70E740481C1C}">
                <a14:useLocalDpi xmlns:a14="http://schemas.microsoft.com/office/drawing/2010/main" val="0"/>
              </a:ext>
            </a:extLst>
          </a:blip>
          <a:srcRect l="20936" t="6462" r="74343" b="6444"/>
          <a:stretch/>
        </p:blipFill>
        <p:spPr>
          <a:xfrm>
            <a:off x="-9557" y="-1074"/>
            <a:ext cx="644112" cy="6856600"/>
          </a:xfrm>
          <a:prstGeom prst="rect">
            <a:avLst/>
          </a:prstGeom>
        </p:spPr>
      </p:pic>
      <p:sp>
        <p:nvSpPr>
          <p:cNvPr id="7" name="Rubrik 1">
            <a:extLst>
              <a:ext uri="{FF2B5EF4-FFF2-40B4-BE49-F238E27FC236}">
                <a16:creationId xmlns:a16="http://schemas.microsoft.com/office/drawing/2014/main" id="{9D404B0F-A877-27BB-444C-BC327CB562FF}"/>
              </a:ext>
            </a:extLst>
          </p:cNvPr>
          <p:cNvSpPr txBox="1">
            <a:spLocks/>
          </p:cNvSpPr>
          <p:nvPr/>
        </p:nvSpPr>
        <p:spPr>
          <a:xfrm>
            <a:off x="1337187" y="293322"/>
            <a:ext cx="9478297" cy="1119454"/>
          </a:xfrm>
          <a:prstGeom prst="rect">
            <a:avLst/>
          </a:prstGeom>
          <a:solidFill>
            <a:srgbClr val="4D4D4D"/>
          </a:solidFill>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200" b="1" dirty="0">
                <a:solidFill>
                  <a:schemeClr val="bg1"/>
                </a:solidFill>
                <a:latin typeface="Arial" panose="020B0604020202020204" pitchFamily="34" charset="0"/>
                <a:cs typeface="Arial" panose="020B0604020202020204" pitchFamily="34" charset="0"/>
              </a:rPr>
              <a:t>The WHO Recommended Classification of Pesticides by Hazard and its link to the GHS</a:t>
            </a:r>
            <a:endParaRPr lang="en-GB" sz="3200" b="1"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55326799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20C6E617-8C1F-58DF-00BB-770F03525F37}"/>
              </a:ext>
            </a:extLst>
          </p:cNvPr>
          <p:cNvSpPr>
            <a:spLocks noGrp="1"/>
          </p:cNvSpPr>
          <p:nvPr>
            <p:ph idx="1"/>
          </p:nvPr>
        </p:nvSpPr>
        <p:spPr>
          <a:xfrm>
            <a:off x="2589212" y="1871472"/>
            <a:ext cx="9602788" cy="4536504"/>
          </a:xfrm>
        </p:spPr>
        <p:txBody>
          <a:bodyPr>
            <a:normAutofit/>
          </a:bodyPr>
          <a:lstStyle/>
          <a:p>
            <a:pPr marL="0" indent="0" algn="just">
              <a:lnSpc>
                <a:spcPct val="115000"/>
              </a:lnSpc>
              <a:spcAft>
                <a:spcPts val="800"/>
              </a:spcAft>
              <a:buNone/>
            </a:pPr>
            <a:r>
              <a:rPr lang="en-US" kern="100" dirty="0">
                <a:latin typeface="Arial" panose="020B0604020202020204" pitchFamily="34" charset="0"/>
                <a:ea typeface="Calibri" panose="020F0502020204030204" pitchFamily="34" charset="0"/>
                <a:cs typeface="Arial" panose="020B0604020202020204" pitchFamily="34" charset="0"/>
              </a:rPr>
              <a:t>S</a:t>
            </a:r>
            <a:r>
              <a:rPr lang="en-US" kern="100" dirty="0">
                <a:effectLst/>
                <a:latin typeface="Arial" panose="020B0604020202020204" pitchFamily="34" charset="0"/>
                <a:ea typeface="Calibri" panose="020F0502020204030204" pitchFamily="34" charset="0"/>
                <a:cs typeface="Arial" panose="020B0604020202020204" pitchFamily="34" charset="0"/>
              </a:rPr>
              <a:t>ome more differences</a:t>
            </a:r>
            <a:r>
              <a:rPr lang="en-US" kern="100" dirty="0">
                <a:latin typeface="Arial" panose="020B0604020202020204" pitchFamily="34" charset="0"/>
                <a:ea typeface="Calibri" panose="020F0502020204030204" pitchFamily="34" charset="0"/>
                <a:cs typeface="Arial" panose="020B0604020202020204" pitchFamily="34" charset="0"/>
              </a:rPr>
              <a:t>:</a:t>
            </a:r>
            <a:endParaRPr lang="en-US" kern="100" dirty="0">
              <a:effectLst/>
              <a:latin typeface="Arial" panose="020B0604020202020204" pitchFamily="34" charset="0"/>
              <a:ea typeface="Calibri" panose="020F0502020204030204" pitchFamily="34" charset="0"/>
              <a:cs typeface="Arial" panose="020B0604020202020204" pitchFamily="34" charset="0"/>
            </a:endParaRPr>
          </a:p>
          <a:p>
            <a:pPr algn="just">
              <a:lnSpc>
                <a:spcPct val="115000"/>
              </a:lnSpc>
              <a:spcBef>
                <a:spcPts val="0"/>
              </a:spcBef>
              <a:spcAft>
                <a:spcPts val="600"/>
              </a:spcAft>
            </a:pPr>
            <a:r>
              <a:rPr lang="en-US" kern="100" dirty="0">
                <a:effectLst/>
                <a:latin typeface="Arial" panose="020B0604020202020204" pitchFamily="34" charset="0"/>
                <a:ea typeface="Calibri" panose="020F0502020204030204" pitchFamily="34" charset="0"/>
                <a:cs typeface="Arial" panose="020B0604020202020204" pitchFamily="34" charset="0"/>
              </a:rPr>
              <a:t>Vocabulary : WHO “class”  = GHS “category”</a:t>
            </a:r>
          </a:p>
          <a:p>
            <a:pPr algn="just">
              <a:lnSpc>
                <a:spcPct val="115000"/>
              </a:lnSpc>
              <a:spcBef>
                <a:spcPts val="0"/>
              </a:spcBef>
              <a:spcAft>
                <a:spcPts val="600"/>
              </a:spcAft>
            </a:pPr>
            <a:r>
              <a:rPr lang="en-US" kern="100" dirty="0">
                <a:latin typeface="Arial" panose="020B0604020202020204" pitchFamily="34" charset="0"/>
                <a:cs typeface="Arial" panose="020B0604020202020204" pitchFamily="34" charset="0"/>
              </a:rPr>
              <a:t>Slight differences in categories</a:t>
            </a:r>
            <a:endParaRPr lang="fr-FR" dirty="0">
              <a:latin typeface="Arial" panose="020B0604020202020204" pitchFamily="34" charset="0"/>
              <a:cs typeface="Arial" panose="020B0604020202020204" pitchFamily="34" charset="0"/>
            </a:endParaRPr>
          </a:p>
        </p:txBody>
      </p:sp>
      <p:grpSp>
        <p:nvGrpSpPr>
          <p:cNvPr id="14" name="Groupe 13">
            <a:extLst>
              <a:ext uri="{FF2B5EF4-FFF2-40B4-BE49-F238E27FC236}">
                <a16:creationId xmlns:a16="http://schemas.microsoft.com/office/drawing/2014/main" id="{C497A8DB-8FCA-1297-54B1-990042FC6554}"/>
              </a:ext>
            </a:extLst>
          </p:cNvPr>
          <p:cNvGrpSpPr/>
          <p:nvPr/>
        </p:nvGrpSpPr>
        <p:grpSpPr>
          <a:xfrm>
            <a:off x="2607812" y="3318803"/>
            <a:ext cx="9422312" cy="3268395"/>
            <a:chOff x="2570953" y="2965495"/>
            <a:chExt cx="9422312" cy="3268395"/>
          </a:xfrm>
        </p:grpSpPr>
        <p:pic>
          <p:nvPicPr>
            <p:cNvPr id="5" name="Image 4">
              <a:extLst>
                <a:ext uri="{FF2B5EF4-FFF2-40B4-BE49-F238E27FC236}">
                  <a16:creationId xmlns:a16="http://schemas.microsoft.com/office/drawing/2014/main" id="{4F79306B-6260-87E6-88C5-0BDFF52304A2}"/>
                </a:ext>
              </a:extLst>
            </p:cNvPr>
            <p:cNvPicPr>
              <a:picLocks noChangeAspect="1"/>
            </p:cNvPicPr>
            <p:nvPr/>
          </p:nvPicPr>
          <p:blipFill>
            <a:blip r:embed="rId3"/>
            <a:stretch>
              <a:fillRect/>
            </a:stretch>
          </p:blipFill>
          <p:spPr>
            <a:xfrm>
              <a:off x="2570953" y="2965495"/>
              <a:ext cx="8136904" cy="3268395"/>
            </a:xfrm>
            <a:prstGeom prst="rect">
              <a:avLst/>
            </a:prstGeom>
          </p:spPr>
          <p:style>
            <a:lnRef idx="1">
              <a:schemeClr val="accent2"/>
            </a:lnRef>
            <a:fillRef idx="0">
              <a:schemeClr val="accent2"/>
            </a:fillRef>
            <a:effectRef idx="0">
              <a:schemeClr val="accent2"/>
            </a:effectRef>
            <a:fontRef idx="minor">
              <a:schemeClr val="tx1"/>
            </a:fontRef>
          </p:style>
        </p:pic>
        <p:sp>
          <p:nvSpPr>
            <p:cNvPr id="6" name="ZoneTexte 5">
              <a:extLst>
                <a:ext uri="{FF2B5EF4-FFF2-40B4-BE49-F238E27FC236}">
                  <a16:creationId xmlns:a16="http://schemas.microsoft.com/office/drawing/2014/main" id="{7C6B9285-2157-B0DE-EB55-A03D907396BF}"/>
                </a:ext>
              </a:extLst>
            </p:cNvPr>
            <p:cNvSpPr txBox="1"/>
            <p:nvPr/>
          </p:nvSpPr>
          <p:spPr>
            <a:xfrm>
              <a:off x="3719736" y="3429000"/>
              <a:ext cx="864096" cy="369332"/>
            </a:xfrm>
            <a:prstGeom prst="rect">
              <a:avLst/>
            </a:prstGeom>
            <a:noFill/>
          </p:spPr>
          <p:txBody>
            <a:bodyPr wrap="square" rtlCol="0">
              <a:spAutoFit/>
            </a:bodyPr>
            <a:lstStyle/>
            <a:p>
              <a:r>
                <a:rPr lang="fr-FR" b="1" dirty="0">
                  <a:solidFill>
                    <a:srgbClr val="FF0000"/>
                  </a:solidFill>
                </a:rPr>
                <a:t>WHO</a:t>
              </a:r>
            </a:p>
          </p:txBody>
        </p:sp>
        <p:sp>
          <p:nvSpPr>
            <p:cNvPr id="7" name="ZoneTexte 6">
              <a:extLst>
                <a:ext uri="{FF2B5EF4-FFF2-40B4-BE49-F238E27FC236}">
                  <a16:creationId xmlns:a16="http://schemas.microsoft.com/office/drawing/2014/main" id="{A1C8BD65-48DB-3C77-CB77-D9DACC444E67}"/>
                </a:ext>
              </a:extLst>
            </p:cNvPr>
            <p:cNvSpPr txBox="1"/>
            <p:nvPr/>
          </p:nvSpPr>
          <p:spPr>
            <a:xfrm>
              <a:off x="4738819" y="3598982"/>
              <a:ext cx="864096" cy="369332"/>
            </a:xfrm>
            <a:prstGeom prst="rect">
              <a:avLst/>
            </a:prstGeom>
            <a:noFill/>
          </p:spPr>
          <p:txBody>
            <a:bodyPr wrap="square" rtlCol="0">
              <a:spAutoFit/>
            </a:bodyPr>
            <a:lstStyle/>
            <a:p>
              <a:r>
                <a:rPr lang="fr-FR" b="1" dirty="0">
                  <a:solidFill>
                    <a:srgbClr val="FF0000"/>
                  </a:solidFill>
                </a:rPr>
                <a:t>Ia</a:t>
              </a:r>
            </a:p>
          </p:txBody>
        </p:sp>
        <p:sp>
          <p:nvSpPr>
            <p:cNvPr id="8" name="ZoneTexte 7">
              <a:extLst>
                <a:ext uri="{FF2B5EF4-FFF2-40B4-BE49-F238E27FC236}">
                  <a16:creationId xmlns:a16="http://schemas.microsoft.com/office/drawing/2014/main" id="{0EA73860-E2DD-12A9-6F3E-EF029B72F159}"/>
                </a:ext>
              </a:extLst>
            </p:cNvPr>
            <p:cNvSpPr txBox="1"/>
            <p:nvPr/>
          </p:nvSpPr>
          <p:spPr>
            <a:xfrm>
              <a:off x="5848407" y="3598982"/>
              <a:ext cx="864096" cy="369332"/>
            </a:xfrm>
            <a:prstGeom prst="rect">
              <a:avLst/>
            </a:prstGeom>
            <a:noFill/>
          </p:spPr>
          <p:txBody>
            <a:bodyPr wrap="square" rtlCol="0">
              <a:spAutoFit/>
            </a:bodyPr>
            <a:lstStyle/>
            <a:p>
              <a:r>
                <a:rPr lang="fr-FR" b="1" dirty="0" err="1">
                  <a:solidFill>
                    <a:srgbClr val="FF0000"/>
                  </a:solidFill>
                </a:rPr>
                <a:t>Ib</a:t>
              </a:r>
              <a:endParaRPr lang="fr-FR" b="1" dirty="0">
                <a:solidFill>
                  <a:srgbClr val="FF0000"/>
                </a:solidFill>
              </a:endParaRPr>
            </a:p>
          </p:txBody>
        </p:sp>
        <p:sp>
          <p:nvSpPr>
            <p:cNvPr id="9" name="ZoneTexte 8">
              <a:extLst>
                <a:ext uri="{FF2B5EF4-FFF2-40B4-BE49-F238E27FC236}">
                  <a16:creationId xmlns:a16="http://schemas.microsoft.com/office/drawing/2014/main" id="{3C96350F-F227-2C69-EFCE-8B874E137487}"/>
                </a:ext>
              </a:extLst>
            </p:cNvPr>
            <p:cNvSpPr txBox="1"/>
            <p:nvPr/>
          </p:nvSpPr>
          <p:spPr>
            <a:xfrm>
              <a:off x="7675533" y="3601752"/>
              <a:ext cx="644547" cy="366562"/>
            </a:xfrm>
            <a:prstGeom prst="rect">
              <a:avLst/>
            </a:prstGeom>
            <a:noFill/>
          </p:spPr>
          <p:txBody>
            <a:bodyPr wrap="square" rtlCol="0">
              <a:spAutoFit/>
            </a:bodyPr>
            <a:lstStyle/>
            <a:p>
              <a:r>
                <a:rPr lang="fr-FR" b="1" dirty="0">
                  <a:solidFill>
                    <a:srgbClr val="FF0000"/>
                  </a:solidFill>
                </a:rPr>
                <a:t>II</a:t>
              </a:r>
            </a:p>
          </p:txBody>
        </p:sp>
        <p:sp>
          <p:nvSpPr>
            <p:cNvPr id="10" name="ZoneTexte 9">
              <a:extLst>
                <a:ext uri="{FF2B5EF4-FFF2-40B4-BE49-F238E27FC236}">
                  <a16:creationId xmlns:a16="http://schemas.microsoft.com/office/drawing/2014/main" id="{17EE1D02-2CCF-B692-88EC-D15940184FC0}"/>
                </a:ext>
              </a:extLst>
            </p:cNvPr>
            <p:cNvSpPr txBox="1"/>
            <p:nvPr/>
          </p:nvSpPr>
          <p:spPr>
            <a:xfrm>
              <a:off x="9741037" y="3601752"/>
              <a:ext cx="644547" cy="366562"/>
            </a:xfrm>
            <a:prstGeom prst="rect">
              <a:avLst/>
            </a:prstGeom>
            <a:noFill/>
          </p:spPr>
          <p:txBody>
            <a:bodyPr wrap="square" rtlCol="0">
              <a:spAutoFit/>
            </a:bodyPr>
            <a:lstStyle/>
            <a:p>
              <a:r>
                <a:rPr lang="fr-FR" b="1" dirty="0">
                  <a:solidFill>
                    <a:srgbClr val="FF0000"/>
                  </a:solidFill>
                </a:rPr>
                <a:t>III</a:t>
              </a:r>
            </a:p>
          </p:txBody>
        </p:sp>
        <p:sp>
          <p:nvSpPr>
            <p:cNvPr id="11" name="ZoneTexte 10">
              <a:extLst>
                <a:ext uri="{FF2B5EF4-FFF2-40B4-BE49-F238E27FC236}">
                  <a16:creationId xmlns:a16="http://schemas.microsoft.com/office/drawing/2014/main" id="{C29363D9-B11C-2E07-E11A-43178F362AE2}"/>
                </a:ext>
              </a:extLst>
            </p:cNvPr>
            <p:cNvSpPr txBox="1"/>
            <p:nvPr/>
          </p:nvSpPr>
          <p:spPr>
            <a:xfrm>
              <a:off x="10953349" y="3601752"/>
              <a:ext cx="1039916" cy="1877437"/>
            </a:xfrm>
            <a:prstGeom prst="rect">
              <a:avLst/>
            </a:prstGeom>
            <a:noFill/>
          </p:spPr>
          <p:txBody>
            <a:bodyPr wrap="square" rtlCol="0">
              <a:spAutoFit/>
            </a:bodyPr>
            <a:lstStyle/>
            <a:p>
              <a:r>
                <a:rPr lang="fr-FR" b="1" dirty="0">
                  <a:solidFill>
                    <a:srgbClr val="FF0000"/>
                  </a:solidFill>
                </a:rPr>
                <a:t>U </a:t>
              </a:r>
              <a:r>
                <a:rPr lang="fr-FR" sz="1400" b="1" dirty="0">
                  <a:solidFill>
                    <a:srgbClr val="FF0000"/>
                  </a:solidFill>
                </a:rPr>
                <a:t>(</a:t>
              </a:r>
              <a:r>
                <a:rPr lang="en-US" sz="1400" b="1" dirty="0">
                  <a:solidFill>
                    <a:srgbClr val="FF0000"/>
                  </a:solidFill>
                </a:rPr>
                <a:t>Unlikely to present acute hazard in normal use)</a:t>
              </a:r>
              <a:endParaRPr lang="fr-FR" sz="1000" b="1" dirty="0">
                <a:solidFill>
                  <a:srgbClr val="FF0000"/>
                </a:solidFill>
              </a:endParaRPr>
            </a:p>
          </p:txBody>
        </p:sp>
        <p:sp>
          <p:nvSpPr>
            <p:cNvPr id="13" name="Accolade ouvrante 12">
              <a:extLst>
                <a:ext uri="{FF2B5EF4-FFF2-40B4-BE49-F238E27FC236}">
                  <a16:creationId xmlns:a16="http://schemas.microsoft.com/office/drawing/2014/main" id="{C0652D62-BCD8-F358-869F-776826C12C11}"/>
                </a:ext>
              </a:extLst>
            </p:cNvPr>
            <p:cNvSpPr/>
            <p:nvPr/>
          </p:nvSpPr>
          <p:spPr>
            <a:xfrm rot="5400000">
              <a:off x="7642425" y="1977058"/>
              <a:ext cx="507548" cy="2736304"/>
            </a:xfrm>
            <a:prstGeom prst="leftBrace">
              <a:avLst/>
            </a:prstGeom>
            <a:ln w="3810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fr-FR"/>
            </a:p>
          </p:txBody>
        </p:sp>
      </p:grpSp>
      <p:pic>
        <p:nvPicPr>
          <p:cNvPr id="12" name="Image 4">
            <a:extLst>
              <a:ext uri="{FF2B5EF4-FFF2-40B4-BE49-F238E27FC236}">
                <a16:creationId xmlns:a16="http://schemas.microsoft.com/office/drawing/2014/main" id="{1CB1BDBB-D55E-0EB1-861A-1D9545B2D57C}"/>
              </a:ext>
            </a:extLst>
          </p:cNvPr>
          <p:cNvPicPr>
            <a:picLocks noChangeAspect="1"/>
          </p:cNvPicPr>
          <p:nvPr/>
        </p:nvPicPr>
        <p:blipFill>
          <a:blip r:embed="rId4"/>
          <a:stretch>
            <a:fillRect/>
          </a:stretch>
        </p:blipFill>
        <p:spPr>
          <a:xfrm>
            <a:off x="9801506" y="6115022"/>
            <a:ext cx="2304488" cy="640135"/>
          </a:xfrm>
          <a:prstGeom prst="rect">
            <a:avLst/>
          </a:prstGeom>
        </p:spPr>
      </p:pic>
      <p:sp>
        <p:nvSpPr>
          <p:cNvPr id="20" name="Rubrik 1">
            <a:extLst>
              <a:ext uri="{FF2B5EF4-FFF2-40B4-BE49-F238E27FC236}">
                <a16:creationId xmlns:a16="http://schemas.microsoft.com/office/drawing/2014/main" id="{15D1CD0D-DA01-153F-0410-BCE6F228163B}"/>
              </a:ext>
            </a:extLst>
          </p:cNvPr>
          <p:cNvSpPr txBox="1">
            <a:spLocks/>
          </p:cNvSpPr>
          <p:nvPr/>
        </p:nvSpPr>
        <p:spPr>
          <a:xfrm>
            <a:off x="1337187" y="293322"/>
            <a:ext cx="9478297" cy="1119454"/>
          </a:xfrm>
          <a:prstGeom prst="rect">
            <a:avLst/>
          </a:prstGeom>
          <a:solidFill>
            <a:srgbClr val="4D4D4D"/>
          </a:solidFill>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200" b="1" dirty="0">
                <a:solidFill>
                  <a:schemeClr val="bg1"/>
                </a:solidFill>
                <a:latin typeface="Arial" panose="020B0604020202020204" pitchFamily="34" charset="0"/>
                <a:cs typeface="Arial" panose="020B0604020202020204" pitchFamily="34" charset="0"/>
              </a:rPr>
              <a:t>The WHO Recommended Classification of Pesticides by Hazard and its link to the GHS</a:t>
            </a:r>
            <a:endParaRPr lang="en-GB" sz="3200" b="1" dirty="0">
              <a:solidFill>
                <a:schemeClr val="bg1"/>
              </a:solidFill>
              <a:latin typeface="Arial" panose="020B0604020202020204" pitchFamily="34" charset="0"/>
              <a:cs typeface="Arial" panose="020B0604020202020204" pitchFamily="34" charset="0"/>
            </a:endParaRPr>
          </a:p>
        </p:txBody>
      </p:sp>
      <p:pic>
        <p:nvPicPr>
          <p:cNvPr id="21" name="Imagen 9">
            <a:extLst>
              <a:ext uri="{FF2B5EF4-FFF2-40B4-BE49-F238E27FC236}">
                <a16:creationId xmlns:a16="http://schemas.microsoft.com/office/drawing/2014/main" id="{2531C32A-1282-15AC-78C6-376C870DCCDA}"/>
              </a:ext>
            </a:extLst>
          </p:cNvPr>
          <p:cNvPicPr>
            <a:picLocks noChangeAspect="1"/>
          </p:cNvPicPr>
          <p:nvPr/>
        </p:nvPicPr>
        <p:blipFill rotWithShape="1">
          <a:blip r:embed="rId5">
            <a:alphaModFix amt="20000"/>
            <a:extLst>
              <a:ext uri="{28A0092B-C50C-407E-A947-70E740481C1C}">
                <a14:useLocalDpi xmlns:a14="http://schemas.microsoft.com/office/drawing/2010/main" val="0"/>
              </a:ext>
            </a:extLst>
          </a:blip>
          <a:srcRect l="20936" t="6462" r="74343" b="6444"/>
          <a:stretch/>
        </p:blipFill>
        <p:spPr>
          <a:xfrm>
            <a:off x="-9557" y="-1074"/>
            <a:ext cx="644112" cy="6856600"/>
          </a:xfrm>
          <a:prstGeom prst="rect">
            <a:avLst/>
          </a:prstGeom>
        </p:spPr>
      </p:pic>
      <p:pic>
        <p:nvPicPr>
          <p:cNvPr id="4" name="Picture 1">
            <a:extLst>
              <a:ext uri="{FF2B5EF4-FFF2-40B4-BE49-F238E27FC236}">
                <a16:creationId xmlns:a16="http://schemas.microsoft.com/office/drawing/2014/main" id="{7D9D227F-3A4F-C42A-3E22-6E36A0FB8FB3}"/>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07368" y="2276872"/>
            <a:ext cx="1936352" cy="2736304"/>
          </a:xfrm>
          <a:prstGeom prst="rect">
            <a:avLst/>
          </a:prstGeom>
          <a:ln>
            <a:solidFill>
              <a:schemeClr val="tx1"/>
            </a:solidFill>
          </a:ln>
        </p:spPr>
      </p:pic>
    </p:spTree>
    <p:extLst>
      <p:ext uri="{BB962C8B-B14F-4D97-AF65-F5344CB8AC3E}">
        <p14:creationId xmlns:p14="http://schemas.microsoft.com/office/powerpoint/2010/main" val="31984828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20C6E617-8C1F-58DF-00BB-770F03525F37}"/>
              </a:ext>
            </a:extLst>
          </p:cNvPr>
          <p:cNvSpPr>
            <a:spLocks noGrp="1"/>
          </p:cNvSpPr>
          <p:nvPr>
            <p:ph idx="1"/>
          </p:nvPr>
        </p:nvSpPr>
        <p:spPr>
          <a:xfrm>
            <a:off x="2506370" y="2060848"/>
            <a:ext cx="7179260" cy="4536504"/>
          </a:xfrm>
        </p:spPr>
        <p:txBody>
          <a:bodyPr>
            <a:normAutofit/>
          </a:bodyPr>
          <a:lstStyle/>
          <a:p>
            <a:pPr marL="0" indent="0" algn="just">
              <a:lnSpc>
                <a:spcPct val="115000"/>
              </a:lnSpc>
              <a:spcBef>
                <a:spcPts val="0"/>
              </a:spcBef>
              <a:spcAft>
                <a:spcPts val="1200"/>
              </a:spcAft>
              <a:buNone/>
            </a:pPr>
            <a:r>
              <a:rPr lang="en-US" dirty="0">
                <a:latin typeface="Arial" panose="020B0604020202020204" pitchFamily="34" charset="0"/>
                <a:cs typeface="Arial" panose="020B0604020202020204" pitchFamily="34" charset="0"/>
              </a:rPr>
              <a:t>FAO/WHO Guidance on pesticide labelling recommends:</a:t>
            </a:r>
          </a:p>
          <a:p>
            <a:pPr algn="just">
              <a:lnSpc>
                <a:spcPct val="115000"/>
              </a:lnSpc>
              <a:spcBef>
                <a:spcPts val="0"/>
              </a:spcBef>
              <a:spcAft>
                <a:spcPts val="600"/>
              </a:spcAft>
            </a:pPr>
            <a:r>
              <a:rPr lang="en-US" dirty="0">
                <a:latin typeface="Arial" panose="020B0604020202020204" pitchFamily="34" charset="0"/>
                <a:cs typeface="Arial" panose="020B0604020202020204" pitchFamily="34" charset="0"/>
              </a:rPr>
              <a:t>use of the </a:t>
            </a:r>
            <a:r>
              <a:rPr lang="en-US" b="1" dirty="0">
                <a:latin typeface="Arial" panose="020B0604020202020204" pitchFamily="34" charset="0"/>
                <a:cs typeface="Arial" panose="020B0604020202020204" pitchFamily="34" charset="0"/>
              </a:rPr>
              <a:t>GHS as the only classification scheme </a:t>
            </a:r>
            <a:r>
              <a:rPr lang="en-US" dirty="0">
                <a:latin typeface="Arial" panose="020B0604020202020204" pitchFamily="34" charset="0"/>
                <a:cs typeface="Arial" panose="020B0604020202020204" pitchFamily="34" charset="0"/>
              </a:rPr>
              <a:t>for labelling of pesticides, to replace older classification systems such as the WHO classification.</a:t>
            </a:r>
          </a:p>
          <a:p>
            <a:pPr algn="just">
              <a:lnSpc>
                <a:spcPct val="115000"/>
              </a:lnSpc>
              <a:spcBef>
                <a:spcPts val="0"/>
              </a:spcBef>
              <a:spcAft>
                <a:spcPts val="600"/>
              </a:spcAft>
            </a:pPr>
            <a:r>
              <a:rPr lang="en-US" dirty="0">
                <a:latin typeface="Arial" panose="020B0604020202020204" pitchFamily="34" charset="0"/>
                <a:cs typeface="Arial" panose="020B0604020202020204" pitchFamily="34" charset="0"/>
              </a:rPr>
              <a:t>progressive adoption of the GHS for classification and labelling health hazards of pesticides.</a:t>
            </a:r>
          </a:p>
          <a:p>
            <a:pPr marL="0" indent="0" algn="just">
              <a:lnSpc>
                <a:spcPct val="115000"/>
              </a:lnSpc>
              <a:spcBef>
                <a:spcPts val="0"/>
              </a:spcBef>
              <a:spcAft>
                <a:spcPts val="600"/>
              </a:spcAft>
              <a:buNone/>
            </a:pPr>
            <a:r>
              <a:rPr lang="en-US" dirty="0">
                <a:latin typeface="Arial" panose="020B0604020202020204" pitchFamily="34" charset="0"/>
                <a:cs typeface="Arial" panose="020B0604020202020204" pitchFamily="34" charset="0"/>
              </a:rPr>
              <a:t>To avoid conflicts in classification and confusion for users, during transition to the GHS:</a:t>
            </a:r>
          </a:p>
          <a:p>
            <a:pPr algn="just">
              <a:lnSpc>
                <a:spcPct val="115000"/>
              </a:lnSpc>
              <a:spcBef>
                <a:spcPts val="0"/>
              </a:spcBef>
              <a:spcAft>
                <a:spcPts val="600"/>
              </a:spcAft>
            </a:pPr>
            <a:r>
              <a:rPr lang="en-US" b="1" dirty="0">
                <a:latin typeface="Arial" panose="020B0604020202020204" pitchFamily="34" charset="0"/>
                <a:cs typeface="Arial" panose="020B0604020202020204" pitchFamily="34" charset="0"/>
              </a:rPr>
              <a:t>the two classifications should not be mixed.</a:t>
            </a:r>
          </a:p>
          <a:p>
            <a:pPr algn="just">
              <a:lnSpc>
                <a:spcPct val="115000"/>
              </a:lnSpc>
              <a:spcBef>
                <a:spcPts val="0"/>
              </a:spcBef>
              <a:spcAft>
                <a:spcPts val="600"/>
              </a:spcAft>
            </a:pPr>
            <a:r>
              <a:rPr lang="en-US" dirty="0">
                <a:latin typeface="Arial" panose="020B0604020202020204" pitchFamily="34" charset="0"/>
                <a:cs typeface="Arial" panose="020B0604020202020204" pitchFamily="34" charset="0"/>
              </a:rPr>
              <a:t>for instance, the WHO classification for acute toxicity should not be combined with the GHS classification for other health hazards.</a:t>
            </a:r>
          </a:p>
          <a:p>
            <a:pPr algn="just">
              <a:lnSpc>
                <a:spcPct val="115000"/>
              </a:lnSpc>
              <a:spcBef>
                <a:spcPts val="0"/>
              </a:spcBef>
              <a:spcAft>
                <a:spcPts val="600"/>
              </a:spcAft>
            </a:pPr>
            <a:endParaRPr lang="fr-FR" dirty="0">
              <a:latin typeface="Arial" panose="020B0604020202020204" pitchFamily="34" charset="0"/>
              <a:cs typeface="Arial" panose="020B0604020202020204" pitchFamily="34" charset="0"/>
            </a:endParaRPr>
          </a:p>
        </p:txBody>
      </p:sp>
      <p:pic>
        <p:nvPicPr>
          <p:cNvPr id="12" name="Bildobjekt 7">
            <a:extLst>
              <a:ext uri="{FF2B5EF4-FFF2-40B4-BE49-F238E27FC236}">
                <a16:creationId xmlns:a16="http://schemas.microsoft.com/office/drawing/2014/main" id="{2F949FC4-FB10-EC74-47F8-8671F3141597}"/>
              </a:ext>
            </a:extLst>
          </p:cNvPr>
          <p:cNvPicPr>
            <a:picLocks noChangeAspect="1"/>
          </p:cNvPicPr>
          <p:nvPr/>
        </p:nvPicPr>
        <p:blipFill>
          <a:blip r:embed="rId3"/>
          <a:stretch>
            <a:fillRect/>
          </a:stretch>
        </p:blipFill>
        <p:spPr>
          <a:xfrm>
            <a:off x="9840416" y="1813192"/>
            <a:ext cx="2073139" cy="2957036"/>
          </a:xfrm>
          <a:prstGeom prst="rect">
            <a:avLst/>
          </a:prstGeom>
        </p:spPr>
      </p:pic>
      <p:sp>
        <p:nvSpPr>
          <p:cNvPr id="16" name="Flèche : courbe vers le bas 15">
            <a:extLst>
              <a:ext uri="{FF2B5EF4-FFF2-40B4-BE49-F238E27FC236}">
                <a16:creationId xmlns:a16="http://schemas.microsoft.com/office/drawing/2014/main" id="{B5A68B88-DA9D-D948-A57B-BC62D707109E}"/>
              </a:ext>
            </a:extLst>
          </p:cNvPr>
          <p:cNvSpPr/>
          <p:nvPr/>
        </p:nvSpPr>
        <p:spPr>
          <a:xfrm>
            <a:off x="1199456" y="1446100"/>
            <a:ext cx="9793087" cy="1656184"/>
          </a:xfrm>
          <a:prstGeom prst="curvedDownArrow">
            <a:avLst/>
          </a:prstGeom>
          <a:solidFill>
            <a:schemeClr val="accent1">
              <a:alpha val="52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solidFill>
                <a:schemeClr val="tx1"/>
              </a:solidFill>
            </a:endParaRPr>
          </a:p>
        </p:txBody>
      </p:sp>
      <p:pic>
        <p:nvPicPr>
          <p:cNvPr id="5" name="Image 4">
            <a:extLst>
              <a:ext uri="{FF2B5EF4-FFF2-40B4-BE49-F238E27FC236}">
                <a16:creationId xmlns:a16="http://schemas.microsoft.com/office/drawing/2014/main" id="{AD2CB7C2-ED27-A1FA-11D5-6963FB1E37EA}"/>
              </a:ext>
            </a:extLst>
          </p:cNvPr>
          <p:cNvPicPr>
            <a:picLocks noChangeAspect="1"/>
          </p:cNvPicPr>
          <p:nvPr/>
        </p:nvPicPr>
        <p:blipFill>
          <a:blip r:embed="rId4"/>
          <a:stretch>
            <a:fillRect/>
          </a:stretch>
        </p:blipFill>
        <p:spPr>
          <a:xfrm>
            <a:off x="9801506" y="6115022"/>
            <a:ext cx="2304488" cy="640135"/>
          </a:xfrm>
          <a:prstGeom prst="rect">
            <a:avLst/>
          </a:prstGeom>
        </p:spPr>
      </p:pic>
      <p:sp>
        <p:nvSpPr>
          <p:cNvPr id="7" name="Rubrik 1">
            <a:extLst>
              <a:ext uri="{FF2B5EF4-FFF2-40B4-BE49-F238E27FC236}">
                <a16:creationId xmlns:a16="http://schemas.microsoft.com/office/drawing/2014/main" id="{796D390D-8D0A-7526-6EA0-987245BBCACB}"/>
              </a:ext>
            </a:extLst>
          </p:cNvPr>
          <p:cNvSpPr txBox="1">
            <a:spLocks/>
          </p:cNvSpPr>
          <p:nvPr/>
        </p:nvSpPr>
        <p:spPr>
          <a:xfrm>
            <a:off x="1337187" y="293322"/>
            <a:ext cx="9478297" cy="766588"/>
          </a:xfrm>
          <a:prstGeom prst="rect">
            <a:avLst/>
          </a:prstGeom>
          <a:solidFill>
            <a:srgbClr val="4D4D4D"/>
          </a:solidFill>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200" b="1" dirty="0">
                <a:solidFill>
                  <a:schemeClr val="bg1"/>
                </a:solidFill>
                <a:latin typeface="Arial" panose="020B0604020202020204" pitchFamily="34" charset="0"/>
                <a:cs typeface="Arial" panose="020B0604020202020204" pitchFamily="34" charset="0"/>
              </a:rPr>
              <a:t>Transitioning from WHO Classification to GHS</a:t>
            </a:r>
            <a:endParaRPr lang="en-GB" sz="3200" b="1" dirty="0">
              <a:solidFill>
                <a:schemeClr val="bg1"/>
              </a:solidFill>
              <a:latin typeface="Arial" panose="020B0604020202020204" pitchFamily="34" charset="0"/>
              <a:cs typeface="Arial" panose="020B0604020202020204" pitchFamily="34" charset="0"/>
            </a:endParaRPr>
          </a:p>
        </p:txBody>
      </p:sp>
      <p:pic>
        <p:nvPicPr>
          <p:cNvPr id="10" name="Imagen 9">
            <a:extLst>
              <a:ext uri="{FF2B5EF4-FFF2-40B4-BE49-F238E27FC236}">
                <a16:creationId xmlns:a16="http://schemas.microsoft.com/office/drawing/2014/main" id="{355E8269-25EA-EAE4-BA26-95CE106299C3}"/>
              </a:ext>
            </a:extLst>
          </p:cNvPr>
          <p:cNvPicPr>
            <a:picLocks noChangeAspect="1"/>
          </p:cNvPicPr>
          <p:nvPr/>
        </p:nvPicPr>
        <p:blipFill rotWithShape="1">
          <a:blip r:embed="rId5">
            <a:alphaModFix amt="20000"/>
            <a:extLst>
              <a:ext uri="{28A0092B-C50C-407E-A947-70E740481C1C}">
                <a14:useLocalDpi xmlns:a14="http://schemas.microsoft.com/office/drawing/2010/main" val="0"/>
              </a:ext>
            </a:extLst>
          </a:blip>
          <a:srcRect l="20936" t="6462" r="74343" b="6444"/>
          <a:stretch/>
        </p:blipFill>
        <p:spPr>
          <a:xfrm>
            <a:off x="-9557" y="-1074"/>
            <a:ext cx="644112" cy="6856600"/>
          </a:xfrm>
          <a:prstGeom prst="rect">
            <a:avLst/>
          </a:prstGeom>
        </p:spPr>
      </p:pic>
      <p:pic>
        <p:nvPicPr>
          <p:cNvPr id="4" name="Picture 1">
            <a:extLst>
              <a:ext uri="{FF2B5EF4-FFF2-40B4-BE49-F238E27FC236}">
                <a16:creationId xmlns:a16="http://schemas.microsoft.com/office/drawing/2014/main" id="{7D9D227F-3A4F-C42A-3E22-6E36A0FB8FB3}"/>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07432" y="1831864"/>
            <a:ext cx="1936352" cy="2736304"/>
          </a:xfrm>
          <a:prstGeom prst="rect">
            <a:avLst/>
          </a:prstGeom>
          <a:ln>
            <a:solidFill>
              <a:schemeClr val="tx1"/>
            </a:solidFill>
          </a:ln>
        </p:spPr>
      </p:pic>
    </p:spTree>
    <p:extLst>
      <p:ext uri="{BB962C8B-B14F-4D97-AF65-F5344CB8AC3E}">
        <p14:creationId xmlns:p14="http://schemas.microsoft.com/office/powerpoint/2010/main" val="237298315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20C6E617-8C1F-58DF-00BB-770F03525F37}"/>
              </a:ext>
            </a:extLst>
          </p:cNvPr>
          <p:cNvSpPr>
            <a:spLocks noGrp="1"/>
          </p:cNvSpPr>
          <p:nvPr>
            <p:ph idx="1"/>
          </p:nvPr>
        </p:nvSpPr>
        <p:spPr>
          <a:xfrm>
            <a:off x="2827681" y="2204864"/>
            <a:ext cx="6616723" cy="3888432"/>
          </a:xfrm>
        </p:spPr>
        <p:txBody>
          <a:bodyPr>
            <a:normAutofit/>
          </a:bodyPr>
          <a:lstStyle/>
          <a:p>
            <a:pPr marL="0" indent="0" algn="just">
              <a:lnSpc>
                <a:spcPct val="115000"/>
              </a:lnSpc>
              <a:spcBef>
                <a:spcPts val="0"/>
              </a:spcBef>
              <a:spcAft>
                <a:spcPts val="1800"/>
              </a:spcAft>
              <a:buNone/>
            </a:pPr>
            <a:r>
              <a:rPr lang="en-US" sz="2000" b="1" dirty="0">
                <a:latin typeface="Arial" panose="020B0604020202020204" pitchFamily="34" charset="0"/>
                <a:cs typeface="Arial" panose="020B0604020202020204" pitchFamily="34" charset="0"/>
              </a:rPr>
              <a:t>Planning the transition</a:t>
            </a:r>
          </a:p>
          <a:p>
            <a:pPr algn="just">
              <a:lnSpc>
                <a:spcPct val="115000"/>
              </a:lnSpc>
              <a:spcBef>
                <a:spcPts val="0"/>
              </a:spcBef>
              <a:spcAft>
                <a:spcPts val="600"/>
              </a:spcAft>
            </a:pPr>
            <a:r>
              <a:rPr lang="en-US" sz="2000" dirty="0">
                <a:latin typeface="Arial" panose="020B0604020202020204" pitchFamily="34" charset="0"/>
                <a:cs typeface="Arial" panose="020B0604020202020204" pitchFamily="34" charset="0"/>
              </a:rPr>
              <a:t>To be done at a fixed date. </a:t>
            </a:r>
          </a:p>
          <a:p>
            <a:pPr algn="just">
              <a:lnSpc>
                <a:spcPct val="115000"/>
              </a:lnSpc>
              <a:spcBef>
                <a:spcPts val="0"/>
              </a:spcBef>
              <a:spcAft>
                <a:spcPts val="600"/>
              </a:spcAft>
            </a:pPr>
            <a:r>
              <a:rPr lang="en-US" sz="2000" dirty="0">
                <a:latin typeface="Arial" panose="020B0604020202020204" pitchFamily="34" charset="0"/>
                <a:cs typeface="Arial" panose="020B0604020202020204" pitchFamily="34" charset="0"/>
              </a:rPr>
              <a:t>To be applied for all pesticide labels at the same time.</a:t>
            </a:r>
          </a:p>
          <a:p>
            <a:pPr algn="just">
              <a:lnSpc>
                <a:spcPct val="115000"/>
              </a:lnSpc>
              <a:spcBef>
                <a:spcPts val="0"/>
              </a:spcBef>
              <a:spcAft>
                <a:spcPts val="600"/>
              </a:spcAft>
            </a:pPr>
            <a:r>
              <a:rPr lang="en-US" sz="2000" dirty="0">
                <a:latin typeface="Arial" panose="020B0604020202020204" pitchFamily="34" charset="0"/>
                <a:cs typeface="Arial" panose="020B0604020202020204" pitchFamily="34" charset="0"/>
              </a:rPr>
              <a:t>Give sufficient advance warning to pesticide manufacturers and importers.</a:t>
            </a:r>
          </a:p>
          <a:p>
            <a:pPr algn="just">
              <a:lnSpc>
                <a:spcPct val="115000"/>
              </a:lnSpc>
              <a:spcBef>
                <a:spcPts val="0"/>
              </a:spcBef>
              <a:spcAft>
                <a:spcPts val="600"/>
              </a:spcAft>
            </a:pPr>
            <a:r>
              <a:rPr lang="en-US" sz="2000" dirty="0">
                <a:latin typeface="Arial" panose="020B0604020202020204" pitchFamily="34" charset="0"/>
                <a:cs typeface="Arial" panose="020B0604020202020204" pitchFamily="34" charset="0"/>
              </a:rPr>
              <a:t>Adapt training and materials on pesticides to inform pesticide users about any changes in hazard symbols, signal words and hazard statements.</a:t>
            </a:r>
          </a:p>
        </p:txBody>
      </p:sp>
      <p:pic>
        <p:nvPicPr>
          <p:cNvPr id="12" name="Bildobjekt 7">
            <a:extLst>
              <a:ext uri="{FF2B5EF4-FFF2-40B4-BE49-F238E27FC236}">
                <a16:creationId xmlns:a16="http://schemas.microsoft.com/office/drawing/2014/main" id="{2F949FC4-FB10-EC74-47F8-8671F3141597}"/>
              </a:ext>
            </a:extLst>
          </p:cNvPr>
          <p:cNvPicPr>
            <a:picLocks noChangeAspect="1"/>
          </p:cNvPicPr>
          <p:nvPr/>
        </p:nvPicPr>
        <p:blipFill>
          <a:blip r:embed="rId3"/>
          <a:stretch>
            <a:fillRect/>
          </a:stretch>
        </p:blipFill>
        <p:spPr>
          <a:xfrm>
            <a:off x="9840416" y="1813192"/>
            <a:ext cx="2073139" cy="2957036"/>
          </a:xfrm>
          <a:prstGeom prst="rect">
            <a:avLst/>
          </a:prstGeom>
        </p:spPr>
      </p:pic>
      <p:sp>
        <p:nvSpPr>
          <p:cNvPr id="16" name="Flèche : courbe vers le bas 15">
            <a:extLst>
              <a:ext uri="{FF2B5EF4-FFF2-40B4-BE49-F238E27FC236}">
                <a16:creationId xmlns:a16="http://schemas.microsoft.com/office/drawing/2014/main" id="{B5A68B88-DA9D-D948-A57B-BC62D707109E}"/>
              </a:ext>
            </a:extLst>
          </p:cNvPr>
          <p:cNvSpPr/>
          <p:nvPr/>
        </p:nvSpPr>
        <p:spPr>
          <a:xfrm>
            <a:off x="1199456" y="1446100"/>
            <a:ext cx="9793087" cy="1656184"/>
          </a:xfrm>
          <a:prstGeom prst="curvedDownArrow">
            <a:avLst/>
          </a:prstGeom>
          <a:solidFill>
            <a:schemeClr val="accent1">
              <a:alpha val="52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solidFill>
                <a:schemeClr val="tx1"/>
              </a:solidFill>
            </a:endParaRPr>
          </a:p>
        </p:txBody>
      </p:sp>
      <p:pic>
        <p:nvPicPr>
          <p:cNvPr id="2" name="Image 4">
            <a:extLst>
              <a:ext uri="{FF2B5EF4-FFF2-40B4-BE49-F238E27FC236}">
                <a16:creationId xmlns:a16="http://schemas.microsoft.com/office/drawing/2014/main" id="{F6B71714-6450-7D89-FA2F-9D14B8ACB16B}"/>
              </a:ext>
            </a:extLst>
          </p:cNvPr>
          <p:cNvPicPr>
            <a:picLocks noChangeAspect="1"/>
          </p:cNvPicPr>
          <p:nvPr/>
        </p:nvPicPr>
        <p:blipFill>
          <a:blip r:embed="rId4"/>
          <a:stretch>
            <a:fillRect/>
          </a:stretch>
        </p:blipFill>
        <p:spPr>
          <a:xfrm>
            <a:off x="9801506" y="6115022"/>
            <a:ext cx="2304488" cy="640135"/>
          </a:xfrm>
          <a:prstGeom prst="rect">
            <a:avLst/>
          </a:prstGeom>
        </p:spPr>
      </p:pic>
      <p:sp>
        <p:nvSpPr>
          <p:cNvPr id="5" name="Rubrik 1">
            <a:extLst>
              <a:ext uri="{FF2B5EF4-FFF2-40B4-BE49-F238E27FC236}">
                <a16:creationId xmlns:a16="http://schemas.microsoft.com/office/drawing/2014/main" id="{076A02FD-FBC9-1CD0-4E0D-CA08317328BD}"/>
              </a:ext>
            </a:extLst>
          </p:cNvPr>
          <p:cNvSpPr txBox="1">
            <a:spLocks/>
          </p:cNvSpPr>
          <p:nvPr/>
        </p:nvSpPr>
        <p:spPr>
          <a:xfrm>
            <a:off x="1337187" y="293322"/>
            <a:ext cx="9478297" cy="766588"/>
          </a:xfrm>
          <a:prstGeom prst="rect">
            <a:avLst/>
          </a:prstGeom>
          <a:solidFill>
            <a:srgbClr val="4D4D4D"/>
          </a:solidFill>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200" b="1" dirty="0">
                <a:solidFill>
                  <a:schemeClr val="bg1"/>
                </a:solidFill>
                <a:latin typeface="Arial" panose="020B0604020202020204" pitchFamily="34" charset="0"/>
                <a:cs typeface="Arial" panose="020B0604020202020204" pitchFamily="34" charset="0"/>
              </a:rPr>
              <a:t>Transitioning from WHO Classification to GHS</a:t>
            </a:r>
            <a:endParaRPr lang="en-GB" sz="3200" b="1" dirty="0">
              <a:solidFill>
                <a:schemeClr val="bg1"/>
              </a:solidFill>
              <a:latin typeface="Arial" panose="020B0604020202020204" pitchFamily="34" charset="0"/>
              <a:cs typeface="Arial" panose="020B0604020202020204" pitchFamily="34" charset="0"/>
            </a:endParaRPr>
          </a:p>
        </p:txBody>
      </p:sp>
      <p:pic>
        <p:nvPicPr>
          <p:cNvPr id="6" name="Imagen 9">
            <a:extLst>
              <a:ext uri="{FF2B5EF4-FFF2-40B4-BE49-F238E27FC236}">
                <a16:creationId xmlns:a16="http://schemas.microsoft.com/office/drawing/2014/main" id="{A802A148-41D6-3B87-87A3-5DDF90E24E92}"/>
              </a:ext>
            </a:extLst>
          </p:cNvPr>
          <p:cNvPicPr>
            <a:picLocks noChangeAspect="1"/>
          </p:cNvPicPr>
          <p:nvPr/>
        </p:nvPicPr>
        <p:blipFill rotWithShape="1">
          <a:blip r:embed="rId5">
            <a:alphaModFix amt="20000"/>
            <a:extLst>
              <a:ext uri="{28A0092B-C50C-407E-A947-70E740481C1C}">
                <a14:useLocalDpi xmlns:a14="http://schemas.microsoft.com/office/drawing/2010/main" val="0"/>
              </a:ext>
            </a:extLst>
          </a:blip>
          <a:srcRect l="20936" t="6462" r="74343" b="6444"/>
          <a:stretch/>
        </p:blipFill>
        <p:spPr>
          <a:xfrm>
            <a:off x="-9557" y="-1074"/>
            <a:ext cx="644112" cy="6856600"/>
          </a:xfrm>
          <a:prstGeom prst="rect">
            <a:avLst/>
          </a:prstGeom>
        </p:spPr>
      </p:pic>
      <p:pic>
        <p:nvPicPr>
          <p:cNvPr id="4" name="Picture 1">
            <a:extLst>
              <a:ext uri="{FF2B5EF4-FFF2-40B4-BE49-F238E27FC236}">
                <a16:creationId xmlns:a16="http://schemas.microsoft.com/office/drawing/2014/main" id="{7D9D227F-3A4F-C42A-3E22-6E36A0FB8FB3}"/>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07432" y="1831864"/>
            <a:ext cx="1936352" cy="2736304"/>
          </a:xfrm>
          <a:prstGeom prst="rect">
            <a:avLst/>
          </a:prstGeom>
          <a:ln>
            <a:solidFill>
              <a:schemeClr val="tx1"/>
            </a:solidFill>
          </a:ln>
        </p:spPr>
      </p:pic>
    </p:spTree>
    <p:extLst>
      <p:ext uri="{BB962C8B-B14F-4D97-AF65-F5344CB8AC3E}">
        <p14:creationId xmlns:p14="http://schemas.microsoft.com/office/powerpoint/2010/main" val="289580161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 name="Rectángulo 5">
            <a:extLst>
              <a:ext uri="{FF2B5EF4-FFF2-40B4-BE49-F238E27FC236}">
                <a16:creationId xmlns:a16="http://schemas.microsoft.com/office/drawing/2014/main" id="{E862C3AC-1E13-63A1-10B0-F0A6B6634A43}"/>
              </a:ext>
            </a:extLst>
          </p:cNvPr>
          <p:cNvSpPr/>
          <p:nvPr/>
        </p:nvSpPr>
        <p:spPr>
          <a:xfrm>
            <a:off x="2612409" y="692695"/>
            <a:ext cx="948258" cy="514345"/>
          </a:xfrm>
          <a:prstGeom prst="rect">
            <a:avLst/>
          </a:prstGeom>
          <a:solidFill>
            <a:srgbClr val="E0163C"/>
          </a:solidFill>
          <a:ln w="38100">
            <a:solidFill>
              <a:srgbClr val="E0163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PE" dirty="0">
              <a:solidFill>
                <a:srgbClr val="C00000"/>
              </a:solidFill>
            </a:endParaRPr>
          </a:p>
        </p:txBody>
      </p:sp>
      <p:sp>
        <p:nvSpPr>
          <p:cNvPr id="3" name="Espace réservé du contenu 2">
            <a:extLst>
              <a:ext uri="{FF2B5EF4-FFF2-40B4-BE49-F238E27FC236}">
                <a16:creationId xmlns:a16="http://schemas.microsoft.com/office/drawing/2014/main" id="{95F810CD-6BBE-958D-ACBF-41A6ACFA3F6B}"/>
              </a:ext>
            </a:extLst>
          </p:cNvPr>
          <p:cNvSpPr>
            <a:spLocks noGrp="1"/>
          </p:cNvSpPr>
          <p:nvPr>
            <p:ph idx="1"/>
          </p:nvPr>
        </p:nvSpPr>
        <p:spPr>
          <a:xfrm>
            <a:off x="2581634" y="2999783"/>
            <a:ext cx="8915400" cy="3777622"/>
          </a:xfrm>
        </p:spPr>
        <p:txBody>
          <a:bodyPr>
            <a:normAutofit/>
          </a:bodyPr>
          <a:lstStyle/>
          <a:p>
            <a:pPr marL="0" indent="0">
              <a:buNone/>
            </a:pPr>
            <a:r>
              <a:rPr lang="fr-FR" sz="2400" dirty="0">
                <a:latin typeface="Arial" panose="020B0604020202020204" pitchFamily="34" charset="0"/>
                <a:cs typeface="Arial" panose="020B0604020202020204" pitchFamily="34" charset="0"/>
              </a:rPr>
              <a:t>	</a:t>
            </a:r>
          </a:p>
          <a:p>
            <a:r>
              <a:rPr lang="fr-FR" sz="2400" dirty="0">
                <a:latin typeface="Arial" panose="020B0604020202020204" pitchFamily="34" charset="0"/>
                <a:cs typeface="Arial" panose="020B0604020202020204" pitchFamily="34" charset="0"/>
              </a:rPr>
              <a:t>A. 	</a:t>
            </a:r>
            <a:r>
              <a:rPr lang="en-US" sz="2400" dirty="0">
                <a:latin typeface="Arial" panose="020B0604020202020204" pitchFamily="34" charset="0"/>
                <a:cs typeface="Arial" panose="020B0604020202020204" pitchFamily="34" charset="0"/>
              </a:rPr>
              <a:t>GHS and pesticides</a:t>
            </a:r>
          </a:p>
          <a:p>
            <a:r>
              <a:rPr lang="en-US" sz="2400" dirty="0">
                <a:latin typeface="Arial" panose="020B0604020202020204" pitchFamily="34" charset="0"/>
                <a:cs typeface="Arial" panose="020B0604020202020204" pitchFamily="34" charset="0"/>
              </a:rPr>
              <a:t>B.	GHS and fertilizers</a:t>
            </a:r>
          </a:p>
          <a:p>
            <a:r>
              <a:rPr lang="fr-FR" sz="2400" dirty="0">
                <a:latin typeface="Arial" panose="020B0604020202020204" pitchFamily="34" charset="0"/>
                <a:cs typeface="Arial" panose="020B0604020202020204" pitchFamily="34" charset="0"/>
              </a:rPr>
              <a:t>C.	</a:t>
            </a:r>
            <a:r>
              <a:rPr lang="en-GB" sz="2400" dirty="0">
                <a:latin typeface="Arial" panose="020B0604020202020204" pitchFamily="34" charset="0"/>
                <a:cs typeface="Arial" panose="020B0604020202020204" pitchFamily="34" charset="0"/>
              </a:rPr>
              <a:t>References</a:t>
            </a:r>
          </a:p>
        </p:txBody>
      </p:sp>
      <p:grpSp>
        <p:nvGrpSpPr>
          <p:cNvPr id="4" name="Groupe 3">
            <a:extLst>
              <a:ext uri="{FF2B5EF4-FFF2-40B4-BE49-F238E27FC236}">
                <a16:creationId xmlns:a16="http://schemas.microsoft.com/office/drawing/2014/main" id="{7CC5D41B-06B8-1DA9-CFF9-C72C69D205DA}"/>
              </a:ext>
            </a:extLst>
          </p:cNvPr>
          <p:cNvGrpSpPr>
            <a:grpSpLocks noChangeAspect="1"/>
          </p:cNvGrpSpPr>
          <p:nvPr/>
        </p:nvGrpSpPr>
        <p:grpSpPr>
          <a:xfrm>
            <a:off x="9415274" y="692696"/>
            <a:ext cx="2078047" cy="2089573"/>
            <a:chOff x="380549" y="1412776"/>
            <a:chExt cx="4354068" cy="4378219"/>
          </a:xfrm>
        </p:grpSpPr>
        <p:pic>
          <p:nvPicPr>
            <p:cNvPr id="5" name="Picture 48" descr="explos">
              <a:extLst>
                <a:ext uri="{FF2B5EF4-FFF2-40B4-BE49-F238E27FC236}">
                  <a16:creationId xmlns:a16="http://schemas.microsoft.com/office/drawing/2014/main" id="{E7501673-B1CC-FEAD-45A3-CA8E0153839A}"/>
                </a:ext>
              </a:extLst>
            </p:cNvPr>
            <p:cNvPicPr>
              <a:picLocks noChangeAspect="1" noChangeArrowheads="1"/>
            </p:cNvPicPr>
            <p:nvPr/>
          </p:nvPicPr>
          <p:blipFill>
            <a:blip r:embed="rId3" cstate="print"/>
            <a:srcRect/>
            <a:stretch>
              <a:fillRect/>
            </a:stretch>
          </p:blipFill>
          <p:spPr bwMode="auto">
            <a:xfrm>
              <a:off x="1847528" y="1412776"/>
              <a:ext cx="1440000" cy="1440000"/>
            </a:xfrm>
            <a:prstGeom prst="rect">
              <a:avLst/>
            </a:prstGeom>
            <a:noFill/>
          </p:spPr>
        </p:pic>
        <p:pic>
          <p:nvPicPr>
            <p:cNvPr id="6" name="Picture 49" descr="flamme">
              <a:extLst>
                <a:ext uri="{FF2B5EF4-FFF2-40B4-BE49-F238E27FC236}">
                  <a16:creationId xmlns:a16="http://schemas.microsoft.com/office/drawing/2014/main" id="{DF96A53C-7E81-64E0-A472-7BAF48EAA01A}"/>
                </a:ext>
              </a:extLst>
            </p:cNvPr>
            <p:cNvPicPr>
              <a:picLocks noChangeAspect="1" noChangeArrowheads="1"/>
            </p:cNvPicPr>
            <p:nvPr/>
          </p:nvPicPr>
          <p:blipFill>
            <a:blip r:embed="rId4" cstate="print"/>
            <a:srcRect/>
            <a:stretch>
              <a:fillRect/>
            </a:stretch>
          </p:blipFill>
          <p:spPr bwMode="auto">
            <a:xfrm>
              <a:off x="1107746" y="2134493"/>
              <a:ext cx="1440000" cy="1440000"/>
            </a:xfrm>
            <a:prstGeom prst="rect">
              <a:avLst/>
            </a:prstGeom>
            <a:noFill/>
          </p:spPr>
        </p:pic>
        <p:pic>
          <p:nvPicPr>
            <p:cNvPr id="7" name="Picture 50" descr="rondflam">
              <a:extLst>
                <a:ext uri="{FF2B5EF4-FFF2-40B4-BE49-F238E27FC236}">
                  <a16:creationId xmlns:a16="http://schemas.microsoft.com/office/drawing/2014/main" id="{D055F2A5-54B0-7566-FD98-FCFFD672BD55}"/>
                </a:ext>
              </a:extLst>
            </p:cNvPr>
            <p:cNvPicPr>
              <a:picLocks noChangeAspect="1" noChangeArrowheads="1"/>
            </p:cNvPicPr>
            <p:nvPr/>
          </p:nvPicPr>
          <p:blipFill>
            <a:blip r:embed="rId5" cstate="print"/>
            <a:srcRect/>
            <a:stretch>
              <a:fillRect/>
            </a:stretch>
          </p:blipFill>
          <p:spPr bwMode="auto">
            <a:xfrm>
              <a:off x="2562140" y="2157883"/>
              <a:ext cx="1440000" cy="1440000"/>
            </a:xfrm>
            <a:prstGeom prst="rect">
              <a:avLst/>
            </a:prstGeom>
            <a:noFill/>
          </p:spPr>
        </p:pic>
        <p:pic>
          <p:nvPicPr>
            <p:cNvPr id="8" name="Picture 51" descr="bottle">
              <a:extLst>
                <a:ext uri="{FF2B5EF4-FFF2-40B4-BE49-F238E27FC236}">
                  <a16:creationId xmlns:a16="http://schemas.microsoft.com/office/drawing/2014/main" id="{735C7286-6F9C-29AB-381F-62C5074C9099}"/>
                </a:ext>
              </a:extLst>
            </p:cNvPr>
            <p:cNvPicPr>
              <a:picLocks noChangeAspect="1" noChangeArrowheads="1"/>
            </p:cNvPicPr>
            <p:nvPr/>
          </p:nvPicPr>
          <p:blipFill>
            <a:blip r:embed="rId6" cstate="print"/>
            <a:srcRect/>
            <a:stretch>
              <a:fillRect/>
            </a:stretch>
          </p:blipFill>
          <p:spPr bwMode="auto">
            <a:xfrm>
              <a:off x="3294617" y="2887605"/>
              <a:ext cx="1440000" cy="1440000"/>
            </a:xfrm>
            <a:prstGeom prst="rect">
              <a:avLst/>
            </a:prstGeom>
            <a:noFill/>
          </p:spPr>
        </p:pic>
        <p:pic>
          <p:nvPicPr>
            <p:cNvPr id="9" name="Picture 53" descr="acid">
              <a:extLst>
                <a:ext uri="{FF2B5EF4-FFF2-40B4-BE49-F238E27FC236}">
                  <a16:creationId xmlns:a16="http://schemas.microsoft.com/office/drawing/2014/main" id="{8F97A1BC-B864-EA95-0B31-055DEB494464}"/>
                </a:ext>
              </a:extLst>
            </p:cNvPr>
            <p:cNvPicPr>
              <a:picLocks noChangeAspect="1" noChangeArrowheads="1"/>
            </p:cNvPicPr>
            <p:nvPr/>
          </p:nvPicPr>
          <p:blipFill>
            <a:blip r:embed="rId7" cstate="print"/>
            <a:srcRect/>
            <a:stretch>
              <a:fillRect/>
            </a:stretch>
          </p:blipFill>
          <p:spPr bwMode="auto">
            <a:xfrm>
              <a:off x="380549" y="2871049"/>
              <a:ext cx="1440000" cy="1440000"/>
            </a:xfrm>
            <a:prstGeom prst="rect">
              <a:avLst/>
            </a:prstGeom>
            <a:noFill/>
          </p:spPr>
        </p:pic>
        <p:pic>
          <p:nvPicPr>
            <p:cNvPr id="10" name="Picture 52" descr="skull">
              <a:extLst>
                <a:ext uri="{FF2B5EF4-FFF2-40B4-BE49-F238E27FC236}">
                  <a16:creationId xmlns:a16="http://schemas.microsoft.com/office/drawing/2014/main" id="{AAE956F7-69D7-C201-75BD-F1508B00BA61}"/>
                </a:ext>
              </a:extLst>
            </p:cNvPr>
            <p:cNvPicPr>
              <a:picLocks noChangeAspect="1" noChangeArrowheads="1"/>
            </p:cNvPicPr>
            <p:nvPr/>
          </p:nvPicPr>
          <p:blipFill>
            <a:blip r:embed="rId8" cstate="print"/>
            <a:srcRect/>
            <a:stretch>
              <a:fillRect/>
            </a:stretch>
          </p:blipFill>
          <p:spPr bwMode="auto">
            <a:xfrm>
              <a:off x="1827746" y="2877883"/>
              <a:ext cx="1440000" cy="1440000"/>
            </a:xfrm>
            <a:prstGeom prst="rect">
              <a:avLst/>
            </a:prstGeom>
            <a:noFill/>
          </p:spPr>
        </p:pic>
        <p:pic>
          <p:nvPicPr>
            <p:cNvPr id="11" name="Picture 54" descr="silhouet">
              <a:extLst>
                <a:ext uri="{FF2B5EF4-FFF2-40B4-BE49-F238E27FC236}">
                  <a16:creationId xmlns:a16="http://schemas.microsoft.com/office/drawing/2014/main" id="{CF084A50-D19E-6A6A-7E00-79EEA1121B2B}"/>
                </a:ext>
              </a:extLst>
            </p:cNvPr>
            <p:cNvPicPr>
              <a:picLocks noChangeAspect="1" noChangeArrowheads="1"/>
            </p:cNvPicPr>
            <p:nvPr/>
          </p:nvPicPr>
          <p:blipFill>
            <a:blip r:embed="rId9" cstate="print"/>
            <a:srcRect/>
            <a:stretch>
              <a:fillRect/>
            </a:stretch>
          </p:blipFill>
          <p:spPr bwMode="auto">
            <a:xfrm>
              <a:off x="1117143" y="3614439"/>
              <a:ext cx="1440000" cy="1440000"/>
            </a:xfrm>
            <a:prstGeom prst="rect">
              <a:avLst/>
            </a:prstGeom>
            <a:noFill/>
          </p:spPr>
        </p:pic>
        <p:pic>
          <p:nvPicPr>
            <p:cNvPr id="12" name="Picture 55" descr="exclam">
              <a:extLst>
                <a:ext uri="{FF2B5EF4-FFF2-40B4-BE49-F238E27FC236}">
                  <a16:creationId xmlns:a16="http://schemas.microsoft.com/office/drawing/2014/main" id="{B0CBCC17-0E92-2C35-12A1-1BFBB151DD03}"/>
                </a:ext>
              </a:extLst>
            </p:cNvPr>
            <p:cNvPicPr>
              <a:picLocks noChangeAspect="1" noChangeArrowheads="1"/>
            </p:cNvPicPr>
            <p:nvPr/>
          </p:nvPicPr>
          <p:blipFill>
            <a:blip r:embed="rId10" cstate="print"/>
            <a:srcRect/>
            <a:stretch>
              <a:fillRect/>
            </a:stretch>
          </p:blipFill>
          <p:spPr bwMode="auto">
            <a:xfrm>
              <a:off x="2552190" y="3607605"/>
              <a:ext cx="1440000" cy="1440000"/>
            </a:xfrm>
            <a:prstGeom prst="rect">
              <a:avLst/>
            </a:prstGeom>
            <a:noFill/>
          </p:spPr>
        </p:pic>
        <p:pic>
          <p:nvPicPr>
            <p:cNvPr id="13" name="Picture 56" descr="pollut">
              <a:extLst>
                <a:ext uri="{FF2B5EF4-FFF2-40B4-BE49-F238E27FC236}">
                  <a16:creationId xmlns:a16="http://schemas.microsoft.com/office/drawing/2014/main" id="{52BE3519-E464-0B9E-56E2-F69ABCAC61AE}"/>
                </a:ext>
              </a:extLst>
            </p:cNvPr>
            <p:cNvPicPr>
              <a:picLocks noChangeAspect="1" noChangeArrowheads="1"/>
            </p:cNvPicPr>
            <p:nvPr/>
          </p:nvPicPr>
          <p:blipFill>
            <a:blip r:embed="rId11" cstate="print"/>
            <a:srcRect/>
            <a:stretch>
              <a:fillRect/>
            </a:stretch>
          </p:blipFill>
          <p:spPr bwMode="auto">
            <a:xfrm>
              <a:off x="1842140" y="4350995"/>
              <a:ext cx="1440000" cy="1440000"/>
            </a:xfrm>
            <a:prstGeom prst="rect">
              <a:avLst/>
            </a:prstGeom>
            <a:noFill/>
          </p:spPr>
        </p:pic>
      </p:grpSp>
      <p:sp>
        <p:nvSpPr>
          <p:cNvPr id="16" name="Titre 1">
            <a:extLst>
              <a:ext uri="{FF2B5EF4-FFF2-40B4-BE49-F238E27FC236}">
                <a16:creationId xmlns:a16="http://schemas.microsoft.com/office/drawing/2014/main" id="{5E440949-98B8-824D-4BC9-0C7B4DFEFB22}"/>
              </a:ext>
            </a:extLst>
          </p:cNvPr>
          <p:cNvSpPr>
            <a:spLocks noGrp="1"/>
          </p:cNvSpPr>
          <p:nvPr>
            <p:ph type="title"/>
          </p:nvPr>
        </p:nvSpPr>
        <p:spPr>
          <a:xfrm>
            <a:off x="2581634" y="692696"/>
            <a:ext cx="8911687" cy="1428768"/>
          </a:xfrm>
        </p:spPr>
        <p:txBody>
          <a:bodyPr>
            <a:normAutofit fontScale="90000"/>
          </a:bodyPr>
          <a:lstStyle/>
          <a:p>
            <a:pPr>
              <a:spcBef>
                <a:spcPts val="1800"/>
              </a:spcBef>
            </a:pPr>
            <a:r>
              <a:rPr lang="fr-FR" b="1" dirty="0">
                <a:solidFill>
                  <a:schemeClr val="bg1"/>
                </a:solidFill>
                <a:latin typeface="Arial" panose="020B0604020202020204" pitchFamily="34" charset="0"/>
                <a:cs typeface="Arial" panose="020B0604020202020204" pitchFamily="34" charset="0"/>
              </a:rPr>
              <a:t>GHS</a:t>
            </a:r>
            <a:r>
              <a:rPr lang="fr-FR" dirty="0">
                <a:latin typeface="Arial" panose="020B0604020202020204" pitchFamily="34" charset="0"/>
                <a:cs typeface="Arial" panose="020B0604020202020204" pitchFamily="34" charset="0"/>
              </a:rPr>
              <a:t> and </a:t>
            </a:r>
            <a:r>
              <a:rPr lang="fr-FR" b="1" dirty="0">
                <a:solidFill>
                  <a:srgbClr val="518932"/>
                </a:solidFill>
                <a:latin typeface="Arial" panose="020B0604020202020204" pitchFamily="34" charset="0"/>
                <a:cs typeface="Arial" panose="020B0604020202020204" pitchFamily="34" charset="0"/>
              </a:rPr>
              <a:t>agriculture</a:t>
            </a:r>
            <a:br>
              <a:rPr lang="fr-FR" dirty="0">
                <a:latin typeface="Arial" panose="020B0604020202020204" pitchFamily="34" charset="0"/>
                <a:cs typeface="Arial" panose="020B0604020202020204" pitchFamily="34" charset="0"/>
              </a:rPr>
            </a:br>
            <a:r>
              <a:rPr lang="en-US" sz="2700" dirty="0">
                <a:latin typeface="Arial" panose="020B0604020202020204" pitchFamily="34" charset="0"/>
                <a:cs typeface="Arial" panose="020B0604020202020204" pitchFamily="34" charset="0"/>
              </a:rPr>
              <a:t>Part 2 – The GHS and how it applies</a:t>
            </a:r>
            <a:br>
              <a:rPr lang="en-US" sz="2700" dirty="0">
                <a:latin typeface="Arial" panose="020B0604020202020204" pitchFamily="34" charset="0"/>
                <a:cs typeface="Arial" panose="020B0604020202020204" pitchFamily="34" charset="0"/>
              </a:rPr>
            </a:br>
            <a:r>
              <a:rPr lang="en-US" sz="2700" dirty="0">
                <a:latin typeface="Arial" panose="020B0604020202020204" pitchFamily="34" charset="0"/>
                <a:cs typeface="Arial" panose="020B0604020202020204" pitchFamily="34" charset="0"/>
              </a:rPr>
              <a:t>to pesticides and fertilizers</a:t>
            </a:r>
            <a:endParaRPr lang="fr-FR" dirty="0">
              <a:latin typeface="Arial" panose="020B0604020202020204" pitchFamily="34" charset="0"/>
              <a:cs typeface="Arial" panose="020B0604020202020204" pitchFamily="34" charset="0"/>
            </a:endParaRPr>
          </a:p>
        </p:txBody>
      </p:sp>
      <p:sp>
        <p:nvSpPr>
          <p:cNvPr id="17" name="Titre 1">
            <a:extLst>
              <a:ext uri="{FF2B5EF4-FFF2-40B4-BE49-F238E27FC236}">
                <a16:creationId xmlns:a16="http://schemas.microsoft.com/office/drawing/2014/main" id="{8E6451C7-AE01-CD14-8F88-A07C40826116}"/>
              </a:ext>
            </a:extLst>
          </p:cNvPr>
          <p:cNvSpPr txBox="1">
            <a:spLocks/>
          </p:cNvSpPr>
          <p:nvPr/>
        </p:nvSpPr>
        <p:spPr>
          <a:xfrm>
            <a:off x="2555454" y="2121464"/>
            <a:ext cx="8911687" cy="687263"/>
          </a:xfrm>
          <a:prstGeom prst="rect">
            <a:avLst/>
          </a:prstGeom>
        </p:spPr>
        <p:txBody>
          <a:bodyPr vert="horz" lIns="91440" tIns="45720" rIns="91440" bIns="45720" rtlCol="0" anchor="t">
            <a:normAutofit fontScale="97500"/>
          </a:bodyPr>
          <a:lstStyle>
            <a:lvl1pPr algn="l" defTabSz="457200" rtl="0" eaLnBrk="1" latinLnBrk="0" hangingPunct="1">
              <a:spcBef>
                <a:spcPct val="0"/>
              </a:spcBef>
              <a:buNone/>
              <a:defRPr sz="3600" kern="1200">
                <a:solidFill>
                  <a:schemeClr val="tx1">
                    <a:lumMod val="85000"/>
                    <a:lumOff val="1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spcBef>
                <a:spcPts val="1800"/>
              </a:spcBef>
            </a:pPr>
            <a:r>
              <a:rPr lang="fr-FR" sz="3200" b="1" dirty="0" err="1">
                <a:latin typeface="Arial" panose="020B0604020202020204" pitchFamily="34" charset="0"/>
                <a:cs typeface="Arial" panose="020B0604020202020204" pitchFamily="34" charset="0"/>
              </a:rPr>
              <a:t>Overview</a:t>
            </a:r>
            <a:endParaRPr lang="fr-FR" sz="3200" b="1" dirty="0">
              <a:latin typeface="Arial" panose="020B0604020202020204" pitchFamily="34" charset="0"/>
              <a:cs typeface="Arial" panose="020B0604020202020204" pitchFamily="34" charset="0"/>
            </a:endParaRPr>
          </a:p>
        </p:txBody>
      </p:sp>
      <p:pic>
        <p:nvPicPr>
          <p:cNvPr id="2" name="Image 4">
            <a:extLst>
              <a:ext uri="{FF2B5EF4-FFF2-40B4-BE49-F238E27FC236}">
                <a16:creationId xmlns:a16="http://schemas.microsoft.com/office/drawing/2014/main" id="{5254ACED-1142-A611-15F0-F71398A9E962}"/>
              </a:ext>
            </a:extLst>
          </p:cNvPr>
          <p:cNvPicPr>
            <a:picLocks noChangeAspect="1"/>
          </p:cNvPicPr>
          <p:nvPr/>
        </p:nvPicPr>
        <p:blipFill>
          <a:blip r:embed="rId12"/>
          <a:stretch>
            <a:fillRect/>
          </a:stretch>
        </p:blipFill>
        <p:spPr>
          <a:xfrm>
            <a:off x="9801506" y="6115022"/>
            <a:ext cx="2304488" cy="640135"/>
          </a:xfrm>
          <a:prstGeom prst="rect">
            <a:avLst/>
          </a:prstGeom>
        </p:spPr>
      </p:pic>
    </p:spTree>
    <p:extLst>
      <p:ext uri="{BB962C8B-B14F-4D97-AF65-F5344CB8AC3E}">
        <p14:creationId xmlns:p14="http://schemas.microsoft.com/office/powerpoint/2010/main" val="219567405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3F929F40-DAF2-4503-8A07-BBD117BCD78E}"/>
              </a:ext>
            </a:extLst>
          </p:cNvPr>
          <p:cNvSpPr>
            <a:spLocks noGrp="1"/>
          </p:cNvSpPr>
          <p:nvPr>
            <p:ph type="title"/>
          </p:nvPr>
        </p:nvSpPr>
        <p:spPr>
          <a:xfrm>
            <a:off x="4367808" y="2634814"/>
            <a:ext cx="7010581" cy="1468800"/>
          </a:xfrm>
        </p:spPr>
        <p:txBody>
          <a:bodyPr>
            <a:normAutofit fontScale="90000"/>
          </a:bodyPr>
          <a:lstStyle/>
          <a:p>
            <a:r>
              <a:rPr lang="fr-FR" dirty="0">
                <a:latin typeface="Arial" panose="020B0604020202020204" pitchFamily="34" charset="0"/>
                <a:cs typeface="Arial" panose="020B0604020202020204" pitchFamily="34" charset="0"/>
              </a:rPr>
              <a:t>A4. </a:t>
            </a:r>
            <a:r>
              <a:rPr lang="en-US" dirty="0">
                <a:latin typeface="Arial" panose="020B0604020202020204" pitchFamily="34" charset="0"/>
                <a:cs typeface="Arial" panose="020B0604020202020204" pitchFamily="34" charset="0"/>
              </a:rPr>
              <a:t>My country has used the WHO classification and is applying the FAO </a:t>
            </a:r>
            <a:r>
              <a:rPr lang="en-US" dirty="0" err="1">
                <a:latin typeface="Arial" panose="020B0604020202020204" pitchFamily="34" charset="0"/>
                <a:cs typeface="Arial" panose="020B0604020202020204" pitchFamily="34" charset="0"/>
              </a:rPr>
              <a:t>colour</a:t>
            </a:r>
            <a:r>
              <a:rPr lang="en-US" dirty="0">
                <a:latin typeface="Arial" panose="020B0604020202020204" pitchFamily="34" charset="0"/>
                <a:cs typeface="Arial" panose="020B0604020202020204" pitchFamily="34" charset="0"/>
              </a:rPr>
              <a:t> coding /</a:t>
            </a:r>
            <a:r>
              <a:rPr lang="en-US" dirty="0" err="1">
                <a:latin typeface="Arial" panose="020B0604020202020204" pitchFamily="34" charset="0"/>
                <a:cs typeface="Arial" panose="020B0604020202020204" pitchFamily="34" charset="0"/>
              </a:rPr>
              <a:t>colour</a:t>
            </a:r>
            <a:r>
              <a:rPr lang="en-US" dirty="0">
                <a:latin typeface="Arial" panose="020B0604020202020204" pitchFamily="34" charset="0"/>
                <a:cs typeface="Arial" panose="020B0604020202020204" pitchFamily="34" charset="0"/>
              </a:rPr>
              <a:t> bands.</a:t>
            </a:r>
            <a:endParaRPr lang="fr-FR" dirty="0">
              <a:latin typeface="Arial" panose="020B0604020202020204" pitchFamily="34" charset="0"/>
              <a:cs typeface="Arial" panose="020B0604020202020204" pitchFamily="34" charset="0"/>
            </a:endParaRPr>
          </a:p>
        </p:txBody>
      </p:sp>
      <p:sp>
        <p:nvSpPr>
          <p:cNvPr id="3" name="Espace réservé du texte 2">
            <a:extLst>
              <a:ext uri="{FF2B5EF4-FFF2-40B4-BE49-F238E27FC236}">
                <a16:creationId xmlns:a16="http://schemas.microsoft.com/office/drawing/2014/main" id="{21601560-417C-0657-969C-87EE5F52EC90}"/>
              </a:ext>
            </a:extLst>
          </p:cNvPr>
          <p:cNvSpPr>
            <a:spLocks noGrp="1"/>
          </p:cNvSpPr>
          <p:nvPr>
            <p:ph type="body" idx="1"/>
          </p:nvPr>
        </p:nvSpPr>
        <p:spPr>
          <a:xfrm>
            <a:off x="4367807" y="4365104"/>
            <a:ext cx="7010581" cy="1296144"/>
          </a:xfrm>
        </p:spPr>
        <p:txBody>
          <a:bodyPr>
            <a:normAutofit/>
          </a:bodyPr>
          <a:lstStyle/>
          <a:p>
            <a:r>
              <a:rPr lang="en-US" sz="2800" b="1" dirty="0">
                <a:latin typeface="Arial" panose="020B0604020202020204" pitchFamily="34" charset="0"/>
                <a:cs typeface="Arial" panose="020B0604020202020204" pitchFamily="34" charset="0"/>
              </a:rPr>
              <a:t>What does it mean if my country now implements the GHS?</a:t>
            </a:r>
            <a:endParaRPr lang="fr-FR" sz="2800" b="1" dirty="0">
              <a:latin typeface="Arial" panose="020B0604020202020204" pitchFamily="34" charset="0"/>
              <a:cs typeface="Arial" panose="020B0604020202020204" pitchFamily="34" charset="0"/>
            </a:endParaRPr>
          </a:p>
        </p:txBody>
      </p:sp>
      <p:pic>
        <p:nvPicPr>
          <p:cNvPr id="4" name="Image 4">
            <a:extLst>
              <a:ext uri="{FF2B5EF4-FFF2-40B4-BE49-F238E27FC236}">
                <a16:creationId xmlns:a16="http://schemas.microsoft.com/office/drawing/2014/main" id="{A37E027A-5981-80C7-FB59-C29B82CE4990}"/>
              </a:ext>
            </a:extLst>
          </p:cNvPr>
          <p:cNvPicPr>
            <a:picLocks noChangeAspect="1"/>
          </p:cNvPicPr>
          <p:nvPr/>
        </p:nvPicPr>
        <p:blipFill>
          <a:blip r:embed="rId2"/>
          <a:stretch>
            <a:fillRect/>
          </a:stretch>
        </p:blipFill>
        <p:spPr>
          <a:xfrm>
            <a:off x="9801506" y="6115022"/>
            <a:ext cx="2304488" cy="640135"/>
          </a:xfrm>
          <a:prstGeom prst="rect">
            <a:avLst/>
          </a:prstGeom>
        </p:spPr>
      </p:pic>
      <p:pic>
        <p:nvPicPr>
          <p:cNvPr id="6" name="Imagen 29">
            <a:extLst>
              <a:ext uri="{FF2B5EF4-FFF2-40B4-BE49-F238E27FC236}">
                <a16:creationId xmlns:a16="http://schemas.microsoft.com/office/drawing/2014/main" id="{1CAEA4A0-0DEB-AA8C-975B-287C5C04E91B}"/>
              </a:ext>
            </a:extLst>
          </p:cNvPr>
          <p:cNvPicPr>
            <a:picLocks noChangeAspect="1"/>
          </p:cNvPicPr>
          <p:nvPr/>
        </p:nvPicPr>
        <p:blipFill rotWithShape="1">
          <a:blip r:embed="rId3">
            <a:alphaModFix amt="20000"/>
            <a:extLst>
              <a:ext uri="{28A0092B-C50C-407E-A947-70E740481C1C}">
                <a14:useLocalDpi xmlns:a14="http://schemas.microsoft.com/office/drawing/2010/main" val="0"/>
              </a:ext>
            </a:extLst>
          </a:blip>
          <a:srcRect l="20079" t="7465" r="52664" b="5441"/>
          <a:stretch/>
        </p:blipFill>
        <p:spPr>
          <a:xfrm>
            <a:off x="42040" y="0"/>
            <a:ext cx="3718363" cy="6856600"/>
          </a:xfrm>
          <a:prstGeom prst="rect">
            <a:avLst/>
          </a:prstGeom>
        </p:spPr>
      </p:pic>
    </p:spTree>
    <p:extLst>
      <p:ext uri="{BB962C8B-B14F-4D97-AF65-F5344CB8AC3E}">
        <p14:creationId xmlns:p14="http://schemas.microsoft.com/office/powerpoint/2010/main" val="233484473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5" name="Imagen 6">
            <a:extLst>
              <a:ext uri="{FF2B5EF4-FFF2-40B4-BE49-F238E27FC236}">
                <a16:creationId xmlns:a16="http://schemas.microsoft.com/office/drawing/2014/main" id="{BE7BCFF2-DD6D-B912-7393-D0F90BC5A7F1}"/>
              </a:ext>
            </a:extLst>
          </p:cNvPr>
          <p:cNvPicPr>
            <a:picLocks noChangeAspect="1"/>
          </p:cNvPicPr>
          <p:nvPr/>
        </p:nvPicPr>
        <p:blipFill rotWithShape="1">
          <a:blip r:embed="rId3">
            <a:alphaModFix amt="20000"/>
            <a:extLst>
              <a:ext uri="{28A0092B-C50C-407E-A947-70E740481C1C}">
                <a14:useLocalDpi xmlns:a14="http://schemas.microsoft.com/office/drawing/2010/main" val="0"/>
              </a:ext>
            </a:extLst>
          </a:blip>
          <a:srcRect l="20936" t="6462" r="74343" b="6444"/>
          <a:stretch/>
        </p:blipFill>
        <p:spPr>
          <a:xfrm>
            <a:off x="-9557" y="-1074"/>
            <a:ext cx="644112" cy="6856600"/>
          </a:xfrm>
          <a:prstGeom prst="rect">
            <a:avLst/>
          </a:prstGeom>
        </p:spPr>
      </p:pic>
      <p:sp>
        <p:nvSpPr>
          <p:cNvPr id="3" name="Espace réservé du contenu 2">
            <a:extLst>
              <a:ext uri="{FF2B5EF4-FFF2-40B4-BE49-F238E27FC236}">
                <a16:creationId xmlns:a16="http://schemas.microsoft.com/office/drawing/2014/main" id="{5E6EEC50-61FB-619B-E74F-2EABCB4457CC}"/>
              </a:ext>
            </a:extLst>
          </p:cNvPr>
          <p:cNvSpPr>
            <a:spLocks noGrp="1"/>
          </p:cNvSpPr>
          <p:nvPr>
            <p:ph idx="1"/>
          </p:nvPr>
        </p:nvSpPr>
        <p:spPr>
          <a:xfrm>
            <a:off x="4151784" y="1628800"/>
            <a:ext cx="7200800" cy="4353819"/>
          </a:xfrm>
        </p:spPr>
        <p:txBody>
          <a:bodyPr/>
          <a:lstStyle/>
          <a:p>
            <a:r>
              <a:rPr lang="en-US" sz="1800" dirty="0">
                <a:effectLst/>
                <a:latin typeface="Arial" panose="020B0604020202020204" pitchFamily="34" charset="0"/>
                <a:ea typeface="Calibri" panose="020F0502020204030204" pitchFamily="34" charset="0"/>
                <a:cs typeface="Arial" panose="020B0604020202020204" pitchFamily="34" charset="0"/>
              </a:rPr>
              <a:t>Many countries, especially LMICs, require hazard </a:t>
            </a:r>
            <a:r>
              <a:rPr lang="en-US" sz="1800" dirty="0" err="1">
                <a:effectLst/>
                <a:latin typeface="Arial" panose="020B0604020202020204" pitchFamily="34" charset="0"/>
                <a:ea typeface="Calibri" panose="020F0502020204030204" pitchFamily="34" charset="0"/>
                <a:cs typeface="Arial" panose="020B0604020202020204" pitchFamily="34" charset="0"/>
              </a:rPr>
              <a:t>colour</a:t>
            </a:r>
            <a:r>
              <a:rPr lang="en-US" sz="1800" dirty="0">
                <a:effectLst/>
                <a:latin typeface="Arial" panose="020B0604020202020204" pitchFamily="34" charset="0"/>
                <a:ea typeface="Calibri" panose="020F0502020204030204" pitchFamily="34" charset="0"/>
                <a:cs typeface="Arial" panose="020B0604020202020204" pitchFamily="34" charset="0"/>
              </a:rPr>
              <a:t> “bands” on their pesticide labels.</a:t>
            </a:r>
          </a:p>
          <a:p>
            <a:r>
              <a:rPr lang="en-US" sz="1800" dirty="0">
                <a:effectLst/>
                <a:latin typeface="Arial" panose="020B0604020202020204" pitchFamily="34" charset="0"/>
                <a:ea typeface="Calibri" panose="020F0502020204030204" pitchFamily="34" charset="0"/>
                <a:cs typeface="Arial" panose="020B0604020202020204" pitchFamily="34" charset="0"/>
              </a:rPr>
              <a:t>These color codes are often used </a:t>
            </a:r>
            <a:r>
              <a:rPr lang="en-US" dirty="0">
                <a:latin typeface="Arial" panose="020B0604020202020204" pitchFamily="34" charset="0"/>
                <a:ea typeface="Calibri" panose="020F0502020204030204" pitchFamily="34" charset="0"/>
                <a:cs typeface="Arial" panose="020B0604020202020204" pitchFamily="34" charset="0"/>
              </a:rPr>
              <a:t>quickly </a:t>
            </a:r>
            <a:r>
              <a:rPr lang="en-US" sz="1800" dirty="0">
                <a:effectLst/>
                <a:latin typeface="Arial" panose="020B0604020202020204" pitchFamily="34" charset="0"/>
                <a:ea typeface="Calibri" panose="020F0502020204030204" pitchFamily="34" charset="0"/>
                <a:cs typeface="Arial" panose="020B0604020202020204" pitchFamily="34" charset="0"/>
              </a:rPr>
              <a:t>to convey information about the nature of the hazard and the potential risks associated with the pesticide use.</a:t>
            </a:r>
          </a:p>
          <a:p>
            <a:r>
              <a:rPr lang="en-US" b="1" dirty="0">
                <a:latin typeface="Arial" panose="020B0604020202020204" pitchFamily="34" charset="0"/>
                <a:ea typeface="Calibri" panose="020F0502020204030204" pitchFamily="34" charset="0"/>
                <a:cs typeface="Arial" panose="020B0604020202020204" pitchFamily="34" charset="0"/>
              </a:rPr>
              <a:t>Clarification</a:t>
            </a:r>
            <a:r>
              <a:rPr lang="en-US" dirty="0">
                <a:latin typeface="Arial" panose="020B0604020202020204" pitchFamily="34" charset="0"/>
                <a:ea typeface="Calibri" panose="020F0502020204030204" pitchFamily="34" charset="0"/>
                <a:cs typeface="Arial" panose="020B0604020202020204" pitchFamily="34" charset="0"/>
              </a:rPr>
              <a:t>: the </a:t>
            </a:r>
            <a:r>
              <a:rPr lang="en-US" dirty="0" err="1">
                <a:latin typeface="Arial" panose="020B0604020202020204" pitchFamily="34" charset="0"/>
                <a:ea typeface="Calibri" panose="020F0502020204030204" pitchFamily="34" charset="0"/>
                <a:cs typeface="Arial" panose="020B0604020202020204" pitchFamily="34" charset="0"/>
              </a:rPr>
              <a:t>colour</a:t>
            </a:r>
            <a:r>
              <a:rPr lang="en-US" dirty="0">
                <a:latin typeface="Arial" panose="020B0604020202020204" pitchFamily="34" charset="0"/>
                <a:ea typeface="Calibri" panose="020F0502020204030204" pitchFamily="34" charset="0"/>
                <a:cs typeface="Arial" panose="020B0604020202020204" pitchFamily="34" charset="0"/>
              </a:rPr>
              <a:t> bands have been developed by FAO (since the 1980s). (They are neither part of the GHS nor the WHO classifications.)</a:t>
            </a:r>
          </a:p>
          <a:p>
            <a:r>
              <a:rPr lang="en-US" sz="1800" dirty="0">
                <a:effectLst/>
                <a:latin typeface="Arial" panose="020B0604020202020204" pitchFamily="34" charset="0"/>
                <a:ea typeface="Calibri" panose="020F0502020204030204" pitchFamily="34" charset="0"/>
                <a:cs typeface="Arial" panose="020B0604020202020204" pitchFamily="34" charset="0"/>
              </a:rPr>
              <a:t>Reference in the GHS  </a:t>
            </a:r>
          </a:p>
          <a:p>
            <a:endParaRPr lang="fr-FR" dirty="0">
              <a:latin typeface="Arial" panose="020B0604020202020204" pitchFamily="34" charset="0"/>
              <a:cs typeface="Arial" panose="020B0604020202020204" pitchFamily="34" charset="0"/>
            </a:endParaRPr>
          </a:p>
        </p:txBody>
      </p:sp>
      <p:pic>
        <p:nvPicPr>
          <p:cNvPr id="6" name="Image 5">
            <a:extLst>
              <a:ext uri="{FF2B5EF4-FFF2-40B4-BE49-F238E27FC236}">
                <a16:creationId xmlns:a16="http://schemas.microsoft.com/office/drawing/2014/main" id="{73018B5F-0CFA-55FC-25D5-EDEC953DE59E}"/>
              </a:ext>
            </a:extLst>
          </p:cNvPr>
          <p:cNvPicPr>
            <a:picLocks noChangeAspect="1"/>
          </p:cNvPicPr>
          <p:nvPr/>
        </p:nvPicPr>
        <p:blipFill>
          <a:blip r:embed="rId4"/>
          <a:stretch>
            <a:fillRect/>
          </a:stretch>
        </p:blipFill>
        <p:spPr>
          <a:xfrm>
            <a:off x="2254546" y="4725144"/>
            <a:ext cx="9250066" cy="1257475"/>
          </a:xfrm>
          <a:prstGeom prst="rect">
            <a:avLst/>
          </a:prstGeom>
        </p:spPr>
      </p:pic>
      <p:pic>
        <p:nvPicPr>
          <p:cNvPr id="7" name="Image 6">
            <a:extLst>
              <a:ext uri="{FF2B5EF4-FFF2-40B4-BE49-F238E27FC236}">
                <a16:creationId xmlns:a16="http://schemas.microsoft.com/office/drawing/2014/main" id="{3A2B9B94-6574-C21F-3CC5-B3CB9A78CB6A}"/>
              </a:ext>
            </a:extLst>
          </p:cNvPr>
          <p:cNvPicPr>
            <a:picLocks noChangeAspect="1"/>
          </p:cNvPicPr>
          <p:nvPr/>
        </p:nvPicPr>
        <p:blipFill>
          <a:blip r:embed="rId5"/>
          <a:stretch>
            <a:fillRect/>
          </a:stretch>
        </p:blipFill>
        <p:spPr>
          <a:xfrm>
            <a:off x="324148" y="1661418"/>
            <a:ext cx="3702314" cy="1972031"/>
          </a:xfrm>
          <a:prstGeom prst="rect">
            <a:avLst/>
          </a:prstGeom>
        </p:spPr>
      </p:pic>
      <p:sp>
        <p:nvSpPr>
          <p:cNvPr id="8" name="Ellipse 7">
            <a:extLst>
              <a:ext uri="{FF2B5EF4-FFF2-40B4-BE49-F238E27FC236}">
                <a16:creationId xmlns:a16="http://schemas.microsoft.com/office/drawing/2014/main" id="{337B0D04-9A25-986D-391A-76646877FA4A}"/>
              </a:ext>
            </a:extLst>
          </p:cNvPr>
          <p:cNvSpPr/>
          <p:nvPr/>
        </p:nvSpPr>
        <p:spPr>
          <a:xfrm>
            <a:off x="-78527" y="2996695"/>
            <a:ext cx="4370432" cy="1008112"/>
          </a:xfrm>
          <a:prstGeom prst="ellipse">
            <a:avLst/>
          </a:prstGeom>
          <a:noFill/>
          <a:ln w="38100">
            <a:solidFill>
              <a:schemeClr val="accent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9" name="Image 8">
            <a:extLst>
              <a:ext uri="{FF2B5EF4-FFF2-40B4-BE49-F238E27FC236}">
                <a16:creationId xmlns:a16="http://schemas.microsoft.com/office/drawing/2014/main" id="{200F05D1-D543-A380-A587-972DA27C936B}"/>
              </a:ext>
            </a:extLst>
          </p:cNvPr>
          <p:cNvPicPr>
            <a:picLocks noChangeAspect="1"/>
          </p:cNvPicPr>
          <p:nvPr/>
        </p:nvPicPr>
        <p:blipFill>
          <a:blip r:embed="rId6"/>
          <a:stretch>
            <a:fillRect/>
          </a:stretch>
        </p:blipFill>
        <p:spPr>
          <a:xfrm>
            <a:off x="2711623" y="6240989"/>
            <a:ext cx="6768753" cy="530354"/>
          </a:xfrm>
          <a:prstGeom prst="rect">
            <a:avLst/>
          </a:prstGeom>
        </p:spPr>
      </p:pic>
      <p:pic>
        <p:nvPicPr>
          <p:cNvPr id="4" name="Image 4">
            <a:extLst>
              <a:ext uri="{FF2B5EF4-FFF2-40B4-BE49-F238E27FC236}">
                <a16:creationId xmlns:a16="http://schemas.microsoft.com/office/drawing/2014/main" id="{C73D9DF9-0E30-AB4C-8A20-85E3A6BCE43B}"/>
              </a:ext>
            </a:extLst>
          </p:cNvPr>
          <p:cNvPicPr>
            <a:picLocks noChangeAspect="1"/>
          </p:cNvPicPr>
          <p:nvPr/>
        </p:nvPicPr>
        <p:blipFill>
          <a:blip r:embed="rId7"/>
          <a:stretch>
            <a:fillRect/>
          </a:stretch>
        </p:blipFill>
        <p:spPr>
          <a:xfrm>
            <a:off x="9801506" y="6115022"/>
            <a:ext cx="2304488" cy="640135"/>
          </a:xfrm>
          <a:prstGeom prst="rect">
            <a:avLst/>
          </a:prstGeom>
        </p:spPr>
      </p:pic>
      <p:sp>
        <p:nvSpPr>
          <p:cNvPr id="10" name="Rubrik 1">
            <a:extLst>
              <a:ext uri="{FF2B5EF4-FFF2-40B4-BE49-F238E27FC236}">
                <a16:creationId xmlns:a16="http://schemas.microsoft.com/office/drawing/2014/main" id="{03C372BA-C090-C69E-10BD-BC31487FAF17}"/>
              </a:ext>
            </a:extLst>
          </p:cNvPr>
          <p:cNvSpPr txBox="1">
            <a:spLocks/>
          </p:cNvSpPr>
          <p:nvPr/>
        </p:nvSpPr>
        <p:spPr>
          <a:xfrm>
            <a:off x="1081549" y="293322"/>
            <a:ext cx="10048568" cy="766588"/>
          </a:xfrm>
          <a:prstGeom prst="rect">
            <a:avLst/>
          </a:prstGeom>
          <a:solidFill>
            <a:srgbClr val="4D4D4D"/>
          </a:solidFill>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200" b="1" dirty="0">
                <a:solidFill>
                  <a:schemeClr val="bg1"/>
                </a:solidFill>
                <a:latin typeface="Arial" panose="020B0604020202020204" pitchFamily="34" charset="0"/>
                <a:cs typeface="Arial" panose="020B0604020202020204" pitchFamily="34" charset="0"/>
              </a:rPr>
              <a:t>Pesticide </a:t>
            </a:r>
            <a:r>
              <a:rPr lang="en-US" sz="3200" b="1" dirty="0" err="1">
                <a:solidFill>
                  <a:schemeClr val="bg1"/>
                </a:solidFill>
                <a:latin typeface="Arial" panose="020B0604020202020204" pitchFamily="34" charset="0"/>
                <a:cs typeface="Arial" panose="020B0604020202020204" pitchFamily="34" charset="0"/>
              </a:rPr>
              <a:t>colour</a:t>
            </a:r>
            <a:r>
              <a:rPr lang="en-US" sz="3200" b="1" dirty="0">
                <a:solidFill>
                  <a:schemeClr val="bg1"/>
                </a:solidFill>
                <a:latin typeface="Arial" panose="020B0604020202020204" pitchFamily="34" charset="0"/>
                <a:cs typeface="Arial" panose="020B0604020202020204" pitchFamily="34" charset="0"/>
              </a:rPr>
              <a:t> bands</a:t>
            </a:r>
            <a:endParaRPr lang="en-GB" sz="3200" b="1"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99085575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5E6EEC50-61FB-619B-E74F-2EABCB4457CC}"/>
              </a:ext>
            </a:extLst>
          </p:cNvPr>
          <p:cNvSpPr>
            <a:spLocks noGrp="1"/>
          </p:cNvSpPr>
          <p:nvPr>
            <p:ph idx="1"/>
          </p:nvPr>
        </p:nvSpPr>
        <p:spPr>
          <a:xfrm>
            <a:off x="3503712" y="1994452"/>
            <a:ext cx="7835279" cy="3252192"/>
          </a:xfrm>
        </p:spPr>
        <p:txBody>
          <a:bodyPr>
            <a:normAutofit/>
          </a:bodyPr>
          <a:lstStyle/>
          <a:p>
            <a:r>
              <a:rPr lang="en-US" sz="2000" dirty="0">
                <a:effectLst/>
                <a:latin typeface="Arial" panose="020B0604020202020204" pitchFamily="34" charset="0"/>
                <a:ea typeface="Calibri" panose="020F0502020204030204" pitchFamily="34" charset="0"/>
                <a:cs typeface="Arial" panose="020B0604020202020204" pitchFamily="34" charset="0"/>
              </a:rPr>
              <a:t>FAO suggests a </a:t>
            </a:r>
            <a:r>
              <a:rPr lang="en-US" sz="2000" dirty="0" err="1">
                <a:effectLst/>
                <a:latin typeface="Arial" panose="020B0604020202020204" pitchFamily="34" charset="0"/>
                <a:ea typeface="Calibri" panose="020F0502020204030204" pitchFamily="34" charset="0"/>
                <a:cs typeface="Arial" panose="020B0604020202020204" pitchFamily="34" charset="0"/>
              </a:rPr>
              <a:t>colour</a:t>
            </a:r>
            <a:r>
              <a:rPr lang="en-US" sz="2000" dirty="0">
                <a:effectLst/>
                <a:latin typeface="Arial" panose="020B0604020202020204" pitchFamily="34" charset="0"/>
                <a:ea typeface="Calibri" panose="020F0502020204030204" pitchFamily="34" charset="0"/>
                <a:cs typeface="Arial" panose="020B0604020202020204" pitchFamily="34" charset="0"/>
              </a:rPr>
              <a:t> band scheme to indicate acute and severe chronic (CMR) health hazards of pesticide products. Since 2022, </a:t>
            </a:r>
            <a:r>
              <a:rPr lang="en-US" sz="2000" b="1" dirty="0">
                <a:effectLst/>
                <a:latin typeface="Arial" panose="020B0604020202020204" pitchFamily="34" charset="0"/>
                <a:ea typeface="Calibri" panose="020F0502020204030204" pitchFamily="34" charset="0"/>
                <a:cs typeface="Arial" panose="020B0604020202020204" pitchFamily="34" charset="0"/>
              </a:rPr>
              <a:t>it is only based on the GHS categories</a:t>
            </a:r>
            <a:r>
              <a:rPr lang="en-US" sz="2000" dirty="0">
                <a:effectLst/>
                <a:latin typeface="Arial" panose="020B0604020202020204" pitchFamily="34" charset="0"/>
                <a:ea typeface="Calibri" panose="020F0502020204030204" pitchFamily="34" charset="0"/>
                <a:cs typeface="Arial" panose="020B0604020202020204" pitchFamily="34" charset="0"/>
              </a:rPr>
              <a:t>.</a:t>
            </a:r>
          </a:p>
          <a:p>
            <a:r>
              <a:rPr lang="en-US" sz="2000" dirty="0">
                <a:effectLst/>
                <a:latin typeface="Arial" panose="020B0604020202020204" pitchFamily="34" charset="0"/>
                <a:ea typeface="Calibri" panose="020F0502020204030204" pitchFamily="34" charset="0"/>
                <a:cs typeface="Arial" panose="020B0604020202020204" pitchFamily="34" charset="0"/>
              </a:rPr>
              <a:t>It is strongly recommended that the </a:t>
            </a:r>
            <a:r>
              <a:rPr lang="en-US" sz="2000" dirty="0" err="1">
                <a:effectLst/>
                <a:latin typeface="Arial" panose="020B0604020202020204" pitchFamily="34" charset="0"/>
                <a:ea typeface="Calibri" panose="020F0502020204030204" pitchFamily="34" charset="0"/>
                <a:cs typeface="Arial" panose="020B0604020202020204" pitchFamily="34" charset="0"/>
              </a:rPr>
              <a:t>colour</a:t>
            </a:r>
            <a:r>
              <a:rPr lang="en-US" sz="2000" dirty="0">
                <a:effectLst/>
                <a:latin typeface="Arial" panose="020B0604020202020204" pitchFamily="34" charset="0"/>
                <a:ea typeface="Calibri" panose="020F0502020204030204" pitchFamily="34" charset="0"/>
                <a:cs typeface="Arial" panose="020B0604020202020204" pitchFamily="34" charset="0"/>
              </a:rPr>
              <a:t> band scheme be the same within a region to prevent countries selling pesticides with different hazard </a:t>
            </a:r>
            <a:r>
              <a:rPr lang="en-US" sz="2000" dirty="0" err="1">
                <a:effectLst/>
                <a:latin typeface="Arial" panose="020B0604020202020204" pitchFamily="34" charset="0"/>
                <a:ea typeface="Calibri" panose="020F0502020204030204" pitchFamily="34" charset="0"/>
                <a:cs typeface="Arial" panose="020B0604020202020204" pitchFamily="34" charset="0"/>
              </a:rPr>
              <a:t>colour</a:t>
            </a:r>
            <a:r>
              <a:rPr lang="en-US" sz="2000" dirty="0">
                <a:effectLst/>
                <a:latin typeface="Arial" panose="020B0604020202020204" pitchFamily="34" charset="0"/>
                <a:ea typeface="Calibri" panose="020F0502020204030204" pitchFamily="34" charset="0"/>
                <a:cs typeface="Arial" panose="020B0604020202020204" pitchFamily="34" charset="0"/>
              </a:rPr>
              <a:t> bands.</a:t>
            </a:r>
          </a:p>
          <a:p>
            <a:r>
              <a:rPr lang="en-US" sz="2000" dirty="0">
                <a:effectLst/>
                <a:latin typeface="Arial" panose="020B0604020202020204" pitchFamily="34" charset="0"/>
                <a:ea typeface="Calibri" panose="020F0502020204030204" pitchFamily="34" charset="0"/>
                <a:cs typeface="Arial" panose="020B0604020202020204" pitchFamily="34" charset="0"/>
              </a:rPr>
              <a:t>Also, it is recommended that a </a:t>
            </a:r>
            <a:r>
              <a:rPr lang="en-US" sz="2000" dirty="0">
                <a:solidFill>
                  <a:srgbClr val="FF0000"/>
                </a:solidFill>
                <a:effectLst/>
                <a:latin typeface="Arial" panose="020B0604020202020204" pitchFamily="34" charset="0"/>
                <a:ea typeface="Calibri" panose="020F0502020204030204" pitchFamily="34" charset="0"/>
                <a:cs typeface="Arial" panose="020B0604020202020204" pitchFamily="34" charset="0"/>
              </a:rPr>
              <a:t>red </a:t>
            </a:r>
            <a:r>
              <a:rPr lang="en-US" sz="2000" dirty="0" err="1">
                <a:solidFill>
                  <a:srgbClr val="FF0000"/>
                </a:solidFill>
                <a:effectLst/>
                <a:latin typeface="Arial" panose="020B0604020202020204" pitchFamily="34" charset="0"/>
                <a:ea typeface="Calibri" panose="020F0502020204030204" pitchFamily="34" charset="0"/>
                <a:cs typeface="Arial" panose="020B0604020202020204" pitchFamily="34" charset="0"/>
              </a:rPr>
              <a:t>colour</a:t>
            </a:r>
            <a:r>
              <a:rPr lang="en-US" sz="2000" dirty="0">
                <a:solidFill>
                  <a:srgbClr val="FF0000"/>
                </a:solidFill>
                <a:effectLst/>
                <a:latin typeface="Arial" panose="020B0604020202020204" pitchFamily="34" charset="0"/>
                <a:ea typeface="Calibri" panose="020F0502020204030204" pitchFamily="34" charset="0"/>
                <a:cs typeface="Arial" panose="020B0604020202020204" pitchFamily="34" charset="0"/>
              </a:rPr>
              <a:t> </a:t>
            </a:r>
            <a:r>
              <a:rPr lang="en-US" sz="2000" dirty="0">
                <a:solidFill>
                  <a:srgbClr val="FF0000"/>
                </a:solidFill>
                <a:latin typeface="Arial" panose="020B0604020202020204" pitchFamily="34" charset="0"/>
                <a:ea typeface="Calibri" panose="020F0502020204030204" pitchFamily="34" charset="0"/>
                <a:cs typeface="Arial" panose="020B0604020202020204" pitchFamily="34" charset="0"/>
              </a:rPr>
              <a:t>band </a:t>
            </a:r>
            <a:r>
              <a:rPr lang="en-US" sz="2000" dirty="0">
                <a:effectLst/>
                <a:latin typeface="Arial" panose="020B0604020202020204" pitchFamily="34" charset="0"/>
                <a:ea typeface="Calibri" panose="020F0502020204030204" pitchFamily="34" charset="0"/>
                <a:cs typeface="Arial" panose="020B0604020202020204" pitchFamily="34" charset="0"/>
              </a:rPr>
              <a:t>be used for the GHS hazard CMR Categories 1 and 2 products, regardless of the acute toxicity color code. </a:t>
            </a:r>
          </a:p>
        </p:txBody>
      </p:sp>
      <p:pic>
        <p:nvPicPr>
          <p:cNvPr id="5" name="Bildobjekt 9">
            <a:extLst>
              <a:ext uri="{FF2B5EF4-FFF2-40B4-BE49-F238E27FC236}">
                <a16:creationId xmlns:a16="http://schemas.microsoft.com/office/drawing/2014/main" id="{44DB7651-9FAC-3FE5-966E-1CF619519C02}"/>
              </a:ext>
            </a:extLst>
          </p:cNvPr>
          <p:cNvPicPr>
            <a:picLocks noChangeAspect="1"/>
          </p:cNvPicPr>
          <p:nvPr/>
        </p:nvPicPr>
        <p:blipFill>
          <a:blip r:embed="rId3"/>
          <a:stretch>
            <a:fillRect/>
          </a:stretch>
        </p:blipFill>
        <p:spPr>
          <a:xfrm>
            <a:off x="994996" y="1994452"/>
            <a:ext cx="2035280" cy="2874708"/>
          </a:xfrm>
          <a:prstGeom prst="rect">
            <a:avLst/>
          </a:prstGeom>
        </p:spPr>
      </p:pic>
      <p:pic>
        <p:nvPicPr>
          <p:cNvPr id="8" name="Image 7">
            <a:extLst>
              <a:ext uri="{FF2B5EF4-FFF2-40B4-BE49-F238E27FC236}">
                <a16:creationId xmlns:a16="http://schemas.microsoft.com/office/drawing/2014/main" id="{9709FB7C-D5AD-F526-30F3-08B4C63C12F7}"/>
              </a:ext>
            </a:extLst>
          </p:cNvPr>
          <p:cNvPicPr>
            <a:picLocks noChangeAspect="1"/>
          </p:cNvPicPr>
          <p:nvPr/>
        </p:nvPicPr>
        <p:blipFill>
          <a:blip r:embed="rId4"/>
          <a:stretch>
            <a:fillRect/>
          </a:stretch>
        </p:blipFill>
        <p:spPr>
          <a:xfrm>
            <a:off x="2711623" y="6240989"/>
            <a:ext cx="6768753" cy="530354"/>
          </a:xfrm>
          <a:prstGeom prst="rect">
            <a:avLst/>
          </a:prstGeom>
        </p:spPr>
      </p:pic>
      <p:pic>
        <p:nvPicPr>
          <p:cNvPr id="4" name="Image 4">
            <a:extLst>
              <a:ext uri="{FF2B5EF4-FFF2-40B4-BE49-F238E27FC236}">
                <a16:creationId xmlns:a16="http://schemas.microsoft.com/office/drawing/2014/main" id="{7E3C095B-8EF7-2568-6583-4EA232113117}"/>
              </a:ext>
            </a:extLst>
          </p:cNvPr>
          <p:cNvPicPr>
            <a:picLocks noChangeAspect="1"/>
          </p:cNvPicPr>
          <p:nvPr/>
        </p:nvPicPr>
        <p:blipFill>
          <a:blip r:embed="rId5"/>
          <a:stretch>
            <a:fillRect/>
          </a:stretch>
        </p:blipFill>
        <p:spPr>
          <a:xfrm>
            <a:off x="9801506" y="6115022"/>
            <a:ext cx="2304488" cy="640135"/>
          </a:xfrm>
          <a:prstGeom prst="rect">
            <a:avLst/>
          </a:prstGeom>
        </p:spPr>
      </p:pic>
      <p:pic>
        <p:nvPicPr>
          <p:cNvPr id="6" name="Imagen 6">
            <a:extLst>
              <a:ext uri="{FF2B5EF4-FFF2-40B4-BE49-F238E27FC236}">
                <a16:creationId xmlns:a16="http://schemas.microsoft.com/office/drawing/2014/main" id="{0943FC86-8F7F-70A2-E503-66069323E75A}"/>
              </a:ext>
            </a:extLst>
          </p:cNvPr>
          <p:cNvPicPr>
            <a:picLocks noChangeAspect="1"/>
          </p:cNvPicPr>
          <p:nvPr/>
        </p:nvPicPr>
        <p:blipFill rotWithShape="1">
          <a:blip r:embed="rId6">
            <a:alphaModFix amt="20000"/>
            <a:extLst>
              <a:ext uri="{28A0092B-C50C-407E-A947-70E740481C1C}">
                <a14:useLocalDpi xmlns:a14="http://schemas.microsoft.com/office/drawing/2010/main" val="0"/>
              </a:ext>
            </a:extLst>
          </a:blip>
          <a:srcRect l="20936" t="6462" r="74343" b="6444"/>
          <a:stretch/>
        </p:blipFill>
        <p:spPr>
          <a:xfrm>
            <a:off x="-9557" y="-1074"/>
            <a:ext cx="644112" cy="6856600"/>
          </a:xfrm>
          <a:prstGeom prst="rect">
            <a:avLst/>
          </a:prstGeom>
        </p:spPr>
      </p:pic>
      <p:sp>
        <p:nvSpPr>
          <p:cNvPr id="7" name="Rubrik 1">
            <a:extLst>
              <a:ext uri="{FF2B5EF4-FFF2-40B4-BE49-F238E27FC236}">
                <a16:creationId xmlns:a16="http://schemas.microsoft.com/office/drawing/2014/main" id="{04F028F3-A5D3-77FE-6D85-3C7F84EC8E29}"/>
              </a:ext>
            </a:extLst>
          </p:cNvPr>
          <p:cNvSpPr txBox="1">
            <a:spLocks/>
          </p:cNvSpPr>
          <p:nvPr/>
        </p:nvSpPr>
        <p:spPr>
          <a:xfrm>
            <a:off x="1081549" y="293322"/>
            <a:ext cx="10048568" cy="766588"/>
          </a:xfrm>
          <a:prstGeom prst="rect">
            <a:avLst/>
          </a:prstGeom>
          <a:solidFill>
            <a:srgbClr val="4D4D4D"/>
          </a:solidFill>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200" b="1" dirty="0">
                <a:solidFill>
                  <a:schemeClr val="bg1"/>
                </a:solidFill>
                <a:latin typeface="Arial" panose="020B0604020202020204" pitchFamily="34" charset="0"/>
                <a:cs typeface="Arial" panose="020B0604020202020204" pitchFamily="34" charset="0"/>
              </a:rPr>
              <a:t>Pesticide </a:t>
            </a:r>
            <a:r>
              <a:rPr lang="en-US" sz="3200" b="1" dirty="0" err="1">
                <a:solidFill>
                  <a:schemeClr val="bg1"/>
                </a:solidFill>
                <a:latin typeface="Arial" panose="020B0604020202020204" pitchFamily="34" charset="0"/>
                <a:cs typeface="Arial" panose="020B0604020202020204" pitchFamily="34" charset="0"/>
              </a:rPr>
              <a:t>colour</a:t>
            </a:r>
            <a:r>
              <a:rPr lang="en-US" sz="3200" b="1" dirty="0">
                <a:solidFill>
                  <a:schemeClr val="bg1"/>
                </a:solidFill>
                <a:latin typeface="Arial" panose="020B0604020202020204" pitchFamily="34" charset="0"/>
                <a:cs typeface="Arial" panose="020B0604020202020204" pitchFamily="34" charset="0"/>
              </a:rPr>
              <a:t> bands in FAO guidance</a:t>
            </a:r>
            <a:endParaRPr lang="en-GB" sz="3200" b="1"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60029887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 name="Imagen 6">
            <a:extLst>
              <a:ext uri="{FF2B5EF4-FFF2-40B4-BE49-F238E27FC236}">
                <a16:creationId xmlns:a16="http://schemas.microsoft.com/office/drawing/2014/main" id="{8C5F9FF0-83C8-5425-9AFC-6A0A474D940C}"/>
              </a:ext>
            </a:extLst>
          </p:cNvPr>
          <p:cNvPicPr>
            <a:picLocks noChangeAspect="1"/>
          </p:cNvPicPr>
          <p:nvPr/>
        </p:nvPicPr>
        <p:blipFill rotWithShape="1">
          <a:blip r:embed="rId3">
            <a:alphaModFix amt="20000"/>
            <a:extLst>
              <a:ext uri="{28A0092B-C50C-407E-A947-70E740481C1C}">
                <a14:useLocalDpi xmlns:a14="http://schemas.microsoft.com/office/drawing/2010/main" val="0"/>
              </a:ext>
            </a:extLst>
          </a:blip>
          <a:srcRect l="20936" t="6462" r="74343" b="6444"/>
          <a:stretch/>
        </p:blipFill>
        <p:spPr>
          <a:xfrm>
            <a:off x="-9557" y="-1074"/>
            <a:ext cx="644112" cy="6856600"/>
          </a:xfrm>
          <a:prstGeom prst="rect">
            <a:avLst/>
          </a:prstGeom>
        </p:spPr>
      </p:pic>
      <p:pic>
        <p:nvPicPr>
          <p:cNvPr id="12" name="Bildobjekt 11">
            <a:extLst>
              <a:ext uri="{FF2B5EF4-FFF2-40B4-BE49-F238E27FC236}">
                <a16:creationId xmlns:a16="http://schemas.microsoft.com/office/drawing/2014/main" id="{08F8546D-4E22-3D74-E433-B34B08B14AB6}"/>
              </a:ext>
            </a:extLst>
          </p:cNvPr>
          <p:cNvPicPr>
            <a:picLocks noChangeAspect="1"/>
          </p:cNvPicPr>
          <p:nvPr/>
        </p:nvPicPr>
        <p:blipFill>
          <a:blip r:embed="rId4"/>
          <a:stretch>
            <a:fillRect/>
          </a:stretch>
        </p:blipFill>
        <p:spPr>
          <a:xfrm>
            <a:off x="263352" y="1703126"/>
            <a:ext cx="5070647" cy="4430444"/>
          </a:xfrm>
          <a:prstGeom prst="rect">
            <a:avLst/>
          </a:prstGeom>
        </p:spPr>
      </p:pic>
      <p:pic>
        <p:nvPicPr>
          <p:cNvPr id="9" name="Bildobjekt 8">
            <a:extLst>
              <a:ext uri="{FF2B5EF4-FFF2-40B4-BE49-F238E27FC236}">
                <a16:creationId xmlns:a16="http://schemas.microsoft.com/office/drawing/2014/main" id="{72D04A7A-0A0E-2F99-1446-4D213E28BD3B}"/>
              </a:ext>
            </a:extLst>
          </p:cNvPr>
          <p:cNvPicPr>
            <a:picLocks noChangeAspect="1"/>
          </p:cNvPicPr>
          <p:nvPr/>
        </p:nvPicPr>
        <p:blipFill>
          <a:blip r:embed="rId5"/>
          <a:stretch>
            <a:fillRect/>
          </a:stretch>
        </p:blipFill>
        <p:spPr>
          <a:xfrm>
            <a:off x="5365388" y="1650380"/>
            <a:ext cx="6720840" cy="4128089"/>
          </a:xfrm>
          <a:prstGeom prst="rect">
            <a:avLst/>
          </a:prstGeom>
        </p:spPr>
      </p:pic>
      <p:pic>
        <p:nvPicPr>
          <p:cNvPr id="3" name="Image 4">
            <a:extLst>
              <a:ext uri="{FF2B5EF4-FFF2-40B4-BE49-F238E27FC236}">
                <a16:creationId xmlns:a16="http://schemas.microsoft.com/office/drawing/2014/main" id="{EDBB8A22-500E-A966-05D5-90F6A600BCF3}"/>
              </a:ext>
            </a:extLst>
          </p:cNvPr>
          <p:cNvPicPr>
            <a:picLocks noChangeAspect="1"/>
          </p:cNvPicPr>
          <p:nvPr/>
        </p:nvPicPr>
        <p:blipFill>
          <a:blip r:embed="rId6"/>
          <a:stretch>
            <a:fillRect/>
          </a:stretch>
        </p:blipFill>
        <p:spPr>
          <a:xfrm>
            <a:off x="9801506" y="6115022"/>
            <a:ext cx="2304488" cy="640135"/>
          </a:xfrm>
          <a:prstGeom prst="rect">
            <a:avLst/>
          </a:prstGeom>
        </p:spPr>
      </p:pic>
      <p:sp>
        <p:nvSpPr>
          <p:cNvPr id="5" name="Rubrik 1">
            <a:extLst>
              <a:ext uri="{FF2B5EF4-FFF2-40B4-BE49-F238E27FC236}">
                <a16:creationId xmlns:a16="http://schemas.microsoft.com/office/drawing/2014/main" id="{5F431D8E-BD1B-08D7-7E90-83A2FADDD67A}"/>
              </a:ext>
            </a:extLst>
          </p:cNvPr>
          <p:cNvSpPr txBox="1">
            <a:spLocks/>
          </p:cNvSpPr>
          <p:nvPr/>
        </p:nvSpPr>
        <p:spPr>
          <a:xfrm>
            <a:off x="1081549" y="293322"/>
            <a:ext cx="10048568" cy="766588"/>
          </a:xfrm>
          <a:prstGeom prst="rect">
            <a:avLst/>
          </a:prstGeom>
          <a:solidFill>
            <a:srgbClr val="4D4D4D"/>
          </a:solidFill>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200" b="1" dirty="0">
                <a:solidFill>
                  <a:schemeClr val="bg1"/>
                </a:solidFill>
                <a:latin typeface="Arial" panose="020B0604020202020204" pitchFamily="34" charset="0"/>
                <a:cs typeface="Arial" panose="020B0604020202020204" pitchFamily="34" charset="0"/>
              </a:rPr>
              <a:t>Pesticide </a:t>
            </a:r>
            <a:r>
              <a:rPr lang="en-US" sz="3200" b="1" dirty="0" err="1">
                <a:solidFill>
                  <a:schemeClr val="bg1"/>
                </a:solidFill>
                <a:latin typeface="Arial" panose="020B0604020202020204" pitchFamily="34" charset="0"/>
                <a:cs typeface="Arial" panose="020B0604020202020204" pitchFamily="34" charset="0"/>
              </a:rPr>
              <a:t>colour</a:t>
            </a:r>
            <a:r>
              <a:rPr lang="en-US" sz="3200" b="1" dirty="0">
                <a:solidFill>
                  <a:schemeClr val="bg1"/>
                </a:solidFill>
                <a:latin typeface="Arial" panose="020B0604020202020204" pitchFamily="34" charset="0"/>
                <a:cs typeface="Arial" panose="020B0604020202020204" pitchFamily="34" charset="0"/>
              </a:rPr>
              <a:t> bands in FAO guidance</a:t>
            </a:r>
            <a:endParaRPr lang="en-GB" sz="3200" b="1"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40657142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5E6EEC50-61FB-619B-E74F-2EABCB4457CC}"/>
              </a:ext>
            </a:extLst>
          </p:cNvPr>
          <p:cNvSpPr>
            <a:spLocks noGrp="1"/>
          </p:cNvSpPr>
          <p:nvPr>
            <p:ph idx="1"/>
          </p:nvPr>
        </p:nvSpPr>
        <p:spPr>
          <a:xfrm>
            <a:off x="2592924" y="1905000"/>
            <a:ext cx="8602051" cy="2172072"/>
          </a:xfrm>
        </p:spPr>
        <p:txBody>
          <a:bodyPr>
            <a:normAutofit lnSpcReduction="10000"/>
          </a:bodyPr>
          <a:lstStyle/>
          <a:p>
            <a:r>
              <a:rPr lang="en-US" sz="2000" dirty="0">
                <a:effectLst/>
                <a:latin typeface="Arial" panose="020B0604020202020204" pitchFamily="34" charset="0"/>
                <a:ea typeface="Calibri" panose="020F0502020204030204" pitchFamily="34" charset="0"/>
                <a:cs typeface="Arial" panose="020B0604020202020204" pitchFamily="34" charset="0"/>
              </a:rPr>
              <a:t>If or </a:t>
            </a:r>
            <a:r>
              <a:rPr lang="en-US" sz="2000" dirty="0">
                <a:latin typeface="Arial" panose="020B0604020202020204" pitchFamily="34" charset="0"/>
                <a:ea typeface="Calibri" panose="020F0502020204030204" pitchFamily="34" charset="0"/>
                <a:cs typeface="Arial" panose="020B0604020202020204" pitchFamily="34" charset="0"/>
              </a:rPr>
              <a:t>when your </a:t>
            </a:r>
            <a:r>
              <a:rPr lang="en-US" sz="2000" dirty="0">
                <a:effectLst/>
                <a:latin typeface="Arial" panose="020B0604020202020204" pitchFamily="34" charset="0"/>
                <a:ea typeface="Calibri" panose="020F0502020204030204" pitchFamily="34" charset="0"/>
                <a:cs typeface="Arial" panose="020B0604020202020204" pitchFamily="34" charset="0"/>
              </a:rPr>
              <a:t>country applies the GHS for pesticides, you can continue to use the </a:t>
            </a:r>
            <a:r>
              <a:rPr lang="en-US" sz="2000" dirty="0" err="1">
                <a:effectLst/>
                <a:latin typeface="Arial" panose="020B0604020202020204" pitchFamily="34" charset="0"/>
                <a:ea typeface="Calibri" panose="020F0502020204030204" pitchFamily="34" charset="0"/>
                <a:cs typeface="Arial" panose="020B0604020202020204" pitchFamily="34" charset="0"/>
              </a:rPr>
              <a:t>colour</a:t>
            </a:r>
            <a:r>
              <a:rPr lang="en-US" sz="2000" dirty="0">
                <a:effectLst/>
                <a:latin typeface="Arial" panose="020B0604020202020204" pitchFamily="34" charset="0"/>
                <a:ea typeface="Calibri" panose="020F0502020204030204" pitchFamily="34" charset="0"/>
                <a:cs typeface="Arial" panose="020B0604020202020204" pitchFamily="34" charset="0"/>
              </a:rPr>
              <a:t> bands.</a:t>
            </a:r>
          </a:p>
          <a:p>
            <a:endParaRPr lang="en-US" sz="2000" dirty="0">
              <a:effectLst/>
              <a:latin typeface="Arial" panose="020B0604020202020204" pitchFamily="34" charset="0"/>
              <a:ea typeface="Calibri" panose="020F0502020204030204" pitchFamily="34" charset="0"/>
              <a:cs typeface="Arial" panose="020B0604020202020204" pitchFamily="34" charset="0"/>
            </a:endParaRPr>
          </a:p>
          <a:p>
            <a:r>
              <a:rPr lang="en-US" sz="2000" dirty="0">
                <a:effectLst/>
                <a:latin typeface="Arial" panose="020B0604020202020204" pitchFamily="34" charset="0"/>
                <a:ea typeface="Calibri" panose="020F0502020204030204" pitchFamily="34" charset="0"/>
                <a:cs typeface="Arial" panose="020B0604020202020204" pitchFamily="34" charset="0"/>
              </a:rPr>
              <a:t>As recommended by FAO, </a:t>
            </a:r>
            <a:r>
              <a:rPr lang="en-US" sz="2000" dirty="0" err="1">
                <a:effectLst/>
                <a:latin typeface="Arial" panose="020B0604020202020204" pitchFamily="34" charset="0"/>
                <a:ea typeface="Calibri" panose="020F0502020204030204" pitchFamily="34" charset="0"/>
                <a:cs typeface="Arial" panose="020B0604020202020204" pitchFamily="34" charset="0"/>
              </a:rPr>
              <a:t>colour</a:t>
            </a:r>
            <a:r>
              <a:rPr lang="en-US" sz="2000" dirty="0">
                <a:effectLst/>
                <a:latin typeface="Arial" panose="020B0604020202020204" pitchFamily="34" charset="0"/>
                <a:ea typeface="Calibri" panose="020F0502020204030204" pitchFamily="34" charset="0"/>
                <a:cs typeface="Arial" panose="020B0604020202020204" pitchFamily="34" charset="0"/>
              </a:rPr>
              <a:t> bands should be associated with the precautionary pictograms and not mixed with the GHS hazard pictograms.</a:t>
            </a:r>
          </a:p>
        </p:txBody>
      </p:sp>
      <p:sp>
        <p:nvSpPr>
          <p:cNvPr id="4" name="ZoneTexte 3">
            <a:extLst>
              <a:ext uri="{FF2B5EF4-FFF2-40B4-BE49-F238E27FC236}">
                <a16:creationId xmlns:a16="http://schemas.microsoft.com/office/drawing/2014/main" id="{ED827FC2-8D88-68F5-96D6-27C81724A8C4}"/>
              </a:ext>
            </a:extLst>
          </p:cNvPr>
          <p:cNvSpPr txBox="1"/>
          <p:nvPr/>
        </p:nvSpPr>
        <p:spPr>
          <a:xfrm>
            <a:off x="695400" y="2348880"/>
            <a:ext cx="1584176" cy="646331"/>
          </a:xfrm>
          <a:prstGeom prst="rect">
            <a:avLst/>
          </a:prstGeom>
          <a:noFill/>
        </p:spPr>
        <p:txBody>
          <a:bodyPr wrap="square" rtlCol="0">
            <a:spAutoFit/>
          </a:bodyPr>
          <a:lstStyle/>
          <a:p>
            <a:r>
              <a:rPr lang="fr-FR" dirty="0" err="1">
                <a:solidFill>
                  <a:srgbClr val="FF0000"/>
                </a:solidFill>
              </a:rPr>
              <a:t>Add</a:t>
            </a:r>
            <a:r>
              <a:rPr lang="fr-FR" dirty="0">
                <a:solidFill>
                  <a:srgbClr val="FF0000"/>
                </a:solidFill>
              </a:rPr>
              <a:t> photo </a:t>
            </a:r>
            <a:r>
              <a:rPr lang="fr-FR" dirty="0" err="1">
                <a:solidFill>
                  <a:srgbClr val="FF0000"/>
                </a:solidFill>
              </a:rPr>
              <a:t>example</a:t>
            </a:r>
            <a:endParaRPr lang="fr-FR" dirty="0">
              <a:solidFill>
                <a:srgbClr val="FF0000"/>
              </a:solidFill>
            </a:endParaRPr>
          </a:p>
        </p:txBody>
      </p:sp>
      <p:pic>
        <p:nvPicPr>
          <p:cNvPr id="5" name="Bildobjekt 9">
            <a:extLst>
              <a:ext uri="{FF2B5EF4-FFF2-40B4-BE49-F238E27FC236}">
                <a16:creationId xmlns:a16="http://schemas.microsoft.com/office/drawing/2014/main" id="{44DB7651-9FAC-3FE5-966E-1CF619519C02}"/>
              </a:ext>
            </a:extLst>
          </p:cNvPr>
          <p:cNvPicPr>
            <a:picLocks noChangeAspect="1"/>
          </p:cNvPicPr>
          <p:nvPr/>
        </p:nvPicPr>
        <p:blipFill>
          <a:blip r:embed="rId3"/>
          <a:stretch>
            <a:fillRect/>
          </a:stretch>
        </p:blipFill>
        <p:spPr>
          <a:xfrm>
            <a:off x="335360" y="1988840"/>
            <a:ext cx="1806232" cy="2551192"/>
          </a:xfrm>
          <a:prstGeom prst="rect">
            <a:avLst/>
          </a:prstGeom>
        </p:spPr>
      </p:pic>
      <p:grpSp>
        <p:nvGrpSpPr>
          <p:cNvPr id="12" name="Group 22">
            <a:extLst>
              <a:ext uri="{FF2B5EF4-FFF2-40B4-BE49-F238E27FC236}">
                <a16:creationId xmlns:a16="http://schemas.microsoft.com/office/drawing/2014/main" id="{9642995C-EB87-6E79-DC23-3D61CC7ED5C3}"/>
              </a:ext>
            </a:extLst>
          </p:cNvPr>
          <p:cNvGrpSpPr>
            <a:grpSpLocks/>
          </p:cNvGrpSpPr>
          <p:nvPr/>
        </p:nvGrpSpPr>
        <p:grpSpPr bwMode="auto">
          <a:xfrm>
            <a:off x="2444751" y="5205656"/>
            <a:ext cx="9032875" cy="811213"/>
            <a:chOff x="1384" y="13207"/>
            <a:chExt cx="14225" cy="1277"/>
          </a:xfrm>
        </p:grpSpPr>
        <p:grpSp>
          <p:nvGrpSpPr>
            <p:cNvPr id="13" name="Group 23">
              <a:extLst>
                <a:ext uri="{FF2B5EF4-FFF2-40B4-BE49-F238E27FC236}">
                  <a16:creationId xmlns:a16="http://schemas.microsoft.com/office/drawing/2014/main" id="{391F128C-C448-B952-6C7B-104A2D6EE3C1}"/>
                </a:ext>
              </a:extLst>
            </p:cNvPr>
            <p:cNvGrpSpPr>
              <a:grpSpLocks/>
            </p:cNvGrpSpPr>
            <p:nvPr/>
          </p:nvGrpSpPr>
          <p:grpSpPr bwMode="auto">
            <a:xfrm>
              <a:off x="1384" y="13207"/>
              <a:ext cx="14225" cy="1277"/>
              <a:chOff x="10597" y="10942"/>
              <a:chExt cx="903" cy="81"/>
            </a:xfrm>
          </p:grpSpPr>
          <p:sp>
            <p:nvSpPr>
              <p:cNvPr id="14" name="Rectangle 24">
                <a:extLst>
                  <a:ext uri="{FF2B5EF4-FFF2-40B4-BE49-F238E27FC236}">
                    <a16:creationId xmlns:a16="http://schemas.microsoft.com/office/drawing/2014/main" id="{9EDB3F7A-AD22-5758-40D8-7FC8EA1D257B}"/>
                  </a:ext>
                </a:extLst>
              </p:cNvPr>
              <p:cNvSpPr>
                <a:spLocks noChangeArrowheads="1"/>
              </p:cNvSpPr>
              <p:nvPr/>
            </p:nvSpPr>
            <p:spPr bwMode="auto">
              <a:xfrm>
                <a:off x="10597" y="10942"/>
                <a:ext cx="903" cy="81"/>
              </a:xfrm>
              <a:prstGeom prst="rect">
                <a:avLst/>
              </a:prstGeom>
              <a:solidFill>
                <a:srgbClr val="FF0000"/>
              </a:solidFill>
              <a:ln w="317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000000"/>
                      </a:outerShdw>
                    </a:effectLst>
                  </a14:hiddenEffects>
                </a:ext>
              </a:extLst>
            </p:spPr>
            <p:txBody>
              <a:bodyPr vert="horz" wrap="square" lIns="36576" tIns="36576" rIns="36576" bIns="36576" numCol="1" anchor="t" anchorCtr="0" compatLnSpc="1">
                <a:prstTxWarp prst="textNoShape">
                  <a:avLst/>
                </a:prstTxWarp>
              </a:bodyPr>
              <a:lstStyle/>
              <a:p>
                <a:endParaRPr lang="fr-FR"/>
              </a:p>
            </p:txBody>
          </p:sp>
          <p:pic>
            <p:nvPicPr>
              <p:cNvPr id="1049" name="Picture 25">
                <a:extLst>
                  <a:ext uri="{FF2B5EF4-FFF2-40B4-BE49-F238E27FC236}">
                    <a16:creationId xmlns:a16="http://schemas.microsoft.com/office/drawing/2014/main" id="{9517C565-7161-C497-9FC6-8B098BE14467}"/>
                  </a:ext>
                </a:extLst>
              </p:cNvPr>
              <p:cNvPicPr>
                <a:picLocks noChangeArrowheads="1"/>
              </p:cNvPicPr>
              <p:nvPr/>
            </p:nvPicPr>
            <p:blipFill>
              <a:blip r:embed="rId4">
                <a:extLst>
                  <a:ext uri="{28A0092B-C50C-407E-A947-70E740481C1C}">
                    <a14:useLocalDpi xmlns:a14="http://schemas.microsoft.com/office/drawing/2010/main" val="0"/>
                  </a:ext>
                </a:extLst>
              </a:blip>
              <a:srcRect l="4189" r="4189" b="6418"/>
              <a:stretch>
                <a:fillRect/>
              </a:stretch>
            </p:blipFill>
            <p:spPr bwMode="auto">
              <a:xfrm>
                <a:off x="10609" y="10954"/>
                <a:ext cx="50" cy="50"/>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sp>
            <p:nvSpPr>
              <p:cNvPr id="15" name="AutoShape 26">
                <a:extLst>
                  <a:ext uri="{FF2B5EF4-FFF2-40B4-BE49-F238E27FC236}">
                    <a16:creationId xmlns:a16="http://schemas.microsoft.com/office/drawing/2014/main" id="{B1C01CA1-FBDE-0F15-2E7E-A187E509257B}"/>
                  </a:ext>
                </a:extLst>
              </p:cNvPr>
              <p:cNvSpPr>
                <a:spLocks noChangeArrowheads="1"/>
              </p:cNvSpPr>
              <p:nvPr/>
            </p:nvSpPr>
            <p:spPr bwMode="auto">
              <a:xfrm>
                <a:off x="10685" y="10950"/>
                <a:ext cx="291" cy="59"/>
              </a:xfrm>
              <a:prstGeom prst="roundRect">
                <a:avLst>
                  <a:gd name="adj" fmla="val 16667"/>
                </a:avLst>
              </a:prstGeom>
              <a:solidFill>
                <a:srgbClr val="FFFFFF"/>
              </a:solidFill>
              <a:ln w="19050">
                <a:solidFill>
                  <a:srgbClr val="000000"/>
                </a:solidFill>
                <a:round/>
                <a:headEnd/>
                <a:tailEnd/>
              </a:ln>
              <a:effectLst/>
              <a:extLst>
                <a:ext uri="{AF507438-7753-43E0-B8FC-AC1667EBCBE1}">
                  <a14:hiddenEffects xmlns:a14="http://schemas.microsoft.com/office/drawing/2010/main">
                    <a:effectLst>
                      <a:outerShdw dist="35921" dir="2700000" algn="ctr" rotWithShape="0">
                        <a:srgbClr val="000000"/>
                      </a:outerShdw>
                    </a:effectLst>
                  </a14:hiddenEffects>
                </a:ext>
              </a:extLst>
            </p:spPr>
            <p:txBody>
              <a:bodyPr vert="horz" wrap="square" lIns="36576" tIns="36576" rIns="36576" bIns="36576" numCol="1" anchor="t" anchorCtr="0" compatLnSpc="1">
                <a:prstTxWarp prst="textNoShape">
                  <a:avLst/>
                </a:prstTxWarp>
              </a:bodyPr>
              <a:lstStyle/>
              <a:p>
                <a:endParaRPr lang="fr-FR"/>
              </a:p>
            </p:txBody>
          </p:sp>
          <p:pic>
            <p:nvPicPr>
              <p:cNvPr id="1051" name="Picture 27">
                <a:extLst>
                  <a:ext uri="{FF2B5EF4-FFF2-40B4-BE49-F238E27FC236}">
                    <a16:creationId xmlns:a16="http://schemas.microsoft.com/office/drawing/2014/main" id="{15A50AF3-FFBA-0652-630C-836A1EDBAEDD}"/>
                  </a:ext>
                </a:extLst>
              </p:cNvPr>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800" y="10953"/>
                <a:ext cx="54" cy="54"/>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pic>
            <p:nvPicPr>
              <p:cNvPr id="1052" name="Picture 28">
                <a:extLst>
                  <a:ext uri="{FF2B5EF4-FFF2-40B4-BE49-F238E27FC236}">
                    <a16:creationId xmlns:a16="http://schemas.microsoft.com/office/drawing/2014/main" id="{157F3FC2-E89E-072D-2F57-E9062D924B81}"/>
                  </a:ext>
                </a:extLst>
              </p:cNvPr>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0857" y="10953"/>
                <a:ext cx="54" cy="54"/>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pic>
            <p:nvPicPr>
              <p:cNvPr id="1053" name="Picture 29">
                <a:extLst>
                  <a:ext uri="{FF2B5EF4-FFF2-40B4-BE49-F238E27FC236}">
                    <a16:creationId xmlns:a16="http://schemas.microsoft.com/office/drawing/2014/main" id="{09164743-94E7-F5F0-B41C-5505AA97C351}"/>
                  </a:ext>
                </a:extLst>
              </p:cNvPr>
              <p:cNvPicPr>
                <a:picLocks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0916" y="10953"/>
                <a:ext cx="54" cy="54"/>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pic>
            <p:nvPicPr>
              <p:cNvPr id="1054" name="Picture 30">
                <a:extLst>
                  <a:ext uri="{FF2B5EF4-FFF2-40B4-BE49-F238E27FC236}">
                    <a16:creationId xmlns:a16="http://schemas.microsoft.com/office/drawing/2014/main" id="{326152CF-561D-5F8B-00B1-FEA9B1507D24}"/>
                  </a:ext>
                </a:extLst>
              </p:cNvPr>
              <p:cNvPicPr>
                <a:picLocks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1049" y="10954"/>
                <a:ext cx="54" cy="54"/>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sp>
            <p:nvSpPr>
              <p:cNvPr id="16" name="AutoShape 31">
                <a:extLst>
                  <a:ext uri="{FF2B5EF4-FFF2-40B4-BE49-F238E27FC236}">
                    <a16:creationId xmlns:a16="http://schemas.microsoft.com/office/drawing/2014/main" id="{34633834-5686-C4EE-18A5-B0AC636C678B}"/>
                  </a:ext>
                </a:extLst>
              </p:cNvPr>
              <p:cNvSpPr>
                <a:spLocks noChangeArrowheads="1"/>
              </p:cNvSpPr>
              <p:nvPr/>
            </p:nvSpPr>
            <p:spPr bwMode="auto">
              <a:xfrm>
                <a:off x="11047" y="10951"/>
                <a:ext cx="276" cy="59"/>
              </a:xfrm>
              <a:prstGeom prst="roundRect">
                <a:avLst>
                  <a:gd name="adj" fmla="val 16667"/>
                </a:avLst>
              </a:prstGeom>
              <a:solidFill>
                <a:srgbClr val="FFFFFF"/>
              </a:solidFill>
              <a:ln w="19050">
                <a:solidFill>
                  <a:srgbClr val="000000"/>
                </a:solidFill>
                <a:round/>
                <a:headEnd/>
                <a:tailEnd/>
              </a:ln>
              <a:effectLst/>
              <a:extLst>
                <a:ext uri="{AF507438-7753-43E0-B8FC-AC1667EBCBE1}">
                  <a14:hiddenEffects xmlns:a14="http://schemas.microsoft.com/office/drawing/2010/main">
                    <a:effectLst>
                      <a:outerShdw dist="35921" dir="2700000" algn="ctr" rotWithShape="0">
                        <a:srgbClr val="000000"/>
                      </a:outerShdw>
                    </a:effectLst>
                  </a14:hiddenEffects>
                </a:ext>
              </a:extLst>
            </p:spPr>
            <p:txBody>
              <a:bodyPr vert="horz" wrap="square" lIns="36576" tIns="36576" rIns="36576" bIns="36576" numCol="1" anchor="t" anchorCtr="0" compatLnSpc="1">
                <a:prstTxWarp prst="textNoShape">
                  <a:avLst/>
                </a:prstTxWarp>
              </a:bodyPr>
              <a:lstStyle/>
              <a:p>
                <a:endParaRPr lang="fr-FR"/>
              </a:p>
            </p:txBody>
          </p:sp>
          <p:pic>
            <p:nvPicPr>
              <p:cNvPr id="1056" name="Picture 32">
                <a:extLst>
                  <a:ext uri="{FF2B5EF4-FFF2-40B4-BE49-F238E27FC236}">
                    <a16:creationId xmlns:a16="http://schemas.microsoft.com/office/drawing/2014/main" id="{1544A589-8073-CE15-5F92-37771C8653F6}"/>
                  </a:ext>
                </a:extLst>
              </p:cNvPr>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1105" y="10954"/>
                <a:ext cx="54" cy="54"/>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pic>
            <p:nvPicPr>
              <p:cNvPr id="1057" name="Picture 33">
                <a:extLst>
                  <a:ext uri="{FF2B5EF4-FFF2-40B4-BE49-F238E27FC236}">
                    <a16:creationId xmlns:a16="http://schemas.microsoft.com/office/drawing/2014/main" id="{A1559278-9C44-8275-253F-FE273C688A94}"/>
                  </a:ext>
                </a:extLst>
              </p:cNvPr>
              <p:cNvPicPr>
                <a:picLocks noChangeArrowheads="1"/>
              </p:cNvPicPr>
              <p:nvPr/>
            </p:nvPicPr>
            <p:blipFill>
              <a:blip r:embed="rId9">
                <a:extLst>
                  <a:ext uri="{28A0092B-C50C-407E-A947-70E740481C1C}">
                    <a14:useLocalDpi xmlns:a14="http://schemas.microsoft.com/office/drawing/2010/main" val="0"/>
                  </a:ext>
                </a:extLst>
              </a:blip>
              <a:srcRect l="4018" r="4018"/>
              <a:stretch>
                <a:fillRect/>
              </a:stretch>
            </p:blipFill>
            <p:spPr bwMode="auto">
              <a:xfrm>
                <a:off x="11443" y="10952"/>
                <a:ext cx="50" cy="54"/>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pic>
            <p:nvPicPr>
              <p:cNvPr id="1058" name="Picture 34">
                <a:extLst>
                  <a:ext uri="{FF2B5EF4-FFF2-40B4-BE49-F238E27FC236}">
                    <a16:creationId xmlns:a16="http://schemas.microsoft.com/office/drawing/2014/main" id="{9F24B5FD-729B-9A53-596D-95B60EC555E8}"/>
                  </a:ext>
                </a:extLst>
              </p:cNvPr>
              <p:cNvPicPr>
                <a:picLocks noChangeArrowheads="1"/>
              </p:cNvPicPr>
              <p:nvPr/>
            </p:nvPicPr>
            <p:blipFill>
              <a:blip r:embed="rId10">
                <a:extLst>
                  <a:ext uri="{28A0092B-C50C-407E-A947-70E740481C1C}">
                    <a14:useLocalDpi xmlns:a14="http://schemas.microsoft.com/office/drawing/2010/main" val="0"/>
                  </a:ext>
                </a:extLst>
              </a:blip>
              <a:srcRect l="4018" r="4018"/>
              <a:stretch>
                <a:fillRect/>
              </a:stretch>
            </p:blipFill>
            <p:spPr bwMode="auto">
              <a:xfrm>
                <a:off x="11388" y="10952"/>
                <a:ext cx="50" cy="54"/>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pic>
            <p:nvPicPr>
              <p:cNvPr id="1059" name="Picture 35">
                <a:extLst>
                  <a:ext uri="{FF2B5EF4-FFF2-40B4-BE49-F238E27FC236}">
                    <a16:creationId xmlns:a16="http://schemas.microsoft.com/office/drawing/2014/main" id="{B4123BB9-65E7-B238-AB9C-F71D37658AA3}"/>
                  </a:ext>
                </a:extLst>
              </p:cNvPr>
              <p:cNvPicPr>
                <a:picLocks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11212" y="10954"/>
                <a:ext cx="54" cy="54"/>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pic>
            <p:nvPicPr>
              <p:cNvPr id="1060" name="Picture 36">
                <a:extLst>
                  <a:ext uri="{FF2B5EF4-FFF2-40B4-BE49-F238E27FC236}">
                    <a16:creationId xmlns:a16="http://schemas.microsoft.com/office/drawing/2014/main" id="{2288309F-90F3-FC80-B547-BD80D346870C}"/>
                  </a:ext>
                </a:extLst>
              </p:cNvPr>
              <p:cNvPicPr>
                <a:picLocks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11158" y="10955"/>
                <a:ext cx="54" cy="54"/>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pic>
            <p:nvPicPr>
              <p:cNvPr id="1061" name="Picture 37">
                <a:extLst>
                  <a:ext uri="{FF2B5EF4-FFF2-40B4-BE49-F238E27FC236}">
                    <a16:creationId xmlns:a16="http://schemas.microsoft.com/office/drawing/2014/main" id="{83F6F253-19DB-3976-97C7-CF7F255DEE8E}"/>
                  </a:ext>
                </a:extLst>
              </p:cNvPr>
              <p:cNvPicPr>
                <a:picLocks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10745" y="10953"/>
                <a:ext cx="54" cy="54"/>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graphicFrame>
            <p:nvGraphicFramePr>
              <p:cNvPr id="17" name="Objet 16">
                <a:extLst>
                  <a:ext uri="{FF2B5EF4-FFF2-40B4-BE49-F238E27FC236}">
                    <a16:creationId xmlns:a16="http://schemas.microsoft.com/office/drawing/2014/main" id="{4A60ABE6-88AB-9084-70C1-D29BF5721E3D}"/>
                  </a:ext>
                </a:extLst>
              </p:cNvPr>
              <p:cNvGraphicFramePr>
                <a:graphicFrameLocks noChangeAspect="1"/>
              </p:cNvGraphicFramePr>
              <p:nvPr/>
            </p:nvGraphicFramePr>
            <p:xfrm>
              <a:off x="11333" y="10955"/>
              <a:ext cx="52" cy="50"/>
            </p:xfrm>
            <a:graphic>
              <a:graphicData uri="http://schemas.openxmlformats.org/presentationml/2006/ole">
                <mc:AlternateContent xmlns:mc="http://schemas.openxmlformats.org/markup-compatibility/2006">
                  <mc:Choice xmlns:v="urn:schemas-microsoft-com:vml" Requires="v">
                    <p:oleObj name="Image bitmap" r:id="rId14" imgW="734486" imgH="724284" progId="Paint.Picture">
                      <p:embed/>
                    </p:oleObj>
                  </mc:Choice>
                  <mc:Fallback>
                    <p:oleObj name="Image bitmap" r:id="rId14" imgW="734486" imgH="724284" progId="Paint.Picture">
                      <p:embed/>
                      <p:pic>
                        <p:nvPicPr>
                          <p:cNvPr id="17" name="Objet 16">
                            <a:extLst>
                              <a:ext uri="{FF2B5EF4-FFF2-40B4-BE49-F238E27FC236}">
                                <a16:creationId xmlns:a16="http://schemas.microsoft.com/office/drawing/2014/main" id="{4A60ABE6-88AB-9084-70C1-D29BF5721E3D}"/>
                              </a:ext>
                            </a:extLst>
                          </p:cNvPr>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11333" y="10955"/>
                            <a:ext cx="52" cy="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in">
                                <a:solidFill>
                                  <a:srgbClr val="000000"/>
                                </a:solidFill>
                                <a:miter lim="800000"/>
                                <a:headEnd/>
                                <a:tailEnd/>
                              </a14:hiddenLine>
                            </a:ext>
                          </a:extLst>
                        </p:spPr>
                      </p:pic>
                    </p:oleObj>
                  </mc:Fallback>
                </mc:AlternateContent>
              </a:graphicData>
            </a:graphic>
          </p:graphicFrame>
          <p:pic>
            <p:nvPicPr>
              <p:cNvPr id="1063" name="Picture 39">
                <a:extLst>
                  <a:ext uri="{FF2B5EF4-FFF2-40B4-BE49-F238E27FC236}">
                    <a16:creationId xmlns:a16="http://schemas.microsoft.com/office/drawing/2014/main" id="{3D4EB046-35A6-5208-56D0-F1B246AA483B}"/>
                  </a:ext>
                </a:extLst>
              </p:cNvPr>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11263" y="10956"/>
                <a:ext cx="52" cy="49"/>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pic>
            <p:nvPicPr>
              <p:cNvPr id="1064" name="Picture 40">
                <a:extLst>
                  <a:ext uri="{FF2B5EF4-FFF2-40B4-BE49-F238E27FC236}">
                    <a16:creationId xmlns:a16="http://schemas.microsoft.com/office/drawing/2014/main" id="{B12776B7-6F94-7407-C620-38007739EF4D}"/>
                  </a:ext>
                </a:extLst>
              </p:cNvPr>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10693" y="10956"/>
                <a:ext cx="52" cy="49"/>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grpSp>
        <p:pic>
          <p:nvPicPr>
            <p:cNvPr id="1065" name="Picture 41">
              <a:extLst>
                <a:ext uri="{FF2B5EF4-FFF2-40B4-BE49-F238E27FC236}">
                  <a16:creationId xmlns:a16="http://schemas.microsoft.com/office/drawing/2014/main" id="{2E34069E-F34E-07F5-BDF9-9C67385198FC}"/>
                </a:ext>
              </a:extLst>
            </p:cNvPr>
            <p:cNvPicPr>
              <a:picLocks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8536" y="13412"/>
              <a:ext cx="851" cy="852"/>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grpSp>
      <p:grpSp>
        <p:nvGrpSpPr>
          <p:cNvPr id="24" name="Groupe 23">
            <a:extLst>
              <a:ext uri="{FF2B5EF4-FFF2-40B4-BE49-F238E27FC236}">
                <a16:creationId xmlns:a16="http://schemas.microsoft.com/office/drawing/2014/main" id="{DB2505EA-2F00-2EF4-B5C1-E614D6A8B79E}"/>
              </a:ext>
            </a:extLst>
          </p:cNvPr>
          <p:cNvGrpSpPr/>
          <p:nvPr/>
        </p:nvGrpSpPr>
        <p:grpSpPr>
          <a:xfrm>
            <a:off x="4112220" y="4243313"/>
            <a:ext cx="5172075" cy="810895"/>
            <a:chOff x="4990873" y="5909233"/>
            <a:chExt cx="5172075" cy="810895"/>
          </a:xfrm>
        </p:grpSpPr>
        <p:sp>
          <p:nvSpPr>
            <p:cNvPr id="20" name="Rectangle 19">
              <a:extLst>
                <a:ext uri="{FF2B5EF4-FFF2-40B4-BE49-F238E27FC236}">
                  <a16:creationId xmlns:a16="http://schemas.microsoft.com/office/drawing/2014/main" id="{03F564B1-E5E0-3471-7B49-86CEA6586821}"/>
                </a:ext>
              </a:extLst>
            </p:cNvPr>
            <p:cNvSpPr>
              <a:spLocks noChangeArrowheads="1"/>
            </p:cNvSpPr>
            <p:nvPr/>
          </p:nvSpPr>
          <p:spPr bwMode="auto">
            <a:xfrm>
              <a:off x="4990873" y="5909233"/>
              <a:ext cx="5172075" cy="810895"/>
            </a:xfrm>
            <a:prstGeom prst="rect">
              <a:avLst/>
            </a:prstGeom>
            <a:solidFill>
              <a:srgbClr val="00B050"/>
            </a:solidFill>
            <a:ln w="3175">
              <a:solidFill>
                <a:schemeClr val="dk1">
                  <a:lumMod val="0"/>
                  <a:lumOff val="0"/>
                </a:schemeClr>
              </a:solidFill>
              <a:miter lim="800000"/>
              <a:headEnd/>
              <a:tailEnd/>
            </a:ln>
            <a:effectLst/>
            <a:extLst>
              <a:ext uri="{AF507438-7753-43E0-B8FC-AC1667EBCBE1}">
                <a14:hiddenEffects xmlns:a14="http://schemas.microsoft.com/office/drawing/2010/main">
                  <a:effectLst>
                    <a:outerShdw dist="35921" dir="2700000" algn="ctr" rotWithShape="0">
                      <a:schemeClr val="dk1">
                        <a:lumMod val="0"/>
                        <a:lumOff val="0"/>
                      </a:schemeClr>
                    </a:outerShdw>
                  </a:effectLst>
                </a14:hiddenEffects>
              </a:ext>
            </a:extLst>
          </p:spPr>
          <p:txBody>
            <a:bodyPr rot="0" vert="horz" wrap="square" lIns="36576" tIns="36576" rIns="36576" bIns="36576" anchor="t" anchorCtr="0" upright="1">
              <a:noAutofit/>
            </a:bodyPr>
            <a:lstStyle/>
            <a:p>
              <a:endParaRPr lang="fr-FR"/>
            </a:p>
          </p:txBody>
        </p:sp>
        <p:grpSp>
          <p:nvGrpSpPr>
            <p:cNvPr id="21" name="Group 42">
              <a:extLst>
                <a:ext uri="{FF2B5EF4-FFF2-40B4-BE49-F238E27FC236}">
                  <a16:creationId xmlns:a16="http://schemas.microsoft.com/office/drawing/2014/main" id="{5E5AF2F2-0D3E-BC0E-13FC-93801A9CB921}"/>
                </a:ext>
              </a:extLst>
            </p:cNvPr>
            <p:cNvGrpSpPr>
              <a:grpSpLocks/>
            </p:cNvGrpSpPr>
            <p:nvPr/>
          </p:nvGrpSpPr>
          <p:grpSpPr bwMode="auto">
            <a:xfrm>
              <a:off x="5772063" y="6020172"/>
              <a:ext cx="3644900" cy="587375"/>
              <a:chOff x="10926" y="10792"/>
              <a:chExt cx="364" cy="58"/>
            </a:xfrm>
          </p:grpSpPr>
          <p:pic>
            <p:nvPicPr>
              <p:cNvPr id="1067" name="Picture 43">
                <a:extLst>
                  <a:ext uri="{FF2B5EF4-FFF2-40B4-BE49-F238E27FC236}">
                    <a16:creationId xmlns:a16="http://schemas.microsoft.com/office/drawing/2014/main" id="{7B9CD44E-A43A-3AFA-308E-4A7981DF9889}"/>
                  </a:ext>
                </a:extLst>
              </p:cNvPr>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926" y="10794"/>
                <a:ext cx="54" cy="54"/>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sp>
            <p:nvSpPr>
              <p:cNvPr id="22" name="AutoShape 44">
                <a:extLst>
                  <a:ext uri="{FF2B5EF4-FFF2-40B4-BE49-F238E27FC236}">
                    <a16:creationId xmlns:a16="http://schemas.microsoft.com/office/drawing/2014/main" id="{B664277E-3E57-54A3-73F7-A8B42FF2F468}"/>
                  </a:ext>
                </a:extLst>
              </p:cNvPr>
              <p:cNvSpPr>
                <a:spLocks noChangeArrowheads="1"/>
              </p:cNvSpPr>
              <p:nvPr/>
            </p:nvSpPr>
            <p:spPr bwMode="auto">
              <a:xfrm>
                <a:off x="11046" y="10792"/>
                <a:ext cx="173" cy="58"/>
              </a:xfrm>
              <a:prstGeom prst="roundRect">
                <a:avLst>
                  <a:gd name="adj" fmla="val 16667"/>
                </a:avLst>
              </a:prstGeom>
              <a:noFill/>
              <a:ln w="19050">
                <a:solidFill>
                  <a:srgbClr val="000000"/>
                </a:solidFill>
                <a:round/>
                <a:headEnd/>
                <a:tailEnd/>
              </a:ln>
              <a:effectLst/>
              <a:extLst>
                <a:ext uri="{909E8E84-426E-40DD-AFC4-6F175D3DCCD1}">
                  <a14:hiddenFill xmlns:a14="http://schemas.microsoft.com/office/drawing/2010/main">
                    <a:solidFill>
                      <a:srgbClr val="5B9BD5"/>
                    </a:solidFill>
                  </a14:hiddenFill>
                </a:ext>
                <a:ext uri="{AF507438-7753-43E0-B8FC-AC1667EBCBE1}">
                  <a14:hiddenEffects xmlns:a14="http://schemas.microsoft.com/office/drawing/2010/main">
                    <a:effectLst>
                      <a:outerShdw dist="35921" dir="2700000" algn="ctr" rotWithShape="0">
                        <a:srgbClr val="000000"/>
                      </a:outerShdw>
                    </a:effectLst>
                  </a14:hiddenEffects>
                </a:ext>
              </a:extLst>
            </p:spPr>
            <p:txBody>
              <a:bodyPr vert="horz" wrap="square" lIns="36576" tIns="36576" rIns="36576" bIns="36576" numCol="1" anchor="t" anchorCtr="0" compatLnSpc="1">
                <a:prstTxWarp prst="textNoShape">
                  <a:avLst/>
                </a:prstTxWarp>
              </a:bodyPr>
              <a:lstStyle/>
              <a:p>
                <a:endParaRPr lang="fr-FR"/>
              </a:p>
            </p:txBody>
          </p:sp>
          <p:pic>
            <p:nvPicPr>
              <p:cNvPr id="1069" name="Picture 45">
                <a:extLst>
                  <a:ext uri="{FF2B5EF4-FFF2-40B4-BE49-F238E27FC236}">
                    <a16:creationId xmlns:a16="http://schemas.microsoft.com/office/drawing/2014/main" id="{53C92366-A590-0C28-115B-D0E12C5D356C}"/>
                  </a:ext>
                </a:extLst>
              </p:cNvPr>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1050" y="10795"/>
                <a:ext cx="54" cy="54"/>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graphicFrame>
            <p:nvGraphicFramePr>
              <p:cNvPr id="23" name="Objet 22">
                <a:extLst>
                  <a:ext uri="{FF2B5EF4-FFF2-40B4-BE49-F238E27FC236}">
                    <a16:creationId xmlns:a16="http://schemas.microsoft.com/office/drawing/2014/main" id="{285FF7A5-0B74-0CA8-A1C0-A95A9307EB7B}"/>
                  </a:ext>
                </a:extLst>
              </p:cNvPr>
              <p:cNvGraphicFramePr>
                <a:graphicFrameLocks noChangeAspect="1"/>
              </p:cNvGraphicFramePr>
              <p:nvPr/>
            </p:nvGraphicFramePr>
            <p:xfrm>
              <a:off x="11238" y="10796"/>
              <a:ext cx="52" cy="51"/>
            </p:xfrm>
            <a:graphic>
              <a:graphicData uri="http://schemas.openxmlformats.org/presentationml/2006/ole">
                <mc:AlternateContent xmlns:mc="http://schemas.openxmlformats.org/markup-compatibility/2006">
                  <mc:Choice xmlns:v="urn:schemas-microsoft-com:vml" Requires="v">
                    <p:oleObj name="Image bitmap" r:id="rId17" imgW="734486" imgH="724284" progId="Paint.Picture">
                      <p:embed/>
                    </p:oleObj>
                  </mc:Choice>
                  <mc:Fallback>
                    <p:oleObj name="Image bitmap" r:id="rId17" imgW="734486" imgH="724284" progId="Paint.Picture">
                      <p:embed/>
                      <p:pic>
                        <p:nvPicPr>
                          <p:cNvPr id="23" name="Objet 22">
                            <a:extLst>
                              <a:ext uri="{FF2B5EF4-FFF2-40B4-BE49-F238E27FC236}">
                                <a16:creationId xmlns:a16="http://schemas.microsoft.com/office/drawing/2014/main" id="{285FF7A5-0B74-0CA8-A1C0-A95A9307EB7B}"/>
                              </a:ext>
                            </a:extLst>
                          </p:cNvPr>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11238" y="10796"/>
                            <a:ext cx="52" cy="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in">
                                <a:solidFill>
                                  <a:srgbClr val="000000"/>
                                </a:solidFill>
                                <a:miter lim="800000"/>
                                <a:headEnd/>
                                <a:tailEnd/>
                              </a14:hiddenLine>
                            </a:ext>
                          </a:extLst>
                        </p:spPr>
                      </p:pic>
                    </p:oleObj>
                  </mc:Fallback>
                </mc:AlternateContent>
              </a:graphicData>
            </a:graphic>
          </p:graphicFrame>
          <p:pic>
            <p:nvPicPr>
              <p:cNvPr id="1071" name="Picture 47">
                <a:extLst>
                  <a:ext uri="{FF2B5EF4-FFF2-40B4-BE49-F238E27FC236}">
                    <a16:creationId xmlns:a16="http://schemas.microsoft.com/office/drawing/2014/main" id="{A32F7A1E-18E3-FD3F-FB91-A2777AD221F3}"/>
                  </a:ext>
                </a:extLst>
              </p:cNvPr>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1106" y="10795"/>
                <a:ext cx="54" cy="54"/>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pic>
            <p:nvPicPr>
              <p:cNvPr id="1072" name="Picture 48">
                <a:extLst>
                  <a:ext uri="{FF2B5EF4-FFF2-40B4-BE49-F238E27FC236}">
                    <a16:creationId xmlns:a16="http://schemas.microsoft.com/office/drawing/2014/main" id="{A87CF547-DD61-DF31-52F8-C8E57D80AC10}"/>
                  </a:ext>
                </a:extLst>
              </p:cNvPr>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11160" y="10798"/>
                <a:ext cx="53" cy="49"/>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grpSp>
      </p:grpSp>
      <p:pic>
        <p:nvPicPr>
          <p:cNvPr id="6" name="Image 4">
            <a:extLst>
              <a:ext uri="{FF2B5EF4-FFF2-40B4-BE49-F238E27FC236}">
                <a16:creationId xmlns:a16="http://schemas.microsoft.com/office/drawing/2014/main" id="{45B75BA6-534A-7D8D-4FCB-CEAD4DED9E8C}"/>
              </a:ext>
            </a:extLst>
          </p:cNvPr>
          <p:cNvPicPr>
            <a:picLocks noChangeAspect="1"/>
          </p:cNvPicPr>
          <p:nvPr/>
        </p:nvPicPr>
        <p:blipFill>
          <a:blip r:embed="rId18"/>
          <a:stretch>
            <a:fillRect/>
          </a:stretch>
        </p:blipFill>
        <p:spPr>
          <a:xfrm>
            <a:off x="9801506" y="6115022"/>
            <a:ext cx="2304488" cy="640135"/>
          </a:xfrm>
          <a:prstGeom prst="rect">
            <a:avLst/>
          </a:prstGeom>
        </p:spPr>
      </p:pic>
      <p:pic>
        <p:nvPicPr>
          <p:cNvPr id="7" name="Imagen 6">
            <a:extLst>
              <a:ext uri="{FF2B5EF4-FFF2-40B4-BE49-F238E27FC236}">
                <a16:creationId xmlns:a16="http://schemas.microsoft.com/office/drawing/2014/main" id="{B3BAE6D8-0E8E-3734-565E-5E8EDD6064F8}"/>
              </a:ext>
            </a:extLst>
          </p:cNvPr>
          <p:cNvPicPr>
            <a:picLocks noChangeAspect="1"/>
          </p:cNvPicPr>
          <p:nvPr/>
        </p:nvPicPr>
        <p:blipFill rotWithShape="1">
          <a:blip r:embed="rId19">
            <a:alphaModFix amt="20000"/>
            <a:extLst>
              <a:ext uri="{28A0092B-C50C-407E-A947-70E740481C1C}">
                <a14:useLocalDpi xmlns:a14="http://schemas.microsoft.com/office/drawing/2010/main" val="0"/>
              </a:ext>
            </a:extLst>
          </a:blip>
          <a:srcRect l="20936" t="6462" r="74343" b="6444"/>
          <a:stretch/>
        </p:blipFill>
        <p:spPr>
          <a:xfrm>
            <a:off x="-9557" y="-1074"/>
            <a:ext cx="644112" cy="6856600"/>
          </a:xfrm>
          <a:prstGeom prst="rect">
            <a:avLst/>
          </a:prstGeom>
        </p:spPr>
      </p:pic>
      <p:sp>
        <p:nvSpPr>
          <p:cNvPr id="8" name="Rubrik 1">
            <a:extLst>
              <a:ext uri="{FF2B5EF4-FFF2-40B4-BE49-F238E27FC236}">
                <a16:creationId xmlns:a16="http://schemas.microsoft.com/office/drawing/2014/main" id="{91240C36-E1CA-3E60-18C2-1E3420B42D65}"/>
              </a:ext>
            </a:extLst>
          </p:cNvPr>
          <p:cNvSpPr txBox="1">
            <a:spLocks/>
          </p:cNvSpPr>
          <p:nvPr/>
        </p:nvSpPr>
        <p:spPr>
          <a:xfrm>
            <a:off x="1081549" y="293322"/>
            <a:ext cx="10048568" cy="766588"/>
          </a:xfrm>
          <a:prstGeom prst="rect">
            <a:avLst/>
          </a:prstGeom>
          <a:solidFill>
            <a:srgbClr val="4D4D4D"/>
          </a:solidFill>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200" b="1" dirty="0">
                <a:solidFill>
                  <a:schemeClr val="bg1"/>
                </a:solidFill>
                <a:latin typeface="Arial" panose="020B0604020202020204" pitchFamily="34" charset="0"/>
                <a:cs typeface="Arial" panose="020B0604020202020204" pitchFamily="34" charset="0"/>
              </a:rPr>
              <a:t>Pesticide </a:t>
            </a:r>
            <a:r>
              <a:rPr lang="en-US" sz="3200" b="1" dirty="0" err="1">
                <a:solidFill>
                  <a:schemeClr val="bg1"/>
                </a:solidFill>
                <a:latin typeface="Arial" panose="020B0604020202020204" pitchFamily="34" charset="0"/>
                <a:cs typeface="Arial" panose="020B0604020202020204" pitchFamily="34" charset="0"/>
              </a:rPr>
              <a:t>colour</a:t>
            </a:r>
            <a:r>
              <a:rPr lang="en-US" sz="3200" b="1" dirty="0">
                <a:solidFill>
                  <a:schemeClr val="bg1"/>
                </a:solidFill>
                <a:latin typeface="Arial" panose="020B0604020202020204" pitchFamily="34" charset="0"/>
                <a:cs typeface="Arial" panose="020B0604020202020204" pitchFamily="34" charset="0"/>
              </a:rPr>
              <a:t> bands</a:t>
            </a:r>
            <a:endParaRPr lang="en-GB" sz="3200" b="1"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72759045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Rectángulo 13">
            <a:extLst>
              <a:ext uri="{FF2B5EF4-FFF2-40B4-BE49-F238E27FC236}">
                <a16:creationId xmlns:a16="http://schemas.microsoft.com/office/drawing/2014/main" id="{08D80333-B1D0-8487-3370-A89113ED5C30}"/>
              </a:ext>
            </a:extLst>
          </p:cNvPr>
          <p:cNvSpPr/>
          <p:nvPr/>
        </p:nvSpPr>
        <p:spPr>
          <a:xfrm>
            <a:off x="5159896" y="2419140"/>
            <a:ext cx="1044994" cy="575364"/>
          </a:xfrm>
          <a:prstGeom prst="rect">
            <a:avLst/>
          </a:prstGeom>
          <a:solidFill>
            <a:srgbClr val="E0163C"/>
          </a:solidFill>
          <a:ln w="38100">
            <a:solidFill>
              <a:srgbClr val="E0163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PE" dirty="0">
              <a:solidFill>
                <a:srgbClr val="C00000"/>
              </a:solidFill>
            </a:endParaRPr>
          </a:p>
        </p:txBody>
      </p:sp>
      <p:sp>
        <p:nvSpPr>
          <p:cNvPr id="2" name="Titre 1">
            <a:extLst>
              <a:ext uri="{FF2B5EF4-FFF2-40B4-BE49-F238E27FC236}">
                <a16:creationId xmlns:a16="http://schemas.microsoft.com/office/drawing/2014/main" id="{3F929F40-DAF2-4503-8A07-BBD117BCD78E}"/>
              </a:ext>
            </a:extLst>
          </p:cNvPr>
          <p:cNvSpPr>
            <a:spLocks noGrp="1"/>
          </p:cNvSpPr>
          <p:nvPr>
            <p:ph type="title"/>
          </p:nvPr>
        </p:nvSpPr>
        <p:spPr>
          <a:xfrm>
            <a:off x="4295800" y="2706822"/>
            <a:ext cx="7115200" cy="1468800"/>
          </a:xfrm>
        </p:spPr>
        <p:txBody>
          <a:bodyPr>
            <a:normAutofit fontScale="90000"/>
          </a:bodyPr>
          <a:lstStyle/>
          <a:p>
            <a:r>
              <a:rPr lang="fr-FR" dirty="0">
                <a:latin typeface="Arial" panose="020B0604020202020204" pitchFamily="34" charset="0"/>
                <a:cs typeface="Arial" panose="020B0604020202020204" pitchFamily="34" charset="0"/>
              </a:rPr>
              <a:t>A5. </a:t>
            </a:r>
            <a:r>
              <a:rPr lang="en-US" b="1" dirty="0">
                <a:solidFill>
                  <a:schemeClr val="bg1"/>
                </a:solidFill>
                <a:latin typeface="Arial" panose="020B0604020202020204" pitchFamily="34" charset="0"/>
                <a:cs typeface="Arial" panose="020B0604020202020204" pitchFamily="34" charset="0"/>
              </a:rPr>
              <a:t>GHS</a:t>
            </a:r>
            <a:r>
              <a:rPr lang="en-US" dirty="0">
                <a:latin typeface="Arial" panose="020B0604020202020204" pitchFamily="34" charset="0"/>
                <a:cs typeface="Arial" panose="020B0604020202020204" pitchFamily="34" charset="0"/>
              </a:rPr>
              <a:t> and pesticides</a:t>
            </a:r>
            <a:br>
              <a:rPr lang="en-US" dirty="0">
                <a:latin typeface="Arial" panose="020B0604020202020204" pitchFamily="34" charset="0"/>
                <a:cs typeface="Arial" panose="020B0604020202020204" pitchFamily="34" charset="0"/>
              </a:rPr>
            </a:br>
            <a:r>
              <a:rPr lang="en-US" dirty="0">
                <a:latin typeface="Arial" panose="020B0604020202020204" pitchFamily="34" charset="0"/>
                <a:cs typeface="Arial" panose="020B0604020202020204" pitchFamily="34" charset="0"/>
              </a:rPr>
              <a:t>- classification and</a:t>
            </a:r>
            <a:br>
              <a:rPr lang="en-US" dirty="0">
                <a:latin typeface="Arial" panose="020B0604020202020204" pitchFamily="34" charset="0"/>
                <a:cs typeface="Arial" panose="020B0604020202020204" pitchFamily="34" charset="0"/>
              </a:rPr>
            </a:br>
            <a:r>
              <a:rPr lang="en-US" dirty="0">
                <a:latin typeface="Arial" panose="020B0604020202020204" pitchFamily="34" charset="0"/>
                <a:cs typeface="Arial" panose="020B0604020202020204" pitchFamily="34" charset="0"/>
              </a:rPr>
              <a:t>- labelling</a:t>
            </a:r>
            <a:endParaRPr lang="fr-FR" dirty="0">
              <a:latin typeface="Arial" panose="020B0604020202020204" pitchFamily="34" charset="0"/>
              <a:cs typeface="Arial" panose="020B0604020202020204" pitchFamily="34" charset="0"/>
            </a:endParaRPr>
          </a:p>
        </p:txBody>
      </p:sp>
      <p:sp>
        <p:nvSpPr>
          <p:cNvPr id="3" name="Espace réservé du texte 2">
            <a:extLst>
              <a:ext uri="{FF2B5EF4-FFF2-40B4-BE49-F238E27FC236}">
                <a16:creationId xmlns:a16="http://schemas.microsoft.com/office/drawing/2014/main" id="{21601560-417C-0657-969C-87EE5F52EC90}"/>
              </a:ext>
            </a:extLst>
          </p:cNvPr>
          <p:cNvSpPr>
            <a:spLocks noGrp="1"/>
          </p:cNvSpPr>
          <p:nvPr>
            <p:ph type="body" idx="1"/>
          </p:nvPr>
        </p:nvSpPr>
        <p:spPr>
          <a:xfrm>
            <a:off x="4275381" y="4437112"/>
            <a:ext cx="8915399" cy="860400"/>
          </a:xfrm>
        </p:spPr>
        <p:txBody>
          <a:bodyPr>
            <a:normAutofit/>
          </a:bodyPr>
          <a:lstStyle/>
          <a:p>
            <a:r>
              <a:rPr lang="en-US" sz="3200" b="1" dirty="0">
                <a:latin typeface="Arial" panose="020B0604020202020204" pitchFamily="34" charset="0"/>
                <a:cs typeface="Arial" panose="020B0604020202020204" pitchFamily="34" charset="0"/>
              </a:rPr>
              <a:t>How to proceed in practice?</a:t>
            </a:r>
            <a:endParaRPr lang="fr-FR" sz="3200" b="1" dirty="0">
              <a:latin typeface="Arial" panose="020B0604020202020204" pitchFamily="34" charset="0"/>
              <a:cs typeface="Arial" panose="020B0604020202020204" pitchFamily="34" charset="0"/>
            </a:endParaRPr>
          </a:p>
        </p:txBody>
      </p:sp>
      <p:pic>
        <p:nvPicPr>
          <p:cNvPr id="4" name="Image 4">
            <a:extLst>
              <a:ext uri="{FF2B5EF4-FFF2-40B4-BE49-F238E27FC236}">
                <a16:creationId xmlns:a16="http://schemas.microsoft.com/office/drawing/2014/main" id="{53584A9A-9FA3-62A4-DB96-9370E2665C6B}"/>
              </a:ext>
            </a:extLst>
          </p:cNvPr>
          <p:cNvPicPr>
            <a:picLocks noChangeAspect="1"/>
          </p:cNvPicPr>
          <p:nvPr/>
        </p:nvPicPr>
        <p:blipFill>
          <a:blip r:embed="rId2"/>
          <a:stretch>
            <a:fillRect/>
          </a:stretch>
        </p:blipFill>
        <p:spPr>
          <a:xfrm>
            <a:off x="9801506" y="6115022"/>
            <a:ext cx="2304488" cy="640135"/>
          </a:xfrm>
          <a:prstGeom prst="rect">
            <a:avLst/>
          </a:prstGeom>
        </p:spPr>
      </p:pic>
      <p:pic>
        <p:nvPicPr>
          <p:cNvPr id="5" name="Imagen 29">
            <a:extLst>
              <a:ext uri="{FF2B5EF4-FFF2-40B4-BE49-F238E27FC236}">
                <a16:creationId xmlns:a16="http://schemas.microsoft.com/office/drawing/2014/main" id="{1A407787-060A-D469-E84A-FCA7E1EF0EB5}"/>
              </a:ext>
            </a:extLst>
          </p:cNvPr>
          <p:cNvPicPr>
            <a:picLocks noChangeAspect="1"/>
          </p:cNvPicPr>
          <p:nvPr/>
        </p:nvPicPr>
        <p:blipFill rotWithShape="1">
          <a:blip r:embed="rId3">
            <a:alphaModFix amt="20000"/>
            <a:extLst>
              <a:ext uri="{28A0092B-C50C-407E-A947-70E740481C1C}">
                <a14:useLocalDpi xmlns:a14="http://schemas.microsoft.com/office/drawing/2010/main" val="0"/>
              </a:ext>
            </a:extLst>
          </a:blip>
          <a:srcRect l="20079" t="7465" r="52664" b="5441"/>
          <a:stretch/>
        </p:blipFill>
        <p:spPr>
          <a:xfrm>
            <a:off x="42040" y="0"/>
            <a:ext cx="3718363" cy="6856600"/>
          </a:xfrm>
          <a:prstGeom prst="rect">
            <a:avLst/>
          </a:prstGeom>
        </p:spPr>
      </p:pic>
    </p:spTree>
    <p:extLst>
      <p:ext uri="{BB962C8B-B14F-4D97-AF65-F5344CB8AC3E}">
        <p14:creationId xmlns:p14="http://schemas.microsoft.com/office/powerpoint/2010/main" val="44536071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3" name="Espace réservé du contenu 12">
            <a:extLst>
              <a:ext uri="{FF2B5EF4-FFF2-40B4-BE49-F238E27FC236}">
                <a16:creationId xmlns:a16="http://schemas.microsoft.com/office/drawing/2014/main" id="{92838D59-E8F8-C35B-8D25-744B4BA5E7D1}"/>
              </a:ext>
            </a:extLst>
          </p:cNvPr>
          <p:cNvPicPr>
            <a:picLocks noGrp="1" noChangeAspect="1"/>
          </p:cNvPicPr>
          <p:nvPr>
            <p:ph idx="1"/>
          </p:nvPr>
        </p:nvPicPr>
        <p:blipFill rotWithShape="1">
          <a:blip r:embed="rId3"/>
          <a:srcRect l="28611" t="11414" r="30896" b="19974"/>
          <a:stretch/>
        </p:blipFill>
        <p:spPr>
          <a:xfrm>
            <a:off x="6096000" y="2564904"/>
            <a:ext cx="1800200" cy="2592288"/>
          </a:xfrm>
          <a:prstGeom prst="rect">
            <a:avLst/>
          </a:prstGeom>
        </p:spPr>
      </p:pic>
      <p:pic>
        <p:nvPicPr>
          <p:cNvPr id="7" name="Bildobjekt 9">
            <a:extLst>
              <a:ext uri="{FF2B5EF4-FFF2-40B4-BE49-F238E27FC236}">
                <a16:creationId xmlns:a16="http://schemas.microsoft.com/office/drawing/2014/main" id="{443821DD-E3C6-22D9-251F-5F767CE81832}"/>
              </a:ext>
            </a:extLst>
          </p:cNvPr>
          <p:cNvPicPr>
            <a:picLocks noChangeAspect="1"/>
          </p:cNvPicPr>
          <p:nvPr/>
        </p:nvPicPr>
        <p:blipFill>
          <a:blip r:embed="rId4"/>
          <a:stretch>
            <a:fillRect/>
          </a:stretch>
        </p:blipFill>
        <p:spPr>
          <a:xfrm>
            <a:off x="1847528" y="1507437"/>
            <a:ext cx="2714700" cy="3834347"/>
          </a:xfrm>
          <a:prstGeom prst="rect">
            <a:avLst/>
          </a:prstGeom>
        </p:spPr>
      </p:pic>
      <p:pic>
        <p:nvPicPr>
          <p:cNvPr id="11" name="Image 10">
            <a:extLst>
              <a:ext uri="{FF2B5EF4-FFF2-40B4-BE49-F238E27FC236}">
                <a16:creationId xmlns:a16="http://schemas.microsoft.com/office/drawing/2014/main" id="{3AF9644A-1530-9EA9-89BA-208B5BE14C54}"/>
              </a:ext>
            </a:extLst>
          </p:cNvPr>
          <p:cNvPicPr>
            <a:picLocks noChangeAspect="1"/>
          </p:cNvPicPr>
          <p:nvPr/>
        </p:nvPicPr>
        <p:blipFill>
          <a:blip r:embed="rId5"/>
          <a:stretch>
            <a:fillRect/>
          </a:stretch>
        </p:blipFill>
        <p:spPr>
          <a:xfrm>
            <a:off x="6888088" y="1507437"/>
            <a:ext cx="4918764" cy="4077072"/>
          </a:xfrm>
          <a:prstGeom prst="rect">
            <a:avLst/>
          </a:prstGeom>
        </p:spPr>
      </p:pic>
      <p:pic>
        <p:nvPicPr>
          <p:cNvPr id="12" name="Bildobjekt 7">
            <a:extLst>
              <a:ext uri="{FF2B5EF4-FFF2-40B4-BE49-F238E27FC236}">
                <a16:creationId xmlns:a16="http://schemas.microsoft.com/office/drawing/2014/main" id="{AA0A69A7-A8B9-115E-CF53-EE24873BF547}"/>
              </a:ext>
            </a:extLst>
          </p:cNvPr>
          <p:cNvPicPr>
            <a:picLocks noChangeAspect="1"/>
          </p:cNvPicPr>
          <p:nvPr/>
        </p:nvPicPr>
        <p:blipFill>
          <a:blip r:embed="rId6"/>
          <a:stretch>
            <a:fillRect/>
          </a:stretch>
        </p:blipFill>
        <p:spPr>
          <a:xfrm>
            <a:off x="4723536" y="3717032"/>
            <a:ext cx="2073139" cy="2957036"/>
          </a:xfrm>
          <a:prstGeom prst="rect">
            <a:avLst/>
          </a:prstGeom>
        </p:spPr>
      </p:pic>
      <p:pic>
        <p:nvPicPr>
          <p:cNvPr id="3" name="Image 4">
            <a:extLst>
              <a:ext uri="{FF2B5EF4-FFF2-40B4-BE49-F238E27FC236}">
                <a16:creationId xmlns:a16="http://schemas.microsoft.com/office/drawing/2014/main" id="{876A3191-4BC9-FDC5-F996-453799B6A9B2}"/>
              </a:ext>
            </a:extLst>
          </p:cNvPr>
          <p:cNvPicPr>
            <a:picLocks noChangeAspect="1"/>
          </p:cNvPicPr>
          <p:nvPr/>
        </p:nvPicPr>
        <p:blipFill>
          <a:blip r:embed="rId7"/>
          <a:stretch>
            <a:fillRect/>
          </a:stretch>
        </p:blipFill>
        <p:spPr>
          <a:xfrm>
            <a:off x="9801506" y="6115022"/>
            <a:ext cx="2304488" cy="640135"/>
          </a:xfrm>
          <a:prstGeom prst="rect">
            <a:avLst/>
          </a:prstGeom>
        </p:spPr>
      </p:pic>
      <p:pic>
        <p:nvPicPr>
          <p:cNvPr id="4" name="Imagen 6">
            <a:extLst>
              <a:ext uri="{FF2B5EF4-FFF2-40B4-BE49-F238E27FC236}">
                <a16:creationId xmlns:a16="http://schemas.microsoft.com/office/drawing/2014/main" id="{7AD40E4E-3DFB-FAE9-1444-82579EA9578C}"/>
              </a:ext>
            </a:extLst>
          </p:cNvPr>
          <p:cNvPicPr>
            <a:picLocks noChangeAspect="1"/>
          </p:cNvPicPr>
          <p:nvPr/>
        </p:nvPicPr>
        <p:blipFill rotWithShape="1">
          <a:blip r:embed="rId8">
            <a:alphaModFix amt="20000"/>
            <a:extLst>
              <a:ext uri="{28A0092B-C50C-407E-A947-70E740481C1C}">
                <a14:useLocalDpi xmlns:a14="http://schemas.microsoft.com/office/drawing/2010/main" val="0"/>
              </a:ext>
            </a:extLst>
          </a:blip>
          <a:srcRect l="20936" t="6462" r="74343" b="6444"/>
          <a:stretch/>
        </p:blipFill>
        <p:spPr>
          <a:xfrm>
            <a:off x="-9557" y="-1074"/>
            <a:ext cx="644112" cy="6856600"/>
          </a:xfrm>
          <a:prstGeom prst="rect">
            <a:avLst/>
          </a:prstGeom>
        </p:spPr>
      </p:pic>
      <p:sp>
        <p:nvSpPr>
          <p:cNvPr id="5" name="Rubrik 1">
            <a:extLst>
              <a:ext uri="{FF2B5EF4-FFF2-40B4-BE49-F238E27FC236}">
                <a16:creationId xmlns:a16="http://schemas.microsoft.com/office/drawing/2014/main" id="{CF3C81FF-DFCF-116F-2806-474A4D9C49EF}"/>
              </a:ext>
            </a:extLst>
          </p:cNvPr>
          <p:cNvSpPr txBox="1">
            <a:spLocks/>
          </p:cNvSpPr>
          <p:nvPr/>
        </p:nvSpPr>
        <p:spPr>
          <a:xfrm>
            <a:off x="1081549" y="293322"/>
            <a:ext cx="10048568" cy="766588"/>
          </a:xfrm>
          <a:prstGeom prst="rect">
            <a:avLst/>
          </a:prstGeom>
          <a:solidFill>
            <a:srgbClr val="4D4D4D"/>
          </a:solidFill>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200" b="1" dirty="0">
                <a:solidFill>
                  <a:schemeClr val="bg1"/>
                </a:solidFill>
                <a:latin typeface="Arial" panose="020B0604020202020204" pitchFamily="34" charset="0"/>
                <a:cs typeface="Arial" panose="020B0604020202020204" pitchFamily="34" charset="0"/>
              </a:rPr>
              <a:t>Main references and tools</a:t>
            </a:r>
            <a:endParaRPr lang="en-GB" sz="3200" b="1"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440775598"/>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BBC2B05A-3885-B12A-8910-59C74CCD341A}"/>
              </a:ext>
            </a:extLst>
          </p:cNvPr>
          <p:cNvSpPr>
            <a:spLocks noGrp="1"/>
          </p:cNvSpPr>
          <p:nvPr>
            <p:ph idx="1"/>
          </p:nvPr>
        </p:nvSpPr>
        <p:spPr>
          <a:xfrm>
            <a:off x="4439816" y="2132856"/>
            <a:ext cx="7272808" cy="4032448"/>
          </a:xfrm>
        </p:spPr>
        <p:txBody>
          <a:bodyPr>
            <a:normAutofit/>
          </a:bodyPr>
          <a:lstStyle/>
          <a:p>
            <a:pPr marL="0" indent="0">
              <a:buNone/>
            </a:pPr>
            <a:r>
              <a:rPr lang="en-US" sz="2000" dirty="0"/>
              <a:t>In the FAO Pesticide Registration Toolkit:</a:t>
            </a:r>
          </a:p>
          <a:p>
            <a:r>
              <a:rPr lang="en-US" sz="2000" dirty="0"/>
              <a:t>A GHS-dedicated section provides practical support and a recommended two-step process for:</a:t>
            </a:r>
          </a:p>
          <a:p>
            <a:pPr marL="400050" lvl="1" indent="0">
              <a:spcBef>
                <a:spcPts val="600"/>
              </a:spcBef>
              <a:buNone/>
            </a:pPr>
            <a:r>
              <a:rPr lang="en-US" sz="2000" dirty="0"/>
              <a:t>1) hazard classification and</a:t>
            </a:r>
          </a:p>
          <a:p>
            <a:pPr marL="400050" lvl="1" indent="0">
              <a:spcBef>
                <a:spcPts val="600"/>
              </a:spcBef>
              <a:spcAft>
                <a:spcPts val="1200"/>
              </a:spcAft>
              <a:buNone/>
            </a:pPr>
            <a:r>
              <a:rPr lang="en-US" sz="2000" dirty="0"/>
              <a:t>2) preparation of a label.</a:t>
            </a:r>
          </a:p>
          <a:p>
            <a:r>
              <a:rPr lang="en-US" sz="2000" dirty="0"/>
              <a:t>Also, 2-3 practical approaches for hazard classification of a pesticide product are recommended, depending on the human resources available at the national registration authority.</a:t>
            </a:r>
          </a:p>
          <a:p>
            <a:endParaRPr lang="fr-FR" sz="2000" dirty="0"/>
          </a:p>
        </p:txBody>
      </p:sp>
      <p:pic>
        <p:nvPicPr>
          <p:cNvPr id="5" name="Image 4">
            <a:extLst>
              <a:ext uri="{FF2B5EF4-FFF2-40B4-BE49-F238E27FC236}">
                <a16:creationId xmlns:a16="http://schemas.microsoft.com/office/drawing/2014/main" id="{85EBB64A-F592-B2B8-F801-FE2C7409D71D}"/>
              </a:ext>
            </a:extLst>
          </p:cNvPr>
          <p:cNvPicPr>
            <a:picLocks noChangeAspect="1"/>
          </p:cNvPicPr>
          <p:nvPr/>
        </p:nvPicPr>
        <p:blipFill>
          <a:blip r:embed="rId3"/>
          <a:stretch>
            <a:fillRect/>
          </a:stretch>
        </p:blipFill>
        <p:spPr>
          <a:xfrm>
            <a:off x="9801506" y="6115022"/>
            <a:ext cx="2304488" cy="640135"/>
          </a:xfrm>
          <a:prstGeom prst="rect">
            <a:avLst/>
          </a:prstGeom>
        </p:spPr>
      </p:pic>
      <p:pic>
        <p:nvPicPr>
          <p:cNvPr id="6" name="Imagen 6">
            <a:extLst>
              <a:ext uri="{FF2B5EF4-FFF2-40B4-BE49-F238E27FC236}">
                <a16:creationId xmlns:a16="http://schemas.microsoft.com/office/drawing/2014/main" id="{C1AFBA85-2217-CEFA-E9E6-E7118A3B5DF5}"/>
              </a:ext>
            </a:extLst>
          </p:cNvPr>
          <p:cNvPicPr>
            <a:picLocks noChangeAspect="1"/>
          </p:cNvPicPr>
          <p:nvPr/>
        </p:nvPicPr>
        <p:blipFill rotWithShape="1">
          <a:blip r:embed="rId4">
            <a:alphaModFix amt="20000"/>
            <a:extLst>
              <a:ext uri="{28A0092B-C50C-407E-A947-70E740481C1C}">
                <a14:useLocalDpi xmlns:a14="http://schemas.microsoft.com/office/drawing/2010/main" val="0"/>
              </a:ext>
            </a:extLst>
          </a:blip>
          <a:srcRect l="20936" t="6462" r="74343" b="6444"/>
          <a:stretch/>
        </p:blipFill>
        <p:spPr>
          <a:xfrm>
            <a:off x="-9557" y="-1074"/>
            <a:ext cx="644112" cy="6856600"/>
          </a:xfrm>
          <a:prstGeom prst="rect">
            <a:avLst/>
          </a:prstGeom>
        </p:spPr>
      </p:pic>
      <p:pic>
        <p:nvPicPr>
          <p:cNvPr id="4" name="Image 3">
            <a:extLst>
              <a:ext uri="{FF2B5EF4-FFF2-40B4-BE49-F238E27FC236}">
                <a16:creationId xmlns:a16="http://schemas.microsoft.com/office/drawing/2014/main" id="{D72DAE48-3B45-54A3-9141-9EA293D7A501}"/>
              </a:ext>
            </a:extLst>
          </p:cNvPr>
          <p:cNvPicPr>
            <a:picLocks noChangeAspect="1"/>
          </p:cNvPicPr>
          <p:nvPr/>
        </p:nvPicPr>
        <p:blipFill>
          <a:blip r:embed="rId5"/>
          <a:stretch>
            <a:fillRect/>
          </a:stretch>
        </p:blipFill>
        <p:spPr>
          <a:xfrm>
            <a:off x="290996" y="2132856"/>
            <a:ext cx="3561821" cy="2952328"/>
          </a:xfrm>
          <a:prstGeom prst="rect">
            <a:avLst/>
          </a:prstGeom>
        </p:spPr>
      </p:pic>
      <p:sp>
        <p:nvSpPr>
          <p:cNvPr id="7" name="Rubrik 1">
            <a:extLst>
              <a:ext uri="{FF2B5EF4-FFF2-40B4-BE49-F238E27FC236}">
                <a16:creationId xmlns:a16="http://schemas.microsoft.com/office/drawing/2014/main" id="{66275CB1-4951-4D1C-3F22-AB33A7D515E1}"/>
              </a:ext>
            </a:extLst>
          </p:cNvPr>
          <p:cNvSpPr txBox="1">
            <a:spLocks/>
          </p:cNvSpPr>
          <p:nvPr/>
        </p:nvSpPr>
        <p:spPr>
          <a:xfrm>
            <a:off x="1081549" y="293321"/>
            <a:ext cx="10048568" cy="1249681"/>
          </a:xfrm>
          <a:prstGeom prst="rect">
            <a:avLst/>
          </a:prstGeom>
          <a:solidFill>
            <a:srgbClr val="4D4D4D"/>
          </a:solidFill>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200" b="1" dirty="0">
                <a:solidFill>
                  <a:schemeClr val="bg1"/>
                </a:solidFill>
                <a:latin typeface="Arial" panose="020B0604020202020204" pitchFamily="34" charset="0"/>
                <a:cs typeface="Arial" panose="020B0604020202020204" pitchFamily="34" charset="0"/>
              </a:rPr>
              <a:t>Applying the GHS to pesticides…</a:t>
            </a:r>
            <a:br>
              <a:rPr lang="en-US" sz="3200" b="1" dirty="0">
                <a:solidFill>
                  <a:schemeClr val="bg1"/>
                </a:solidFill>
                <a:latin typeface="Arial" panose="020B0604020202020204" pitchFamily="34" charset="0"/>
                <a:cs typeface="Arial" panose="020B0604020202020204" pitchFamily="34" charset="0"/>
              </a:rPr>
            </a:br>
            <a:r>
              <a:rPr lang="en-US" sz="3200" b="1" dirty="0">
                <a:solidFill>
                  <a:schemeClr val="bg1"/>
                </a:solidFill>
                <a:latin typeface="Arial" panose="020B0604020202020204" pitchFamily="34" charset="0"/>
                <a:cs typeface="Arial" panose="020B0604020202020204" pitchFamily="34" charset="0"/>
              </a:rPr>
              <a:t>In practice</a:t>
            </a:r>
            <a:endParaRPr lang="en-GB" sz="3200" b="1"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908261563"/>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0" name="Image 19">
            <a:extLst>
              <a:ext uri="{FF2B5EF4-FFF2-40B4-BE49-F238E27FC236}">
                <a16:creationId xmlns:a16="http://schemas.microsoft.com/office/drawing/2014/main" id="{1413DE67-C4B3-DCAB-2615-87D42F6D7710}"/>
              </a:ext>
            </a:extLst>
          </p:cNvPr>
          <p:cNvPicPr>
            <a:picLocks noChangeAspect="1"/>
          </p:cNvPicPr>
          <p:nvPr/>
        </p:nvPicPr>
        <p:blipFill>
          <a:blip r:embed="rId3"/>
          <a:stretch>
            <a:fillRect/>
          </a:stretch>
        </p:blipFill>
        <p:spPr>
          <a:xfrm>
            <a:off x="1653048" y="0"/>
            <a:ext cx="8885904" cy="6858000"/>
          </a:xfrm>
          <a:prstGeom prst="rect">
            <a:avLst/>
          </a:prstGeom>
        </p:spPr>
      </p:pic>
      <p:sp>
        <p:nvSpPr>
          <p:cNvPr id="10" name="Ellipse 9">
            <a:extLst>
              <a:ext uri="{FF2B5EF4-FFF2-40B4-BE49-F238E27FC236}">
                <a16:creationId xmlns:a16="http://schemas.microsoft.com/office/drawing/2014/main" id="{AC37A69C-962C-5EC5-4A74-7B8623CBC47B}"/>
              </a:ext>
            </a:extLst>
          </p:cNvPr>
          <p:cNvSpPr/>
          <p:nvPr/>
        </p:nvSpPr>
        <p:spPr>
          <a:xfrm>
            <a:off x="4560669" y="1556792"/>
            <a:ext cx="1440160" cy="792088"/>
          </a:xfrm>
          <a:prstGeom prst="ellipse">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1" name="Ellipse 10">
            <a:extLst>
              <a:ext uri="{FF2B5EF4-FFF2-40B4-BE49-F238E27FC236}">
                <a16:creationId xmlns:a16="http://schemas.microsoft.com/office/drawing/2014/main" id="{603C74C6-80AD-D515-E808-5E168563916A}"/>
              </a:ext>
            </a:extLst>
          </p:cNvPr>
          <p:cNvSpPr/>
          <p:nvPr/>
        </p:nvSpPr>
        <p:spPr>
          <a:xfrm>
            <a:off x="1653048" y="3645024"/>
            <a:ext cx="1943454" cy="1152128"/>
          </a:xfrm>
          <a:prstGeom prst="ellipse">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2" name="Ellipse 11">
            <a:extLst>
              <a:ext uri="{FF2B5EF4-FFF2-40B4-BE49-F238E27FC236}">
                <a16:creationId xmlns:a16="http://schemas.microsoft.com/office/drawing/2014/main" id="{720FEE73-62D5-6737-2B2D-2C3E76A399BA}"/>
              </a:ext>
            </a:extLst>
          </p:cNvPr>
          <p:cNvSpPr/>
          <p:nvPr/>
        </p:nvSpPr>
        <p:spPr>
          <a:xfrm>
            <a:off x="1845447" y="5948164"/>
            <a:ext cx="1586257" cy="909836"/>
          </a:xfrm>
          <a:prstGeom prst="ellipse">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13" name="Graphic 21" descr="Badge 1 outline">
            <a:extLst>
              <a:ext uri="{FF2B5EF4-FFF2-40B4-BE49-F238E27FC236}">
                <a16:creationId xmlns:a16="http://schemas.microsoft.com/office/drawing/2014/main" id="{A5FBE933-0750-3A60-3EE8-44028E3113AB}"/>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5350768" y="836712"/>
            <a:ext cx="914400" cy="914400"/>
          </a:xfrm>
          <a:prstGeom prst="rect">
            <a:avLst/>
          </a:prstGeom>
        </p:spPr>
      </p:pic>
      <p:pic>
        <p:nvPicPr>
          <p:cNvPr id="14" name="Graphic 19" descr="Badge outline">
            <a:extLst>
              <a:ext uri="{FF2B5EF4-FFF2-40B4-BE49-F238E27FC236}">
                <a16:creationId xmlns:a16="http://schemas.microsoft.com/office/drawing/2014/main" id="{065C00DC-517B-688D-1249-82CF68E8527B}"/>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821726" y="3475248"/>
            <a:ext cx="914400" cy="914400"/>
          </a:xfrm>
          <a:prstGeom prst="rect">
            <a:avLst/>
          </a:prstGeom>
        </p:spPr>
      </p:pic>
      <p:pic>
        <p:nvPicPr>
          <p:cNvPr id="15" name="Graphic 17" descr="Badge 3 outline">
            <a:extLst>
              <a:ext uri="{FF2B5EF4-FFF2-40B4-BE49-F238E27FC236}">
                <a16:creationId xmlns:a16="http://schemas.microsoft.com/office/drawing/2014/main" id="{4666DFC6-8ED4-4655-6B4E-D6548E51D958}"/>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1055809" y="5708104"/>
            <a:ext cx="914400" cy="914400"/>
          </a:xfrm>
          <a:prstGeom prst="rect">
            <a:avLst/>
          </a:prstGeom>
        </p:spPr>
      </p:pic>
      <p:pic>
        <p:nvPicPr>
          <p:cNvPr id="2" name="Image 4">
            <a:extLst>
              <a:ext uri="{FF2B5EF4-FFF2-40B4-BE49-F238E27FC236}">
                <a16:creationId xmlns:a16="http://schemas.microsoft.com/office/drawing/2014/main" id="{794B5B50-9261-20CE-C03C-7F51D61F8C43}"/>
              </a:ext>
            </a:extLst>
          </p:cNvPr>
          <p:cNvPicPr>
            <a:picLocks noChangeAspect="1"/>
          </p:cNvPicPr>
          <p:nvPr/>
        </p:nvPicPr>
        <p:blipFill>
          <a:blip r:embed="rId10"/>
          <a:stretch>
            <a:fillRect/>
          </a:stretch>
        </p:blipFill>
        <p:spPr>
          <a:xfrm>
            <a:off x="9801506" y="6115022"/>
            <a:ext cx="2304488" cy="640135"/>
          </a:xfrm>
          <a:prstGeom prst="rect">
            <a:avLst/>
          </a:prstGeom>
        </p:spPr>
      </p:pic>
      <p:pic>
        <p:nvPicPr>
          <p:cNvPr id="3" name="Imagen 6">
            <a:extLst>
              <a:ext uri="{FF2B5EF4-FFF2-40B4-BE49-F238E27FC236}">
                <a16:creationId xmlns:a16="http://schemas.microsoft.com/office/drawing/2014/main" id="{ECBA691F-258F-0984-0991-04467A6E2E32}"/>
              </a:ext>
            </a:extLst>
          </p:cNvPr>
          <p:cNvPicPr>
            <a:picLocks noChangeAspect="1"/>
          </p:cNvPicPr>
          <p:nvPr/>
        </p:nvPicPr>
        <p:blipFill rotWithShape="1">
          <a:blip r:embed="rId11">
            <a:alphaModFix amt="20000"/>
            <a:extLst>
              <a:ext uri="{28A0092B-C50C-407E-A947-70E740481C1C}">
                <a14:useLocalDpi xmlns:a14="http://schemas.microsoft.com/office/drawing/2010/main" val="0"/>
              </a:ext>
            </a:extLst>
          </a:blip>
          <a:srcRect l="20936" t="6462" r="74343" b="6444"/>
          <a:stretch/>
        </p:blipFill>
        <p:spPr>
          <a:xfrm>
            <a:off x="-9557" y="-1074"/>
            <a:ext cx="644112" cy="6856600"/>
          </a:xfrm>
          <a:prstGeom prst="rect">
            <a:avLst/>
          </a:prstGeom>
        </p:spPr>
      </p:pic>
    </p:spTree>
    <p:extLst>
      <p:ext uri="{BB962C8B-B14F-4D97-AF65-F5344CB8AC3E}">
        <p14:creationId xmlns:p14="http://schemas.microsoft.com/office/powerpoint/2010/main" val="217124351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69CE8445-422C-FDE7-5CEA-D485BFF5B67D}"/>
              </a:ext>
            </a:extLst>
          </p:cNvPr>
          <p:cNvSpPr>
            <a:spLocks noGrp="1"/>
          </p:cNvSpPr>
          <p:nvPr>
            <p:ph type="title"/>
          </p:nvPr>
        </p:nvSpPr>
        <p:spPr>
          <a:xfrm>
            <a:off x="2495600" y="2278213"/>
            <a:ext cx="9250280" cy="1468800"/>
          </a:xfrm>
        </p:spPr>
        <p:txBody>
          <a:bodyPr/>
          <a:lstStyle/>
          <a:p>
            <a:r>
              <a:rPr lang="fr-FR" b="1" dirty="0">
                <a:latin typeface="Arial" panose="020B0604020202020204" pitchFamily="34" charset="0"/>
                <a:cs typeface="Arial" panose="020B0604020202020204" pitchFamily="34" charset="0"/>
              </a:rPr>
              <a:t>B. </a:t>
            </a:r>
            <a:r>
              <a:rPr lang="en-US" sz="4000" b="1" dirty="0">
                <a:latin typeface="Arial" panose="020B0604020202020204" pitchFamily="34" charset="0"/>
                <a:cs typeface="Arial" panose="020B0604020202020204" pitchFamily="34" charset="0"/>
              </a:rPr>
              <a:t>GHS and fertilizers</a:t>
            </a:r>
            <a:endParaRPr lang="fr-FR" b="1" dirty="0">
              <a:latin typeface="Arial" panose="020B0604020202020204" pitchFamily="34" charset="0"/>
              <a:cs typeface="Arial" panose="020B0604020202020204" pitchFamily="34" charset="0"/>
            </a:endParaRPr>
          </a:p>
        </p:txBody>
      </p:sp>
      <p:pic>
        <p:nvPicPr>
          <p:cNvPr id="3" name="Image 4">
            <a:extLst>
              <a:ext uri="{FF2B5EF4-FFF2-40B4-BE49-F238E27FC236}">
                <a16:creationId xmlns:a16="http://schemas.microsoft.com/office/drawing/2014/main" id="{51ECB6A5-6E3E-20F1-F839-081A2671D548}"/>
              </a:ext>
            </a:extLst>
          </p:cNvPr>
          <p:cNvPicPr>
            <a:picLocks noChangeAspect="1"/>
          </p:cNvPicPr>
          <p:nvPr/>
        </p:nvPicPr>
        <p:blipFill>
          <a:blip r:embed="rId2"/>
          <a:stretch>
            <a:fillRect/>
          </a:stretch>
        </p:blipFill>
        <p:spPr>
          <a:xfrm>
            <a:off x="9801506" y="6115022"/>
            <a:ext cx="2304488" cy="640135"/>
          </a:xfrm>
          <a:prstGeom prst="rect">
            <a:avLst/>
          </a:prstGeom>
        </p:spPr>
      </p:pic>
      <p:pic>
        <p:nvPicPr>
          <p:cNvPr id="14" name="Imagen 11">
            <a:extLst>
              <a:ext uri="{FF2B5EF4-FFF2-40B4-BE49-F238E27FC236}">
                <a16:creationId xmlns:a16="http://schemas.microsoft.com/office/drawing/2014/main" id="{206EEEB4-5FD4-0116-9916-37102F7656F9}"/>
              </a:ext>
            </a:extLst>
          </p:cNvPr>
          <p:cNvPicPr>
            <a:picLocks noChangeAspect="1"/>
          </p:cNvPicPr>
          <p:nvPr/>
        </p:nvPicPr>
        <p:blipFill rotWithShape="1">
          <a:blip r:embed="rId3">
            <a:alphaModFix amt="20000"/>
            <a:extLst>
              <a:ext uri="{28A0092B-C50C-407E-A947-70E740481C1C}">
                <a14:useLocalDpi xmlns:a14="http://schemas.microsoft.com/office/drawing/2010/main" val="0"/>
              </a:ext>
            </a:extLst>
          </a:blip>
          <a:srcRect l="5" t="32709" r="-2" b="46699"/>
          <a:stretch/>
        </p:blipFill>
        <p:spPr>
          <a:xfrm>
            <a:off x="0" y="-2"/>
            <a:ext cx="12192000" cy="1497045"/>
          </a:xfrm>
          <a:prstGeom prst="rect">
            <a:avLst/>
          </a:prstGeom>
        </p:spPr>
      </p:pic>
      <p:grpSp>
        <p:nvGrpSpPr>
          <p:cNvPr id="35" name="Groupe 3">
            <a:extLst>
              <a:ext uri="{FF2B5EF4-FFF2-40B4-BE49-F238E27FC236}">
                <a16:creationId xmlns:a16="http://schemas.microsoft.com/office/drawing/2014/main" id="{C9095356-769D-0FDD-145F-464C3205B3B4}"/>
              </a:ext>
            </a:extLst>
          </p:cNvPr>
          <p:cNvGrpSpPr>
            <a:grpSpLocks noChangeAspect="1"/>
          </p:cNvGrpSpPr>
          <p:nvPr/>
        </p:nvGrpSpPr>
        <p:grpSpPr>
          <a:xfrm>
            <a:off x="246597" y="1628800"/>
            <a:ext cx="2078047" cy="2089573"/>
            <a:chOff x="380549" y="1412776"/>
            <a:chExt cx="4354068" cy="4378219"/>
          </a:xfrm>
        </p:grpSpPr>
        <p:pic>
          <p:nvPicPr>
            <p:cNvPr id="36" name="Picture 48" descr="explos">
              <a:extLst>
                <a:ext uri="{FF2B5EF4-FFF2-40B4-BE49-F238E27FC236}">
                  <a16:creationId xmlns:a16="http://schemas.microsoft.com/office/drawing/2014/main" id="{F8977AAF-492B-E85C-DD36-2969709E6B11}"/>
                </a:ext>
              </a:extLst>
            </p:cNvPr>
            <p:cNvPicPr>
              <a:picLocks noChangeAspect="1" noChangeArrowheads="1"/>
            </p:cNvPicPr>
            <p:nvPr/>
          </p:nvPicPr>
          <p:blipFill>
            <a:blip r:embed="rId4" cstate="print"/>
            <a:srcRect/>
            <a:stretch>
              <a:fillRect/>
            </a:stretch>
          </p:blipFill>
          <p:spPr bwMode="auto">
            <a:xfrm>
              <a:off x="1847528" y="1412776"/>
              <a:ext cx="1440000" cy="1440000"/>
            </a:xfrm>
            <a:prstGeom prst="rect">
              <a:avLst/>
            </a:prstGeom>
            <a:noFill/>
          </p:spPr>
        </p:pic>
        <p:pic>
          <p:nvPicPr>
            <p:cNvPr id="37" name="Picture 49" descr="flamme">
              <a:extLst>
                <a:ext uri="{FF2B5EF4-FFF2-40B4-BE49-F238E27FC236}">
                  <a16:creationId xmlns:a16="http://schemas.microsoft.com/office/drawing/2014/main" id="{5981BEF9-8223-88F8-DC29-453A6EDA8170}"/>
                </a:ext>
              </a:extLst>
            </p:cNvPr>
            <p:cNvPicPr>
              <a:picLocks noChangeAspect="1" noChangeArrowheads="1"/>
            </p:cNvPicPr>
            <p:nvPr/>
          </p:nvPicPr>
          <p:blipFill>
            <a:blip r:embed="rId5" cstate="print"/>
            <a:srcRect/>
            <a:stretch>
              <a:fillRect/>
            </a:stretch>
          </p:blipFill>
          <p:spPr bwMode="auto">
            <a:xfrm>
              <a:off x="1107746" y="2134493"/>
              <a:ext cx="1440000" cy="1440000"/>
            </a:xfrm>
            <a:prstGeom prst="rect">
              <a:avLst/>
            </a:prstGeom>
            <a:noFill/>
          </p:spPr>
        </p:pic>
        <p:pic>
          <p:nvPicPr>
            <p:cNvPr id="38" name="Picture 50" descr="rondflam">
              <a:extLst>
                <a:ext uri="{FF2B5EF4-FFF2-40B4-BE49-F238E27FC236}">
                  <a16:creationId xmlns:a16="http://schemas.microsoft.com/office/drawing/2014/main" id="{BE4A02AB-CAA5-8A53-E5E6-84A4D90ABB18}"/>
                </a:ext>
              </a:extLst>
            </p:cNvPr>
            <p:cNvPicPr>
              <a:picLocks noChangeAspect="1" noChangeArrowheads="1"/>
            </p:cNvPicPr>
            <p:nvPr/>
          </p:nvPicPr>
          <p:blipFill>
            <a:blip r:embed="rId6" cstate="print"/>
            <a:srcRect/>
            <a:stretch>
              <a:fillRect/>
            </a:stretch>
          </p:blipFill>
          <p:spPr bwMode="auto">
            <a:xfrm>
              <a:off x="2562140" y="2157883"/>
              <a:ext cx="1440000" cy="1440000"/>
            </a:xfrm>
            <a:prstGeom prst="rect">
              <a:avLst/>
            </a:prstGeom>
            <a:noFill/>
          </p:spPr>
        </p:pic>
        <p:pic>
          <p:nvPicPr>
            <p:cNvPr id="39" name="Picture 51" descr="bottle">
              <a:extLst>
                <a:ext uri="{FF2B5EF4-FFF2-40B4-BE49-F238E27FC236}">
                  <a16:creationId xmlns:a16="http://schemas.microsoft.com/office/drawing/2014/main" id="{376EB8DB-9C7B-BAC8-D157-48A3B7EE6F95}"/>
                </a:ext>
              </a:extLst>
            </p:cNvPr>
            <p:cNvPicPr>
              <a:picLocks noChangeAspect="1" noChangeArrowheads="1"/>
            </p:cNvPicPr>
            <p:nvPr/>
          </p:nvPicPr>
          <p:blipFill>
            <a:blip r:embed="rId7" cstate="print"/>
            <a:srcRect/>
            <a:stretch>
              <a:fillRect/>
            </a:stretch>
          </p:blipFill>
          <p:spPr bwMode="auto">
            <a:xfrm>
              <a:off x="3294617" y="2887605"/>
              <a:ext cx="1440000" cy="1440000"/>
            </a:xfrm>
            <a:prstGeom prst="rect">
              <a:avLst/>
            </a:prstGeom>
            <a:noFill/>
          </p:spPr>
        </p:pic>
        <p:pic>
          <p:nvPicPr>
            <p:cNvPr id="40" name="Picture 53" descr="acid">
              <a:extLst>
                <a:ext uri="{FF2B5EF4-FFF2-40B4-BE49-F238E27FC236}">
                  <a16:creationId xmlns:a16="http://schemas.microsoft.com/office/drawing/2014/main" id="{135D688E-797E-8383-03DE-F1D41781B544}"/>
                </a:ext>
              </a:extLst>
            </p:cNvPr>
            <p:cNvPicPr>
              <a:picLocks noChangeAspect="1" noChangeArrowheads="1"/>
            </p:cNvPicPr>
            <p:nvPr/>
          </p:nvPicPr>
          <p:blipFill>
            <a:blip r:embed="rId8" cstate="print"/>
            <a:srcRect/>
            <a:stretch>
              <a:fillRect/>
            </a:stretch>
          </p:blipFill>
          <p:spPr bwMode="auto">
            <a:xfrm>
              <a:off x="380549" y="2871049"/>
              <a:ext cx="1440000" cy="1440000"/>
            </a:xfrm>
            <a:prstGeom prst="rect">
              <a:avLst/>
            </a:prstGeom>
            <a:noFill/>
          </p:spPr>
        </p:pic>
        <p:pic>
          <p:nvPicPr>
            <p:cNvPr id="41" name="Picture 52" descr="skull">
              <a:extLst>
                <a:ext uri="{FF2B5EF4-FFF2-40B4-BE49-F238E27FC236}">
                  <a16:creationId xmlns:a16="http://schemas.microsoft.com/office/drawing/2014/main" id="{6D59217A-5CAF-8904-511B-997A3ACBF207}"/>
                </a:ext>
              </a:extLst>
            </p:cNvPr>
            <p:cNvPicPr>
              <a:picLocks noChangeAspect="1" noChangeArrowheads="1"/>
            </p:cNvPicPr>
            <p:nvPr/>
          </p:nvPicPr>
          <p:blipFill>
            <a:blip r:embed="rId9" cstate="print"/>
            <a:srcRect/>
            <a:stretch>
              <a:fillRect/>
            </a:stretch>
          </p:blipFill>
          <p:spPr bwMode="auto">
            <a:xfrm>
              <a:off x="1827746" y="2877883"/>
              <a:ext cx="1440000" cy="1440000"/>
            </a:xfrm>
            <a:prstGeom prst="rect">
              <a:avLst/>
            </a:prstGeom>
            <a:noFill/>
          </p:spPr>
        </p:pic>
        <p:pic>
          <p:nvPicPr>
            <p:cNvPr id="42" name="Picture 54" descr="silhouet">
              <a:extLst>
                <a:ext uri="{FF2B5EF4-FFF2-40B4-BE49-F238E27FC236}">
                  <a16:creationId xmlns:a16="http://schemas.microsoft.com/office/drawing/2014/main" id="{AC99FA3E-3287-3913-19A4-16A3C21E58C4}"/>
                </a:ext>
              </a:extLst>
            </p:cNvPr>
            <p:cNvPicPr>
              <a:picLocks noChangeAspect="1" noChangeArrowheads="1"/>
            </p:cNvPicPr>
            <p:nvPr/>
          </p:nvPicPr>
          <p:blipFill>
            <a:blip r:embed="rId10" cstate="print"/>
            <a:srcRect/>
            <a:stretch>
              <a:fillRect/>
            </a:stretch>
          </p:blipFill>
          <p:spPr bwMode="auto">
            <a:xfrm>
              <a:off x="1117143" y="3614439"/>
              <a:ext cx="1440000" cy="1440000"/>
            </a:xfrm>
            <a:prstGeom prst="rect">
              <a:avLst/>
            </a:prstGeom>
            <a:noFill/>
          </p:spPr>
        </p:pic>
        <p:pic>
          <p:nvPicPr>
            <p:cNvPr id="43" name="Picture 55" descr="exclam">
              <a:extLst>
                <a:ext uri="{FF2B5EF4-FFF2-40B4-BE49-F238E27FC236}">
                  <a16:creationId xmlns:a16="http://schemas.microsoft.com/office/drawing/2014/main" id="{14F835BC-50FD-D71D-B094-BA19959F9BD3}"/>
                </a:ext>
              </a:extLst>
            </p:cNvPr>
            <p:cNvPicPr>
              <a:picLocks noChangeAspect="1" noChangeArrowheads="1"/>
            </p:cNvPicPr>
            <p:nvPr/>
          </p:nvPicPr>
          <p:blipFill>
            <a:blip r:embed="rId11" cstate="print"/>
            <a:srcRect/>
            <a:stretch>
              <a:fillRect/>
            </a:stretch>
          </p:blipFill>
          <p:spPr bwMode="auto">
            <a:xfrm>
              <a:off x="2552190" y="3607605"/>
              <a:ext cx="1440000" cy="1440000"/>
            </a:xfrm>
            <a:prstGeom prst="rect">
              <a:avLst/>
            </a:prstGeom>
            <a:noFill/>
          </p:spPr>
        </p:pic>
        <p:pic>
          <p:nvPicPr>
            <p:cNvPr id="44" name="Picture 56" descr="pollut">
              <a:extLst>
                <a:ext uri="{FF2B5EF4-FFF2-40B4-BE49-F238E27FC236}">
                  <a16:creationId xmlns:a16="http://schemas.microsoft.com/office/drawing/2014/main" id="{5411FA9A-82A3-548B-FD26-CF9BD841B66A}"/>
                </a:ext>
              </a:extLst>
            </p:cNvPr>
            <p:cNvPicPr>
              <a:picLocks noChangeAspect="1" noChangeArrowheads="1"/>
            </p:cNvPicPr>
            <p:nvPr/>
          </p:nvPicPr>
          <p:blipFill>
            <a:blip r:embed="rId12" cstate="print"/>
            <a:srcRect/>
            <a:stretch>
              <a:fillRect/>
            </a:stretch>
          </p:blipFill>
          <p:spPr bwMode="auto">
            <a:xfrm>
              <a:off x="1842140" y="4350995"/>
              <a:ext cx="1440000" cy="1440000"/>
            </a:xfrm>
            <a:prstGeom prst="rect">
              <a:avLst/>
            </a:prstGeom>
            <a:noFill/>
          </p:spPr>
        </p:pic>
      </p:grpSp>
    </p:spTree>
    <p:extLst>
      <p:ext uri="{BB962C8B-B14F-4D97-AF65-F5344CB8AC3E}">
        <p14:creationId xmlns:p14="http://schemas.microsoft.com/office/powerpoint/2010/main" val="59596118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69CE8445-422C-FDE7-5CEA-D485BFF5B67D}"/>
              </a:ext>
            </a:extLst>
          </p:cNvPr>
          <p:cNvSpPr>
            <a:spLocks noGrp="1"/>
          </p:cNvSpPr>
          <p:nvPr>
            <p:ph type="title"/>
          </p:nvPr>
        </p:nvSpPr>
        <p:spPr>
          <a:xfrm>
            <a:off x="2660774" y="1359035"/>
            <a:ext cx="9250280" cy="1468800"/>
          </a:xfrm>
        </p:spPr>
        <p:txBody>
          <a:bodyPr/>
          <a:lstStyle/>
          <a:p>
            <a:r>
              <a:rPr lang="fr-FR" b="1" dirty="0">
                <a:latin typeface="Arial" panose="020B0604020202020204" pitchFamily="34" charset="0"/>
                <a:cs typeface="Arial" panose="020B0604020202020204" pitchFamily="34" charset="0"/>
              </a:rPr>
              <a:t>A. </a:t>
            </a:r>
            <a:r>
              <a:rPr lang="en-US" sz="4000" b="1" dirty="0">
                <a:latin typeface="Arial" panose="020B0604020202020204" pitchFamily="34" charset="0"/>
                <a:cs typeface="Arial" panose="020B0604020202020204" pitchFamily="34" charset="0"/>
              </a:rPr>
              <a:t>GHS and pesticides</a:t>
            </a:r>
            <a:endParaRPr lang="fr-FR" b="1" dirty="0">
              <a:latin typeface="Arial" panose="020B0604020202020204" pitchFamily="34" charset="0"/>
              <a:cs typeface="Arial" panose="020B0604020202020204" pitchFamily="34" charset="0"/>
            </a:endParaRPr>
          </a:p>
        </p:txBody>
      </p:sp>
      <p:sp>
        <p:nvSpPr>
          <p:cNvPr id="3" name="Espace réservé du texte 2">
            <a:extLst>
              <a:ext uri="{FF2B5EF4-FFF2-40B4-BE49-F238E27FC236}">
                <a16:creationId xmlns:a16="http://schemas.microsoft.com/office/drawing/2014/main" id="{74BBC421-305B-8CF7-90EA-B97FF6EC7B34}"/>
              </a:ext>
            </a:extLst>
          </p:cNvPr>
          <p:cNvSpPr>
            <a:spLocks noGrp="1"/>
          </p:cNvSpPr>
          <p:nvPr>
            <p:ph type="body" idx="1"/>
          </p:nvPr>
        </p:nvSpPr>
        <p:spPr>
          <a:xfrm>
            <a:off x="2660774" y="3212976"/>
            <a:ext cx="8915399" cy="3180772"/>
          </a:xfrm>
        </p:spPr>
        <p:txBody>
          <a:bodyPr>
            <a:normAutofit fontScale="92500" lnSpcReduction="20000"/>
          </a:bodyPr>
          <a:lstStyle/>
          <a:p>
            <a:pPr marL="457200" indent="-457200">
              <a:buFont typeface="+mj-lt"/>
              <a:buAutoNum type="arabicPeriod"/>
            </a:pPr>
            <a:r>
              <a:rPr lang="en-US" dirty="0">
                <a:latin typeface="Arial" panose="020B0604020202020204" pitchFamily="34" charset="0"/>
                <a:cs typeface="Arial" panose="020B0604020202020204" pitchFamily="34" charset="0"/>
              </a:rPr>
              <a:t>Elements of GHS and their relevance to pesticides </a:t>
            </a:r>
          </a:p>
          <a:p>
            <a:pPr marL="457200" indent="-457200">
              <a:buFont typeface="+mj-lt"/>
              <a:buAutoNum type="arabicPeriod"/>
            </a:pPr>
            <a:r>
              <a:rPr lang="en-US" dirty="0">
                <a:latin typeface="Arial" panose="020B0604020202020204" pitchFamily="34" charset="0"/>
                <a:cs typeface="Arial" panose="020B0604020202020204" pitchFamily="34" charset="0"/>
              </a:rPr>
              <a:t>Do all hazards relate to pesticides? Do all GHS elements apply to agriculture (building block approach)?</a:t>
            </a:r>
          </a:p>
          <a:p>
            <a:pPr marL="457200" indent="-457200">
              <a:buFont typeface="+mj-lt"/>
              <a:buAutoNum type="arabicPeriod"/>
            </a:pPr>
            <a:r>
              <a:rPr lang="en-US" dirty="0">
                <a:latin typeface="Arial" panose="020B0604020202020204" pitchFamily="34" charset="0"/>
                <a:cs typeface="Arial" panose="020B0604020202020204" pitchFamily="34" charset="0"/>
              </a:rPr>
              <a:t>GHS is the recommended hazard classification system for pesticides - But my country is using the WHO classification … how is it related and how is it different to the GHS?</a:t>
            </a:r>
          </a:p>
          <a:p>
            <a:pPr marL="457200" indent="-457200">
              <a:buFont typeface="+mj-lt"/>
              <a:buAutoNum type="arabicPeriod"/>
            </a:pPr>
            <a:r>
              <a:rPr lang="en-US" dirty="0">
                <a:latin typeface="Arial" panose="020B0604020202020204" pitchFamily="34" charset="0"/>
                <a:cs typeface="Arial" panose="020B0604020202020204" pitchFamily="34" charset="0"/>
              </a:rPr>
              <a:t>My country has used the WHO classification and is applying the FAO color coding /color bands. What does it mean if my country now implements the GHS?</a:t>
            </a:r>
          </a:p>
          <a:p>
            <a:pPr marL="457200" indent="-457200">
              <a:buFont typeface="+mj-lt"/>
              <a:buAutoNum type="arabicPeriod"/>
            </a:pPr>
            <a:r>
              <a:rPr lang="en-US" dirty="0">
                <a:latin typeface="Arial" panose="020B0604020202020204" pitchFamily="34" charset="0"/>
                <a:cs typeface="Arial" panose="020B0604020202020204" pitchFamily="34" charset="0"/>
              </a:rPr>
              <a:t>GHS and pesticides a) classification and b) labelling - How to proceed in practice?</a:t>
            </a:r>
          </a:p>
          <a:p>
            <a:pPr marL="457200" indent="-457200">
              <a:buFont typeface="+mj-lt"/>
              <a:buAutoNum type="arabicPeriod"/>
            </a:pPr>
            <a:endParaRPr lang="en-US" dirty="0">
              <a:latin typeface="Arial" panose="020B0604020202020204" pitchFamily="34" charset="0"/>
              <a:cs typeface="Arial" panose="020B0604020202020204" pitchFamily="34" charset="0"/>
            </a:endParaRPr>
          </a:p>
          <a:p>
            <a:pPr marL="457200" indent="-457200">
              <a:buFont typeface="+mj-lt"/>
              <a:buAutoNum type="arabicPeriod"/>
            </a:pPr>
            <a:endParaRPr lang="en-US" dirty="0">
              <a:latin typeface="Arial" panose="020B0604020202020204" pitchFamily="34" charset="0"/>
              <a:cs typeface="Arial" panose="020B0604020202020204" pitchFamily="34" charset="0"/>
            </a:endParaRPr>
          </a:p>
          <a:p>
            <a:endParaRPr lang="fr-FR" dirty="0">
              <a:latin typeface="Arial" panose="020B0604020202020204" pitchFamily="34" charset="0"/>
              <a:cs typeface="Arial" panose="020B0604020202020204" pitchFamily="34" charset="0"/>
            </a:endParaRPr>
          </a:p>
        </p:txBody>
      </p:sp>
      <p:grpSp>
        <p:nvGrpSpPr>
          <p:cNvPr id="4" name="Groupe 3">
            <a:extLst>
              <a:ext uri="{FF2B5EF4-FFF2-40B4-BE49-F238E27FC236}">
                <a16:creationId xmlns:a16="http://schemas.microsoft.com/office/drawing/2014/main" id="{1F579261-CDF8-C892-7940-27DAAC2A6055}"/>
              </a:ext>
            </a:extLst>
          </p:cNvPr>
          <p:cNvGrpSpPr>
            <a:grpSpLocks noChangeAspect="1"/>
          </p:cNvGrpSpPr>
          <p:nvPr/>
        </p:nvGrpSpPr>
        <p:grpSpPr>
          <a:xfrm>
            <a:off x="246597" y="1628800"/>
            <a:ext cx="2078047" cy="2089573"/>
            <a:chOff x="380549" y="1412776"/>
            <a:chExt cx="4354068" cy="4378219"/>
          </a:xfrm>
        </p:grpSpPr>
        <p:pic>
          <p:nvPicPr>
            <p:cNvPr id="5" name="Picture 48" descr="explos">
              <a:extLst>
                <a:ext uri="{FF2B5EF4-FFF2-40B4-BE49-F238E27FC236}">
                  <a16:creationId xmlns:a16="http://schemas.microsoft.com/office/drawing/2014/main" id="{B6B43EE4-4414-B240-1477-58F5411D9A5C}"/>
                </a:ext>
              </a:extLst>
            </p:cNvPr>
            <p:cNvPicPr>
              <a:picLocks noChangeAspect="1" noChangeArrowheads="1"/>
            </p:cNvPicPr>
            <p:nvPr/>
          </p:nvPicPr>
          <p:blipFill>
            <a:blip r:embed="rId2" cstate="print"/>
            <a:srcRect/>
            <a:stretch>
              <a:fillRect/>
            </a:stretch>
          </p:blipFill>
          <p:spPr bwMode="auto">
            <a:xfrm>
              <a:off x="1847528" y="1412776"/>
              <a:ext cx="1440000" cy="1440000"/>
            </a:xfrm>
            <a:prstGeom prst="rect">
              <a:avLst/>
            </a:prstGeom>
            <a:noFill/>
          </p:spPr>
        </p:pic>
        <p:pic>
          <p:nvPicPr>
            <p:cNvPr id="6" name="Picture 49" descr="flamme">
              <a:extLst>
                <a:ext uri="{FF2B5EF4-FFF2-40B4-BE49-F238E27FC236}">
                  <a16:creationId xmlns:a16="http://schemas.microsoft.com/office/drawing/2014/main" id="{35D16D0E-A6B6-A59B-BC1F-A3001E58A72F}"/>
                </a:ext>
              </a:extLst>
            </p:cNvPr>
            <p:cNvPicPr>
              <a:picLocks noChangeAspect="1" noChangeArrowheads="1"/>
            </p:cNvPicPr>
            <p:nvPr/>
          </p:nvPicPr>
          <p:blipFill>
            <a:blip r:embed="rId3" cstate="print"/>
            <a:srcRect/>
            <a:stretch>
              <a:fillRect/>
            </a:stretch>
          </p:blipFill>
          <p:spPr bwMode="auto">
            <a:xfrm>
              <a:off x="1107746" y="2134493"/>
              <a:ext cx="1440000" cy="1440000"/>
            </a:xfrm>
            <a:prstGeom prst="rect">
              <a:avLst/>
            </a:prstGeom>
            <a:noFill/>
          </p:spPr>
        </p:pic>
        <p:pic>
          <p:nvPicPr>
            <p:cNvPr id="7" name="Picture 50" descr="rondflam">
              <a:extLst>
                <a:ext uri="{FF2B5EF4-FFF2-40B4-BE49-F238E27FC236}">
                  <a16:creationId xmlns:a16="http://schemas.microsoft.com/office/drawing/2014/main" id="{6AEFA631-8305-4204-B89D-FA917C438831}"/>
                </a:ext>
              </a:extLst>
            </p:cNvPr>
            <p:cNvPicPr>
              <a:picLocks noChangeAspect="1" noChangeArrowheads="1"/>
            </p:cNvPicPr>
            <p:nvPr/>
          </p:nvPicPr>
          <p:blipFill>
            <a:blip r:embed="rId4" cstate="print"/>
            <a:srcRect/>
            <a:stretch>
              <a:fillRect/>
            </a:stretch>
          </p:blipFill>
          <p:spPr bwMode="auto">
            <a:xfrm>
              <a:off x="2562140" y="2157883"/>
              <a:ext cx="1440000" cy="1440000"/>
            </a:xfrm>
            <a:prstGeom prst="rect">
              <a:avLst/>
            </a:prstGeom>
            <a:noFill/>
          </p:spPr>
        </p:pic>
        <p:pic>
          <p:nvPicPr>
            <p:cNvPr id="8" name="Picture 51" descr="bottle">
              <a:extLst>
                <a:ext uri="{FF2B5EF4-FFF2-40B4-BE49-F238E27FC236}">
                  <a16:creationId xmlns:a16="http://schemas.microsoft.com/office/drawing/2014/main" id="{33F54AAF-682B-A555-CA85-EA2064636AFB}"/>
                </a:ext>
              </a:extLst>
            </p:cNvPr>
            <p:cNvPicPr>
              <a:picLocks noChangeAspect="1" noChangeArrowheads="1"/>
            </p:cNvPicPr>
            <p:nvPr/>
          </p:nvPicPr>
          <p:blipFill>
            <a:blip r:embed="rId5" cstate="print"/>
            <a:srcRect/>
            <a:stretch>
              <a:fillRect/>
            </a:stretch>
          </p:blipFill>
          <p:spPr bwMode="auto">
            <a:xfrm>
              <a:off x="3294617" y="2887605"/>
              <a:ext cx="1440000" cy="1440000"/>
            </a:xfrm>
            <a:prstGeom prst="rect">
              <a:avLst/>
            </a:prstGeom>
            <a:noFill/>
          </p:spPr>
        </p:pic>
        <p:pic>
          <p:nvPicPr>
            <p:cNvPr id="9" name="Picture 53" descr="acid">
              <a:extLst>
                <a:ext uri="{FF2B5EF4-FFF2-40B4-BE49-F238E27FC236}">
                  <a16:creationId xmlns:a16="http://schemas.microsoft.com/office/drawing/2014/main" id="{DFB0B650-2421-324C-C420-88E89F30AAA5}"/>
                </a:ext>
              </a:extLst>
            </p:cNvPr>
            <p:cNvPicPr>
              <a:picLocks noChangeAspect="1" noChangeArrowheads="1"/>
            </p:cNvPicPr>
            <p:nvPr/>
          </p:nvPicPr>
          <p:blipFill>
            <a:blip r:embed="rId6" cstate="print"/>
            <a:srcRect/>
            <a:stretch>
              <a:fillRect/>
            </a:stretch>
          </p:blipFill>
          <p:spPr bwMode="auto">
            <a:xfrm>
              <a:off x="380549" y="2871049"/>
              <a:ext cx="1440000" cy="1440000"/>
            </a:xfrm>
            <a:prstGeom prst="rect">
              <a:avLst/>
            </a:prstGeom>
            <a:noFill/>
          </p:spPr>
        </p:pic>
        <p:pic>
          <p:nvPicPr>
            <p:cNvPr id="10" name="Picture 52" descr="skull">
              <a:extLst>
                <a:ext uri="{FF2B5EF4-FFF2-40B4-BE49-F238E27FC236}">
                  <a16:creationId xmlns:a16="http://schemas.microsoft.com/office/drawing/2014/main" id="{9045AE61-ABA4-3A13-4FE3-874AA2DDEAF6}"/>
                </a:ext>
              </a:extLst>
            </p:cNvPr>
            <p:cNvPicPr>
              <a:picLocks noChangeAspect="1" noChangeArrowheads="1"/>
            </p:cNvPicPr>
            <p:nvPr/>
          </p:nvPicPr>
          <p:blipFill>
            <a:blip r:embed="rId7" cstate="print"/>
            <a:srcRect/>
            <a:stretch>
              <a:fillRect/>
            </a:stretch>
          </p:blipFill>
          <p:spPr bwMode="auto">
            <a:xfrm>
              <a:off x="1827746" y="2877883"/>
              <a:ext cx="1440000" cy="1440000"/>
            </a:xfrm>
            <a:prstGeom prst="rect">
              <a:avLst/>
            </a:prstGeom>
            <a:noFill/>
          </p:spPr>
        </p:pic>
        <p:pic>
          <p:nvPicPr>
            <p:cNvPr id="11" name="Picture 54" descr="silhouet">
              <a:extLst>
                <a:ext uri="{FF2B5EF4-FFF2-40B4-BE49-F238E27FC236}">
                  <a16:creationId xmlns:a16="http://schemas.microsoft.com/office/drawing/2014/main" id="{D6FDDD5D-E9FC-A97B-5CE9-15518D31FCCF}"/>
                </a:ext>
              </a:extLst>
            </p:cNvPr>
            <p:cNvPicPr>
              <a:picLocks noChangeAspect="1" noChangeArrowheads="1"/>
            </p:cNvPicPr>
            <p:nvPr/>
          </p:nvPicPr>
          <p:blipFill>
            <a:blip r:embed="rId8" cstate="print"/>
            <a:srcRect/>
            <a:stretch>
              <a:fillRect/>
            </a:stretch>
          </p:blipFill>
          <p:spPr bwMode="auto">
            <a:xfrm>
              <a:off x="1117143" y="3614439"/>
              <a:ext cx="1440000" cy="1440000"/>
            </a:xfrm>
            <a:prstGeom prst="rect">
              <a:avLst/>
            </a:prstGeom>
            <a:noFill/>
          </p:spPr>
        </p:pic>
        <p:pic>
          <p:nvPicPr>
            <p:cNvPr id="12" name="Picture 55" descr="exclam">
              <a:extLst>
                <a:ext uri="{FF2B5EF4-FFF2-40B4-BE49-F238E27FC236}">
                  <a16:creationId xmlns:a16="http://schemas.microsoft.com/office/drawing/2014/main" id="{AD5DFB76-7768-E832-E78F-B558CD80E36A}"/>
                </a:ext>
              </a:extLst>
            </p:cNvPr>
            <p:cNvPicPr>
              <a:picLocks noChangeAspect="1" noChangeArrowheads="1"/>
            </p:cNvPicPr>
            <p:nvPr/>
          </p:nvPicPr>
          <p:blipFill>
            <a:blip r:embed="rId9" cstate="print"/>
            <a:srcRect/>
            <a:stretch>
              <a:fillRect/>
            </a:stretch>
          </p:blipFill>
          <p:spPr bwMode="auto">
            <a:xfrm>
              <a:off x="2552190" y="3607605"/>
              <a:ext cx="1440000" cy="1440000"/>
            </a:xfrm>
            <a:prstGeom prst="rect">
              <a:avLst/>
            </a:prstGeom>
            <a:noFill/>
          </p:spPr>
        </p:pic>
        <p:pic>
          <p:nvPicPr>
            <p:cNvPr id="13" name="Picture 56" descr="pollut">
              <a:extLst>
                <a:ext uri="{FF2B5EF4-FFF2-40B4-BE49-F238E27FC236}">
                  <a16:creationId xmlns:a16="http://schemas.microsoft.com/office/drawing/2014/main" id="{0526B4C3-3AA5-5462-09EA-79FB36FEBE12}"/>
                </a:ext>
              </a:extLst>
            </p:cNvPr>
            <p:cNvPicPr>
              <a:picLocks noChangeAspect="1" noChangeArrowheads="1"/>
            </p:cNvPicPr>
            <p:nvPr/>
          </p:nvPicPr>
          <p:blipFill>
            <a:blip r:embed="rId10" cstate="print"/>
            <a:srcRect/>
            <a:stretch>
              <a:fillRect/>
            </a:stretch>
          </p:blipFill>
          <p:spPr bwMode="auto">
            <a:xfrm>
              <a:off x="1842140" y="4350995"/>
              <a:ext cx="1440000" cy="1440000"/>
            </a:xfrm>
            <a:prstGeom prst="rect">
              <a:avLst/>
            </a:prstGeom>
            <a:noFill/>
          </p:spPr>
        </p:pic>
      </p:grpSp>
      <p:pic>
        <p:nvPicPr>
          <p:cNvPr id="14" name="Image 4">
            <a:extLst>
              <a:ext uri="{FF2B5EF4-FFF2-40B4-BE49-F238E27FC236}">
                <a16:creationId xmlns:a16="http://schemas.microsoft.com/office/drawing/2014/main" id="{A223FCFD-DC17-07E5-1BEA-67FCEF68DF0F}"/>
              </a:ext>
            </a:extLst>
          </p:cNvPr>
          <p:cNvPicPr>
            <a:picLocks noChangeAspect="1"/>
          </p:cNvPicPr>
          <p:nvPr/>
        </p:nvPicPr>
        <p:blipFill>
          <a:blip r:embed="rId11"/>
          <a:stretch>
            <a:fillRect/>
          </a:stretch>
        </p:blipFill>
        <p:spPr>
          <a:xfrm>
            <a:off x="9801506" y="6115022"/>
            <a:ext cx="2304488" cy="640135"/>
          </a:xfrm>
          <a:prstGeom prst="rect">
            <a:avLst/>
          </a:prstGeom>
        </p:spPr>
      </p:pic>
      <p:pic>
        <p:nvPicPr>
          <p:cNvPr id="15" name="Imagen 11">
            <a:extLst>
              <a:ext uri="{FF2B5EF4-FFF2-40B4-BE49-F238E27FC236}">
                <a16:creationId xmlns:a16="http://schemas.microsoft.com/office/drawing/2014/main" id="{F4714039-5D35-815F-C5E1-95E75D89E0C9}"/>
              </a:ext>
            </a:extLst>
          </p:cNvPr>
          <p:cNvPicPr>
            <a:picLocks noChangeAspect="1"/>
          </p:cNvPicPr>
          <p:nvPr/>
        </p:nvPicPr>
        <p:blipFill rotWithShape="1">
          <a:blip r:embed="rId12">
            <a:alphaModFix amt="20000"/>
            <a:extLst>
              <a:ext uri="{28A0092B-C50C-407E-A947-70E740481C1C}">
                <a14:useLocalDpi xmlns:a14="http://schemas.microsoft.com/office/drawing/2010/main" val="0"/>
              </a:ext>
            </a:extLst>
          </a:blip>
          <a:srcRect l="5" t="32709" r="-2" b="46699"/>
          <a:stretch/>
        </p:blipFill>
        <p:spPr>
          <a:xfrm>
            <a:off x="0" y="-2"/>
            <a:ext cx="12192000" cy="1497045"/>
          </a:xfrm>
          <a:prstGeom prst="rect">
            <a:avLst/>
          </a:prstGeom>
        </p:spPr>
      </p:pic>
    </p:spTree>
    <p:extLst>
      <p:ext uri="{BB962C8B-B14F-4D97-AF65-F5344CB8AC3E}">
        <p14:creationId xmlns:p14="http://schemas.microsoft.com/office/powerpoint/2010/main" val="2528035948"/>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F1708DC1-05E6-C1B5-4A80-0DD79A672BF3}"/>
              </a:ext>
            </a:extLst>
          </p:cNvPr>
          <p:cNvSpPr>
            <a:spLocks noGrp="1"/>
          </p:cNvSpPr>
          <p:nvPr>
            <p:ph idx="1"/>
          </p:nvPr>
        </p:nvSpPr>
        <p:spPr>
          <a:xfrm>
            <a:off x="5686839" y="2070886"/>
            <a:ext cx="6025785" cy="3612232"/>
          </a:xfrm>
        </p:spPr>
        <p:txBody>
          <a:bodyPr>
            <a:normAutofit lnSpcReduction="10000"/>
          </a:bodyPr>
          <a:lstStyle/>
          <a:p>
            <a:r>
              <a:rPr lang="en-US" sz="2000" dirty="0">
                <a:latin typeface="Arial" panose="020B0604020202020204" pitchFamily="34" charset="0"/>
                <a:cs typeface="Arial" panose="020B0604020202020204" pitchFamily="34" charset="0"/>
              </a:rPr>
              <a:t>Fertilizers are chemicals, so are also subject to GHS.</a:t>
            </a:r>
          </a:p>
          <a:p>
            <a:r>
              <a:rPr lang="en-US" sz="2000" dirty="0">
                <a:latin typeface="Arial" panose="020B0604020202020204" pitchFamily="34" charset="0"/>
                <a:cs typeface="Arial" panose="020B0604020202020204" pitchFamily="34" charset="0"/>
              </a:rPr>
              <a:t>Less test data are required for authorization than for pesticides</a:t>
            </a:r>
          </a:p>
          <a:p>
            <a:pPr lvl="1"/>
            <a:r>
              <a:rPr lang="en-US" sz="1800" dirty="0">
                <a:latin typeface="Arial" panose="020B0604020202020204" pitchFamily="34" charset="0"/>
                <a:cs typeface="Arial" panose="020B0604020202020204" pitchFamily="34" charset="0"/>
              </a:rPr>
              <a:t>This often results in data not normally being available for the fertilizer products</a:t>
            </a:r>
          </a:p>
          <a:p>
            <a:r>
              <a:rPr lang="en-US" sz="2000" dirty="0">
                <a:latin typeface="Arial" panose="020B0604020202020204" pitchFamily="34" charset="0"/>
                <a:cs typeface="Arial" panose="020B0604020202020204" pitchFamily="34" charset="0"/>
              </a:rPr>
              <a:t>In order to classify fertilizers without the need for testing, alternative procedures proposed by the GHS manual itself should be used. However, for physical hazards, testing of the product itself is necessary.</a:t>
            </a:r>
          </a:p>
        </p:txBody>
      </p:sp>
      <p:sp>
        <p:nvSpPr>
          <p:cNvPr id="4" name="ZoneTexte 3">
            <a:extLst>
              <a:ext uri="{FF2B5EF4-FFF2-40B4-BE49-F238E27FC236}">
                <a16:creationId xmlns:a16="http://schemas.microsoft.com/office/drawing/2014/main" id="{00C6D6BD-7780-BF3F-68FA-1769A5FBDBC4}"/>
              </a:ext>
            </a:extLst>
          </p:cNvPr>
          <p:cNvSpPr txBox="1"/>
          <p:nvPr/>
        </p:nvSpPr>
        <p:spPr>
          <a:xfrm>
            <a:off x="695400" y="2348880"/>
            <a:ext cx="1584176" cy="646331"/>
          </a:xfrm>
          <a:prstGeom prst="rect">
            <a:avLst/>
          </a:prstGeom>
          <a:noFill/>
        </p:spPr>
        <p:txBody>
          <a:bodyPr wrap="square" rtlCol="0">
            <a:spAutoFit/>
          </a:bodyPr>
          <a:lstStyle/>
          <a:p>
            <a:r>
              <a:rPr lang="fr-FR" dirty="0" err="1">
                <a:solidFill>
                  <a:srgbClr val="FF0000"/>
                </a:solidFill>
              </a:rPr>
              <a:t>Add</a:t>
            </a:r>
            <a:r>
              <a:rPr lang="fr-FR" dirty="0">
                <a:solidFill>
                  <a:srgbClr val="FF0000"/>
                </a:solidFill>
              </a:rPr>
              <a:t> photo </a:t>
            </a:r>
            <a:r>
              <a:rPr lang="fr-FR" dirty="0" err="1">
                <a:solidFill>
                  <a:srgbClr val="FF0000"/>
                </a:solidFill>
              </a:rPr>
              <a:t>example</a:t>
            </a:r>
            <a:endParaRPr lang="fr-FR" dirty="0">
              <a:solidFill>
                <a:srgbClr val="FF0000"/>
              </a:solidFill>
            </a:endParaRPr>
          </a:p>
        </p:txBody>
      </p:sp>
      <p:pic>
        <p:nvPicPr>
          <p:cNvPr id="5" name="Image 4">
            <a:extLst>
              <a:ext uri="{FF2B5EF4-FFF2-40B4-BE49-F238E27FC236}">
                <a16:creationId xmlns:a16="http://schemas.microsoft.com/office/drawing/2014/main" id="{2EE64487-D8D5-F71C-CDDC-C8173F309E4E}"/>
              </a:ext>
            </a:extLst>
          </p:cNvPr>
          <p:cNvPicPr>
            <a:picLocks noChangeAspect="1"/>
          </p:cNvPicPr>
          <p:nvPr/>
        </p:nvPicPr>
        <p:blipFill>
          <a:blip r:embed="rId2"/>
          <a:stretch>
            <a:fillRect/>
          </a:stretch>
        </p:blipFill>
        <p:spPr>
          <a:xfrm>
            <a:off x="9801506" y="6115022"/>
            <a:ext cx="2304488" cy="640135"/>
          </a:xfrm>
          <a:prstGeom prst="rect">
            <a:avLst/>
          </a:prstGeom>
        </p:spPr>
      </p:pic>
      <p:pic>
        <p:nvPicPr>
          <p:cNvPr id="7" name="Imagen 6">
            <a:extLst>
              <a:ext uri="{FF2B5EF4-FFF2-40B4-BE49-F238E27FC236}">
                <a16:creationId xmlns:a16="http://schemas.microsoft.com/office/drawing/2014/main" id="{8A103A0D-290A-129D-C798-E1575B2234B9}"/>
              </a:ext>
            </a:extLst>
          </p:cNvPr>
          <p:cNvPicPr>
            <a:picLocks noChangeAspect="1"/>
          </p:cNvPicPr>
          <p:nvPr/>
        </p:nvPicPr>
        <p:blipFill rotWithShape="1">
          <a:blip r:embed="rId3">
            <a:alphaModFix amt="20000"/>
            <a:extLst>
              <a:ext uri="{28A0092B-C50C-407E-A947-70E740481C1C}">
                <a14:useLocalDpi xmlns:a14="http://schemas.microsoft.com/office/drawing/2010/main" val="0"/>
              </a:ext>
            </a:extLst>
          </a:blip>
          <a:srcRect l="20936" t="6462" r="74343" b="6444"/>
          <a:stretch/>
        </p:blipFill>
        <p:spPr>
          <a:xfrm>
            <a:off x="-9557" y="-1074"/>
            <a:ext cx="644112" cy="6856600"/>
          </a:xfrm>
          <a:prstGeom prst="rect">
            <a:avLst/>
          </a:prstGeom>
        </p:spPr>
      </p:pic>
      <p:pic>
        <p:nvPicPr>
          <p:cNvPr id="6" name="Image 5">
            <a:extLst>
              <a:ext uri="{FF2B5EF4-FFF2-40B4-BE49-F238E27FC236}">
                <a16:creationId xmlns:a16="http://schemas.microsoft.com/office/drawing/2014/main" id="{21B6EF1F-8758-63E5-3A1C-562F5C12A28E}"/>
              </a:ext>
            </a:extLst>
          </p:cNvPr>
          <p:cNvPicPr>
            <a:picLocks noChangeAspect="1"/>
          </p:cNvPicPr>
          <p:nvPr/>
        </p:nvPicPr>
        <p:blipFill>
          <a:blip r:embed="rId4"/>
          <a:stretch>
            <a:fillRect/>
          </a:stretch>
        </p:blipFill>
        <p:spPr>
          <a:xfrm>
            <a:off x="479376" y="2348880"/>
            <a:ext cx="4783427" cy="3056245"/>
          </a:xfrm>
          <a:prstGeom prst="rect">
            <a:avLst/>
          </a:prstGeom>
        </p:spPr>
      </p:pic>
      <p:sp>
        <p:nvSpPr>
          <p:cNvPr id="8" name="Rubrik 1">
            <a:extLst>
              <a:ext uri="{FF2B5EF4-FFF2-40B4-BE49-F238E27FC236}">
                <a16:creationId xmlns:a16="http://schemas.microsoft.com/office/drawing/2014/main" id="{B52E063D-8AAD-F6E2-BA6A-43574FAEA4C4}"/>
              </a:ext>
            </a:extLst>
          </p:cNvPr>
          <p:cNvSpPr txBox="1">
            <a:spLocks/>
          </p:cNvSpPr>
          <p:nvPr/>
        </p:nvSpPr>
        <p:spPr>
          <a:xfrm>
            <a:off x="1081549" y="293322"/>
            <a:ext cx="10048568" cy="766588"/>
          </a:xfrm>
          <a:prstGeom prst="rect">
            <a:avLst/>
          </a:prstGeom>
          <a:solidFill>
            <a:srgbClr val="4D4D4D"/>
          </a:solidFill>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200" b="1" dirty="0">
                <a:solidFill>
                  <a:schemeClr val="bg1"/>
                </a:solidFill>
                <a:latin typeface="Arial" panose="020B0604020202020204" pitchFamily="34" charset="0"/>
                <a:cs typeface="Arial" panose="020B0604020202020204" pitchFamily="34" charset="0"/>
              </a:rPr>
              <a:t>GHS applies to fertilizers too</a:t>
            </a:r>
            <a:endParaRPr lang="en-GB" sz="3200" b="1"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08451857"/>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6" name="Rubrik 1">
            <a:extLst>
              <a:ext uri="{FF2B5EF4-FFF2-40B4-BE49-F238E27FC236}">
                <a16:creationId xmlns:a16="http://schemas.microsoft.com/office/drawing/2014/main" id="{8ABBB82D-3991-8DAC-0B11-CB87D7AFB249}"/>
              </a:ext>
            </a:extLst>
          </p:cNvPr>
          <p:cNvSpPr txBox="1">
            <a:spLocks/>
          </p:cNvSpPr>
          <p:nvPr/>
        </p:nvSpPr>
        <p:spPr>
          <a:xfrm>
            <a:off x="1081549" y="293322"/>
            <a:ext cx="10048568" cy="766588"/>
          </a:xfrm>
          <a:prstGeom prst="rect">
            <a:avLst/>
          </a:prstGeom>
          <a:solidFill>
            <a:srgbClr val="4D4D4D"/>
          </a:solidFill>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200" b="1" dirty="0">
                <a:solidFill>
                  <a:schemeClr val="bg1"/>
                </a:solidFill>
                <a:latin typeface="Arial" panose="020B0604020202020204" pitchFamily="34" charset="0"/>
                <a:cs typeface="Arial" panose="020B0604020202020204" pitchFamily="34" charset="0"/>
              </a:rPr>
              <a:t>GHS applies to fertilizers too</a:t>
            </a:r>
            <a:endParaRPr lang="en-GB" sz="3200" b="1" dirty="0">
              <a:solidFill>
                <a:schemeClr val="bg1"/>
              </a:solidFill>
              <a:latin typeface="Arial" panose="020B0604020202020204" pitchFamily="34" charset="0"/>
              <a:cs typeface="Arial" panose="020B0604020202020204" pitchFamily="34" charset="0"/>
            </a:endParaRPr>
          </a:p>
        </p:txBody>
      </p:sp>
      <p:pic>
        <p:nvPicPr>
          <p:cNvPr id="4" name="Image 4">
            <a:extLst>
              <a:ext uri="{FF2B5EF4-FFF2-40B4-BE49-F238E27FC236}">
                <a16:creationId xmlns:a16="http://schemas.microsoft.com/office/drawing/2014/main" id="{8A9CA43D-57BF-AC62-F1D6-9E7AC4F49BEF}"/>
              </a:ext>
            </a:extLst>
          </p:cNvPr>
          <p:cNvPicPr>
            <a:picLocks noChangeAspect="1"/>
          </p:cNvPicPr>
          <p:nvPr/>
        </p:nvPicPr>
        <p:blipFill>
          <a:blip r:embed="rId2"/>
          <a:stretch>
            <a:fillRect/>
          </a:stretch>
        </p:blipFill>
        <p:spPr>
          <a:xfrm>
            <a:off x="9801506" y="6115022"/>
            <a:ext cx="2304488" cy="640135"/>
          </a:xfrm>
          <a:prstGeom prst="rect">
            <a:avLst/>
          </a:prstGeom>
        </p:spPr>
      </p:pic>
      <p:sp>
        <p:nvSpPr>
          <p:cNvPr id="3" name="Espace réservé du contenu 2">
            <a:extLst>
              <a:ext uri="{FF2B5EF4-FFF2-40B4-BE49-F238E27FC236}">
                <a16:creationId xmlns:a16="http://schemas.microsoft.com/office/drawing/2014/main" id="{F1708DC1-05E6-C1B5-4A80-0DD79A672BF3}"/>
              </a:ext>
            </a:extLst>
          </p:cNvPr>
          <p:cNvSpPr>
            <a:spLocks noGrp="1"/>
          </p:cNvSpPr>
          <p:nvPr>
            <p:ph idx="1"/>
          </p:nvPr>
        </p:nvSpPr>
        <p:spPr>
          <a:xfrm>
            <a:off x="2040862" y="1637184"/>
            <a:ext cx="7558213" cy="5220816"/>
          </a:xfrm>
        </p:spPr>
        <p:txBody>
          <a:bodyPr>
            <a:normAutofit fontScale="92500" lnSpcReduction="20000"/>
          </a:bodyPr>
          <a:lstStyle/>
          <a:p>
            <a:pPr marL="0" indent="0">
              <a:buNone/>
            </a:pPr>
            <a:r>
              <a:rPr lang="en-US" sz="1900" b="1" dirty="0">
                <a:latin typeface="Arial" panose="020B0604020202020204" pitchFamily="34" charset="0"/>
                <a:cs typeface="Arial" panose="020B0604020202020204" pitchFamily="34" charset="0"/>
              </a:rPr>
              <a:t>Not all classes of hazards listed by the GHS are applicable to fertilizers</a:t>
            </a:r>
          </a:p>
          <a:p>
            <a:pPr marL="0" indent="0">
              <a:buNone/>
            </a:pPr>
            <a:r>
              <a:rPr lang="en-US" sz="1600" dirty="0">
                <a:latin typeface="Arial" panose="020B0604020202020204" pitchFamily="34" charset="0"/>
                <a:cs typeface="Arial" panose="020B0604020202020204" pitchFamily="34" charset="0"/>
              </a:rPr>
              <a:t>The main hazard classes that apply are:</a:t>
            </a:r>
          </a:p>
          <a:p>
            <a:r>
              <a:rPr lang="en-US" sz="1700" b="1" dirty="0">
                <a:latin typeface="Arial" panose="020B0604020202020204" pitchFamily="34" charset="0"/>
                <a:cs typeface="Arial" panose="020B0604020202020204" pitchFamily="34" charset="0"/>
              </a:rPr>
              <a:t>Physical hazards  </a:t>
            </a:r>
          </a:p>
          <a:p>
            <a:pPr lvl="1">
              <a:buFont typeface="Wingdings" panose="05000000000000000000" pitchFamily="2" charset="2"/>
              <a:buChar char="q"/>
            </a:pPr>
            <a:r>
              <a:rPr lang="en-US" dirty="0">
                <a:latin typeface="Arial" panose="020B0604020202020204" pitchFamily="34" charset="0"/>
                <a:cs typeface="Arial" panose="020B0604020202020204" pitchFamily="34" charset="0"/>
              </a:rPr>
              <a:t>Oxidizing solids </a:t>
            </a:r>
          </a:p>
          <a:p>
            <a:pPr lvl="1">
              <a:buFont typeface="Wingdings" panose="05000000000000000000" pitchFamily="2" charset="2"/>
              <a:buChar char="q"/>
            </a:pPr>
            <a:r>
              <a:rPr lang="en-US" dirty="0">
                <a:latin typeface="Arial" panose="020B0604020202020204" pitchFamily="34" charset="0"/>
                <a:cs typeface="Arial" panose="020B0604020202020204" pitchFamily="34" charset="0"/>
              </a:rPr>
              <a:t>Corrosive to metals (applies only to aqueous solutions of fertilizers)</a:t>
            </a:r>
          </a:p>
          <a:p>
            <a:pPr lvl="1">
              <a:buFont typeface="Wingdings" panose="05000000000000000000" pitchFamily="2" charset="2"/>
              <a:buChar char="q"/>
            </a:pPr>
            <a:r>
              <a:rPr lang="en-US" dirty="0">
                <a:latin typeface="Arial" panose="020B0604020202020204" pitchFamily="34" charset="0"/>
                <a:cs typeface="Arial" panose="020B0604020202020204" pitchFamily="34" charset="0"/>
              </a:rPr>
              <a:t>Explosives</a:t>
            </a:r>
          </a:p>
          <a:p>
            <a:r>
              <a:rPr lang="en-US" sz="1700" b="1" dirty="0">
                <a:latin typeface="Arial" panose="020B0604020202020204" pitchFamily="34" charset="0"/>
                <a:cs typeface="Arial" panose="020B0604020202020204" pitchFamily="34" charset="0"/>
              </a:rPr>
              <a:t>Health hazards </a:t>
            </a:r>
          </a:p>
          <a:p>
            <a:pPr lvl="1">
              <a:buFont typeface="Wingdings" panose="05000000000000000000" pitchFamily="2" charset="2"/>
              <a:buChar char="q"/>
            </a:pPr>
            <a:r>
              <a:rPr lang="en-US" dirty="0">
                <a:latin typeface="Arial" panose="020B0604020202020204" pitchFamily="34" charset="0"/>
                <a:cs typeface="Arial" panose="020B0604020202020204" pitchFamily="34" charset="0"/>
              </a:rPr>
              <a:t>Acute toxicity</a:t>
            </a:r>
          </a:p>
          <a:p>
            <a:pPr lvl="1">
              <a:buFont typeface="Wingdings" panose="05000000000000000000" pitchFamily="2" charset="2"/>
              <a:buChar char="q"/>
            </a:pPr>
            <a:r>
              <a:rPr lang="en-US" dirty="0">
                <a:latin typeface="Arial" panose="020B0604020202020204" pitchFamily="34" charset="0"/>
                <a:cs typeface="Arial" panose="020B0604020202020204" pitchFamily="34" charset="0"/>
              </a:rPr>
              <a:t>Skin corrosion/irritation</a:t>
            </a:r>
          </a:p>
          <a:p>
            <a:pPr lvl="1">
              <a:buFont typeface="Wingdings" panose="05000000000000000000" pitchFamily="2" charset="2"/>
              <a:buChar char="q"/>
            </a:pPr>
            <a:r>
              <a:rPr lang="en-US" dirty="0">
                <a:latin typeface="Arial" panose="020B0604020202020204" pitchFamily="34" charset="0"/>
                <a:cs typeface="Arial" panose="020B0604020202020204" pitchFamily="34" charset="0"/>
              </a:rPr>
              <a:t>Serious eye damage/eye irritation</a:t>
            </a:r>
          </a:p>
          <a:p>
            <a:pPr lvl="1">
              <a:buFont typeface="Wingdings" panose="05000000000000000000" pitchFamily="2" charset="2"/>
              <a:buChar char="q"/>
            </a:pPr>
            <a:r>
              <a:rPr lang="en-US" dirty="0">
                <a:latin typeface="Arial" panose="020B0604020202020204" pitchFamily="34" charset="0"/>
                <a:cs typeface="Arial" panose="020B0604020202020204" pitchFamily="34" charset="0"/>
              </a:rPr>
              <a:t>Respiratory or skin sensitizers</a:t>
            </a:r>
          </a:p>
          <a:p>
            <a:pPr lvl="1">
              <a:buFont typeface="Wingdings" panose="05000000000000000000" pitchFamily="2" charset="2"/>
              <a:buChar char="q"/>
            </a:pPr>
            <a:r>
              <a:rPr lang="en-US" dirty="0">
                <a:latin typeface="Arial" panose="020B0604020202020204" pitchFamily="34" charset="0"/>
                <a:cs typeface="Arial" panose="020B0604020202020204" pitchFamily="34" charset="0"/>
              </a:rPr>
              <a:t>Toxic to reproduction (in particular, boron compounds)</a:t>
            </a:r>
          </a:p>
          <a:p>
            <a:pPr lvl="1">
              <a:buFont typeface="Wingdings" panose="05000000000000000000" pitchFamily="2" charset="2"/>
              <a:buChar char="q"/>
            </a:pPr>
            <a:r>
              <a:rPr lang="en-US" dirty="0">
                <a:latin typeface="Arial" panose="020B0604020202020204" pitchFamily="34" charset="0"/>
                <a:cs typeface="Arial" panose="020B0604020202020204" pitchFamily="34" charset="0"/>
              </a:rPr>
              <a:t>Specific target organ toxicity — single exposure and repeated exposure</a:t>
            </a:r>
          </a:p>
          <a:p>
            <a:r>
              <a:rPr lang="en-US" sz="1700" b="1" dirty="0">
                <a:latin typeface="Arial" panose="020B0604020202020204" pitchFamily="34" charset="0"/>
                <a:cs typeface="Arial" panose="020B0604020202020204" pitchFamily="34" charset="0"/>
              </a:rPr>
              <a:t>Environmental hazards </a:t>
            </a:r>
          </a:p>
          <a:p>
            <a:pPr lvl="1">
              <a:buFont typeface="Wingdings" panose="05000000000000000000" pitchFamily="2" charset="2"/>
              <a:buChar char="q"/>
            </a:pPr>
            <a:r>
              <a:rPr lang="en-US" dirty="0">
                <a:latin typeface="Arial" panose="020B0604020202020204" pitchFamily="34" charset="0"/>
                <a:cs typeface="Arial" panose="020B0604020202020204" pitchFamily="34" charset="0"/>
              </a:rPr>
              <a:t>Hazardous to the aquatic environment — acute and chronic </a:t>
            </a:r>
          </a:p>
          <a:p>
            <a:endParaRPr lang="en-US" sz="1600" dirty="0">
              <a:latin typeface="Arial" panose="020B0604020202020204" pitchFamily="34" charset="0"/>
              <a:cs typeface="Arial" panose="020B0604020202020204" pitchFamily="34" charset="0"/>
            </a:endParaRPr>
          </a:p>
        </p:txBody>
      </p:sp>
      <p:pic>
        <p:nvPicPr>
          <p:cNvPr id="5" name="Picture 48" descr="explos">
            <a:extLst>
              <a:ext uri="{FF2B5EF4-FFF2-40B4-BE49-F238E27FC236}">
                <a16:creationId xmlns:a16="http://schemas.microsoft.com/office/drawing/2014/main" id="{3EFBB0E1-FC38-36EF-5C45-48DEF5DF4973}"/>
              </a:ext>
            </a:extLst>
          </p:cNvPr>
          <p:cNvPicPr>
            <a:picLocks noChangeAspect="1" noChangeArrowheads="1"/>
          </p:cNvPicPr>
          <p:nvPr/>
        </p:nvPicPr>
        <p:blipFill>
          <a:blip r:embed="rId3" cstate="print"/>
          <a:srcRect/>
          <a:stretch>
            <a:fillRect/>
          </a:stretch>
        </p:blipFill>
        <p:spPr bwMode="auto">
          <a:xfrm>
            <a:off x="9870780" y="358236"/>
            <a:ext cx="1440000" cy="1440000"/>
          </a:xfrm>
          <a:prstGeom prst="rect">
            <a:avLst/>
          </a:prstGeom>
          <a:noFill/>
        </p:spPr>
      </p:pic>
      <p:pic>
        <p:nvPicPr>
          <p:cNvPr id="6" name="Picture 49" descr="flamme">
            <a:extLst>
              <a:ext uri="{FF2B5EF4-FFF2-40B4-BE49-F238E27FC236}">
                <a16:creationId xmlns:a16="http://schemas.microsoft.com/office/drawing/2014/main" id="{A6F7ED01-A3FF-2FD9-DD79-AE6C8C062419}"/>
              </a:ext>
            </a:extLst>
          </p:cNvPr>
          <p:cNvPicPr>
            <a:picLocks noChangeAspect="1" noChangeArrowheads="1"/>
          </p:cNvPicPr>
          <p:nvPr/>
        </p:nvPicPr>
        <p:blipFill>
          <a:blip r:embed="rId4" cstate="print"/>
          <a:srcRect/>
          <a:stretch>
            <a:fillRect/>
          </a:stretch>
        </p:blipFill>
        <p:spPr bwMode="auto">
          <a:xfrm>
            <a:off x="10603108" y="1091396"/>
            <a:ext cx="1440000" cy="1440000"/>
          </a:xfrm>
          <a:prstGeom prst="rect">
            <a:avLst/>
          </a:prstGeom>
          <a:noFill/>
        </p:spPr>
      </p:pic>
      <p:pic>
        <p:nvPicPr>
          <p:cNvPr id="7" name="Picture 50" descr="rondflam">
            <a:extLst>
              <a:ext uri="{FF2B5EF4-FFF2-40B4-BE49-F238E27FC236}">
                <a16:creationId xmlns:a16="http://schemas.microsoft.com/office/drawing/2014/main" id="{BE3972C9-30FF-A569-F501-DA61115A7006}"/>
              </a:ext>
            </a:extLst>
          </p:cNvPr>
          <p:cNvPicPr>
            <a:picLocks noChangeAspect="1" noChangeArrowheads="1"/>
          </p:cNvPicPr>
          <p:nvPr/>
        </p:nvPicPr>
        <p:blipFill>
          <a:blip r:embed="rId5" cstate="print"/>
          <a:srcRect/>
          <a:stretch>
            <a:fillRect/>
          </a:stretch>
        </p:blipFill>
        <p:spPr bwMode="auto">
          <a:xfrm>
            <a:off x="9145780" y="1111512"/>
            <a:ext cx="1440000" cy="1440000"/>
          </a:xfrm>
          <a:prstGeom prst="rect">
            <a:avLst/>
          </a:prstGeom>
          <a:noFill/>
        </p:spPr>
      </p:pic>
      <p:pic>
        <p:nvPicPr>
          <p:cNvPr id="9" name="Picture 53" descr="acid">
            <a:extLst>
              <a:ext uri="{FF2B5EF4-FFF2-40B4-BE49-F238E27FC236}">
                <a16:creationId xmlns:a16="http://schemas.microsoft.com/office/drawing/2014/main" id="{FCAD4FCD-2581-DFE4-9B8A-3FC6B5B876C3}"/>
              </a:ext>
            </a:extLst>
          </p:cNvPr>
          <p:cNvPicPr>
            <a:picLocks noChangeAspect="1" noChangeArrowheads="1"/>
          </p:cNvPicPr>
          <p:nvPr/>
        </p:nvPicPr>
        <p:blipFill>
          <a:blip r:embed="rId6" cstate="print"/>
          <a:srcRect/>
          <a:stretch>
            <a:fillRect/>
          </a:stretch>
        </p:blipFill>
        <p:spPr bwMode="auto">
          <a:xfrm>
            <a:off x="9870780" y="1978042"/>
            <a:ext cx="1440000" cy="1440000"/>
          </a:xfrm>
          <a:prstGeom prst="rect">
            <a:avLst/>
          </a:prstGeom>
          <a:noFill/>
        </p:spPr>
      </p:pic>
      <p:pic>
        <p:nvPicPr>
          <p:cNvPr id="10" name="Picture 52" descr="skull">
            <a:extLst>
              <a:ext uri="{FF2B5EF4-FFF2-40B4-BE49-F238E27FC236}">
                <a16:creationId xmlns:a16="http://schemas.microsoft.com/office/drawing/2014/main" id="{34146CD3-677E-C8B8-0E77-8B7DE3C9096E}"/>
              </a:ext>
            </a:extLst>
          </p:cNvPr>
          <p:cNvPicPr>
            <a:picLocks noChangeAspect="1" noChangeArrowheads="1"/>
          </p:cNvPicPr>
          <p:nvPr/>
        </p:nvPicPr>
        <p:blipFill>
          <a:blip r:embed="rId7" cstate="print"/>
          <a:srcRect/>
          <a:stretch>
            <a:fillRect/>
          </a:stretch>
        </p:blipFill>
        <p:spPr bwMode="auto">
          <a:xfrm>
            <a:off x="9079579" y="3055268"/>
            <a:ext cx="1440000" cy="1440000"/>
          </a:xfrm>
          <a:prstGeom prst="rect">
            <a:avLst/>
          </a:prstGeom>
          <a:noFill/>
        </p:spPr>
      </p:pic>
      <p:pic>
        <p:nvPicPr>
          <p:cNvPr id="11" name="Picture 54" descr="silhouet">
            <a:extLst>
              <a:ext uri="{FF2B5EF4-FFF2-40B4-BE49-F238E27FC236}">
                <a16:creationId xmlns:a16="http://schemas.microsoft.com/office/drawing/2014/main" id="{0EAA2AF9-C3D4-2E17-1E22-4A7472463CB7}"/>
              </a:ext>
            </a:extLst>
          </p:cNvPr>
          <p:cNvPicPr>
            <a:picLocks noChangeAspect="1" noChangeArrowheads="1"/>
          </p:cNvPicPr>
          <p:nvPr/>
        </p:nvPicPr>
        <p:blipFill>
          <a:blip r:embed="rId8" cstate="print"/>
          <a:srcRect/>
          <a:stretch>
            <a:fillRect/>
          </a:stretch>
        </p:blipFill>
        <p:spPr bwMode="auto">
          <a:xfrm>
            <a:off x="9846572" y="3780816"/>
            <a:ext cx="1440000" cy="1440000"/>
          </a:xfrm>
          <a:prstGeom prst="rect">
            <a:avLst/>
          </a:prstGeom>
          <a:noFill/>
        </p:spPr>
      </p:pic>
      <p:pic>
        <p:nvPicPr>
          <p:cNvPr id="12" name="Picture 55" descr="exclam">
            <a:extLst>
              <a:ext uri="{FF2B5EF4-FFF2-40B4-BE49-F238E27FC236}">
                <a16:creationId xmlns:a16="http://schemas.microsoft.com/office/drawing/2014/main" id="{A6D0B81E-06BF-65B3-45CB-72803D1F9FBB}"/>
              </a:ext>
            </a:extLst>
          </p:cNvPr>
          <p:cNvPicPr>
            <a:picLocks noChangeAspect="1" noChangeArrowheads="1"/>
          </p:cNvPicPr>
          <p:nvPr/>
        </p:nvPicPr>
        <p:blipFill>
          <a:blip r:embed="rId9" cstate="print"/>
          <a:srcRect/>
          <a:stretch>
            <a:fillRect/>
          </a:stretch>
        </p:blipFill>
        <p:spPr bwMode="auto">
          <a:xfrm>
            <a:off x="10594237" y="3036336"/>
            <a:ext cx="1440000" cy="1440000"/>
          </a:xfrm>
          <a:prstGeom prst="rect">
            <a:avLst/>
          </a:prstGeom>
          <a:noFill/>
        </p:spPr>
      </p:pic>
      <p:pic>
        <p:nvPicPr>
          <p:cNvPr id="13" name="Picture 56" descr="pollut">
            <a:extLst>
              <a:ext uri="{FF2B5EF4-FFF2-40B4-BE49-F238E27FC236}">
                <a16:creationId xmlns:a16="http://schemas.microsoft.com/office/drawing/2014/main" id="{7CB1E62A-3418-AAE1-B223-2DFB14A7100A}"/>
              </a:ext>
            </a:extLst>
          </p:cNvPr>
          <p:cNvPicPr>
            <a:picLocks noChangeAspect="1" noChangeArrowheads="1"/>
          </p:cNvPicPr>
          <p:nvPr/>
        </p:nvPicPr>
        <p:blipFill>
          <a:blip r:embed="rId10" cstate="print"/>
          <a:srcRect/>
          <a:stretch>
            <a:fillRect/>
          </a:stretch>
        </p:blipFill>
        <p:spPr bwMode="auto">
          <a:xfrm>
            <a:off x="9852465" y="5269776"/>
            <a:ext cx="1440000" cy="1440000"/>
          </a:xfrm>
          <a:prstGeom prst="rect">
            <a:avLst/>
          </a:prstGeom>
          <a:noFill/>
        </p:spPr>
      </p:pic>
      <p:pic>
        <p:nvPicPr>
          <p:cNvPr id="8" name="Imagen 6">
            <a:extLst>
              <a:ext uri="{FF2B5EF4-FFF2-40B4-BE49-F238E27FC236}">
                <a16:creationId xmlns:a16="http://schemas.microsoft.com/office/drawing/2014/main" id="{E4E3F495-294D-A6DB-B489-D19637FB93BF}"/>
              </a:ext>
            </a:extLst>
          </p:cNvPr>
          <p:cNvPicPr>
            <a:picLocks noChangeAspect="1"/>
          </p:cNvPicPr>
          <p:nvPr/>
        </p:nvPicPr>
        <p:blipFill rotWithShape="1">
          <a:blip r:embed="rId11">
            <a:alphaModFix amt="20000"/>
            <a:extLst>
              <a:ext uri="{28A0092B-C50C-407E-A947-70E740481C1C}">
                <a14:useLocalDpi xmlns:a14="http://schemas.microsoft.com/office/drawing/2010/main" val="0"/>
              </a:ext>
            </a:extLst>
          </a:blip>
          <a:srcRect l="20936" t="6462" r="74343" b="6444"/>
          <a:stretch/>
        </p:blipFill>
        <p:spPr>
          <a:xfrm>
            <a:off x="-9557" y="-1074"/>
            <a:ext cx="644112" cy="6856600"/>
          </a:xfrm>
          <a:prstGeom prst="rect">
            <a:avLst/>
          </a:prstGeom>
        </p:spPr>
      </p:pic>
    </p:spTree>
    <p:extLst>
      <p:ext uri="{BB962C8B-B14F-4D97-AF65-F5344CB8AC3E}">
        <p14:creationId xmlns:p14="http://schemas.microsoft.com/office/powerpoint/2010/main" val="1325648773"/>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F1708DC1-05E6-C1B5-4A80-0DD79A672BF3}"/>
              </a:ext>
            </a:extLst>
          </p:cNvPr>
          <p:cNvSpPr>
            <a:spLocks noGrp="1"/>
          </p:cNvSpPr>
          <p:nvPr>
            <p:ph idx="1"/>
          </p:nvPr>
        </p:nvSpPr>
        <p:spPr>
          <a:xfrm>
            <a:off x="2279576" y="1772816"/>
            <a:ext cx="9225036" cy="4461074"/>
          </a:xfrm>
        </p:spPr>
        <p:txBody>
          <a:bodyPr>
            <a:normAutofit/>
          </a:bodyPr>
          <a:lstStyle/>
          <a:p>
            <a:r>
              <a:rPr lang="en-US" sz="2000" dirty="0">
                <a:latin typeface="Arial" panose="020B0604020202020204" pitchFamily="34" charset="0"/>
                <a:cs typeface="Arial" panose="020B0604020202020204" pitchFamily="34" charset="0"/>
              </a:rPr>
              <a:t>Similar classification and labelling process as for pesticides can be followed:</a:t>
            </a:r>
          </a:p>
          <a:p>
            <a:pPr lvl="1">
              <a:buFont typeface="Wingdings" panose="05000000000000000000" pitchFamily="2" charset="2"/>
              <a:buChar char="q"/>
            </a:pPr>
            <a:r>
              <a:rPr lang="en-US" sz="1800" dirty="0">
                <a:latin typeface="Arial" panose="020B0604020202020204" pitchFamily="34" charset="0"/>
                <a:cs typeface="Arial" panose="020B0604020202020204" pitchFamily="34" charset="0"/>
              </a:rPr>
              <a:t>look for (reliable and quality) test data for physical, health and environmental hazards. </a:t>
            </a:r>
          </a:p>
          <a:p>
            <a:pPr lvl="1">
              <a:buFont typeface="Wingdings" panose="05000000000000000000" pitchFamily="2" charset="2"/>
              <a:buChar char="q"/>
            </a:pPr>
            <a:r>
              <a:rPr lang="en-US" sz="1800" dirty="0">
                <a:latin typeface="Arial" panose="020B0604020202020204" pitchFamily="34" charset="0"/>
                <a:cs typeface="Arial" panose="020B0604020202020204" pitchFamily="34" charset="0"/>
              </a:rPr>
              <a:t>in the absence of data, find available hazard data for each ingredient of the fertilizer (from reliable databases and international sources).</a:t>
            </a:r>
          </a:p>
          <a:p>
            <a:pPr lvl="1">
              <a:buFont typeface="Wingdings" panose="05000000000000000000" pitchFamily="2" charset="2"/>
              <a:buChar char="q"/>
            </a:pPr>
            <a:r>
              <a:rPr lang="en-US" sz="1800" dirty="0">
                <a:latin typeface="Arial" panose="020B0604020202020204" pitchFamily="34" charset="0"/>
                <a:cs typeface="Arial" panose="020B0604020202020204" pitchFamily="34" charset="0"/>
              </a:rPr>
              <a:t>obtain the hazard classification for each ingredient.</a:t>
            </a:r>
          </a:p>
          <a:p>
            <a:pPr lvl="1">
              <a:buFont typeface="Wingdings" panose="05000000000000000000" pitchFamily="2" charset="2"/>
              <a:buChar char="q"/>
            </a:pPr>
            <a:r>
              <a:rPr lang="en-US" sz="1800" dirty="0">
                <a:latin typeface="Arial" panose="020B0604020202020204" pitchFamily="34" charset="0"/>
                <a:cs typeface="Arial" panose="020B0604020202020204" pitchFamily="34" charset="0"/>
              </a:rPr>
              <a:t>get also SDSs from suppliers.</a:t>
            </a:r>
          </a:p>
          <a:p>
            <a:pPr lvl="1">
              <a:buFont typeface="Wingdings" panose="05000000000000000000" pitchFamily="2" charset="2"/>
              <a:buChar char="q"/>
            </a:pPr>
            <a:r>
              <a:rPr lang="en-US" sz="1800" dirty="0">
                <a:latin typeface="Arial" panose="020B0604020202020204" pitchFamily="34" charset="0"/>
                <a:cs typeface="Arial" panose="020B0604020202020204" pitchFamily="34" charset="0"/>
              </a:rPr>
              <a:t>check similar fertilizers in terms of content.</a:t>
            </a:r>
          </a:p>
          <a:p>
            <a:pPr lvl="1">
              <a:buFont typeface="Wingdings" panose="05000000000000000000" pitchFamily="2" charset="2"/>
              <a:buChar char="q"/>
            </a:pPr>
            <a:r>
              <a:rPr lang="en-US" sz="1800" dirty="0">
                <a:latin typeface="Arial" panose="020B0604020202020204" pitchFamily="34" charset="0"/>
                <a:cs typeface="Arial" panose="020B0604020202020204" pitchFamily="34" charset="0"/>
              </a:rPr>
              <a:t>depending on the concentration / composition of the fertilizer, classify the product and prepare the label and SDS.</a:t>
            </a:r>
          </a:p>
        </p:txBody>
      </p:sp>
      <p:pic>
        <p:nvPicPr>
          <p:cNvPr id="4" name="Image 4">
            <a:extLst>
              <a:ext uri="{FF2B5EF4-FFF2-40B4-BE49-F238E27FC236}">
                <a16:creationId xmlns:a16="http://schemas.microsoft.com/office/drawing/2014/main" id="{FB8A085D-1576-E470-B2A2-1EC2B3E101DA}"/>
              </a:ext>
            </a:extLst>
          </p:cNvPr>
          <p:cNvPicPr>
            <a:picLocks noChangeAspect="1"/>
          </p:cNvPicPr>
          <p:nvPr/>
        </p:nvPicPr>
        <p:blipFill>
          <a:blip r:embed="rId2"/>
          <a:stretch>
            <a:fillRect/>
          </a:stretch>
        </p:blipFill>
        <p:spPr>
          <a:xfrm>
            <a:off x="9801506" y="6115022"/>
            <a:ext cx="2304488" cy="640135"/>
          </a:xfrm>
          <a:prstGeom prst="rect">
            <a:avLst/>
          </a:prstGeom>
        </p:spPr>
      </p:pic>
      <p:sp>
        <p:nvSpPr>
          <p:cNvPr id="7" name="Rubrik 1">
            <a:extLst>
              <a:ext uri="{FF2B5EF4-FFF2-40B4-BE49-F238E27FC236}">
                <a16:creationId xmlns:a16="http://schemas.microsoft.com/office/drawing/2014/main" id="{585BA3EE-CB97-47E1-4998-43C56A52549B}"/>
              </a:ext>
            </a:extLst>
          </p:cNvPr>
          <p:cNvSpPr txBox="1">
            <a:spLocks/>
          </p:cNvSpPr>
          <p:nvPr/>
        </p:nvSpPr>
        <p:spPr>
          <a:xfrm>
            <a:off x="1081549" y="293322"/>
            <a:ext cx="10048568" cy="766588"/>
          </a:xfrm>
          <a:prstGeom prst="rect">
            <a:avLst/>
          </a:prstGeom>
          <a:solidFill>
            <a:srgbClr val="4D4D4D"/>
          </a:solidFill>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200" b="1" dirty="0">
                <a:solidFill>
                  <a:schemeClr val="bg1"/>
                </a:solidFill>
                <a:latin typeface="Arial" panose="020B0604020202020204" pitchFamily="34" charset="0"/>
                <a:cs typeface="Arial" panose="020B0604020202020204" pitchFamily="34" charset="0"/>
              </a:rPr>
              <a:t>GHS applies to fertilizers too</a:t>
            </a:r>
            <a:endParaRPr lang="en-GB" sz="3200" b="1" dirty="0">
              <a:solidFill>
                <a:schemeClr val="bg1"/>
              </a:solidFill>
              <a:latin typeface="Arial" panose="020B0604020202020204" pitchFamily="34" charset="0"/>
              <a:cs typeface="Arial" panose="020B0604020202020204" pitchFamily="34" charset="0"/>
            </a:endParaRPr>
          </a:p>
        </p:txBody>
      </p:sp>
      <p:pic>
        <p:nvPicPr>
          <p:cNvPr id="10" name="Imagen 6">
            <a:extLst>
              <a:ext uri="{FF2B5EF4-FFF2-40B4-BE49-F238E27FC236}">
                <a16:creationId xmlns:a16="http://schemas.microsoft.com/office/drawing/2014/main" id="{5540B90D-D284-0814-90F5-FA249D03E1E9}"/>
              </a:ext>
            </a:extLst>
          </p:cNvPr>
          <p:cNvPicPr>
            <a:picLocks noChangeAspect="1"/>
          </p:cNvPicPr>
          <p:nvPr/>
        </p:nvPicPr>
        <p:blipFill rotWithShape="1">
          <a:blip r:embed="rId3">
            <a:alphaModFix amt="20000"/>
            <a:extLst>
              <a:ext uri="{28A0092B-C50C-407E-A947-70E740481C1C}">
                <a14:useLocalDpi xmlns:a14="http://schemas.microsoft.com/office/drawing/2010/main" val="0"/>
              </a:ext>
            </a:extLst>
          </a:blip>
          <a:srcRect l="20936" t="6462" r="74343" b="6444"/>
          <a:stretch/>
        </p:blipFill>
        <p:spPr>
          <a:xfrm>
            <a:off x="-9557" y="-1074"/>
            <a:ext cx="644112" cy="6856600"/>
          </a:xfrm>
          <a:prstGeom prst="rect">
            <a:avLst/>
          </a:prstGeom>
        </p:spPr>
      </p:pic>
    </p:spTree>
    <p:extLst>
      <p:ext uri="{BB962C8B-B14F-4D97-AF65-F5344CB8AC3E}">
        <p14:creationId xmlns:p14="http://schemas.microsoft.com/office/powerpoint/2010/main" val="3420565409"/>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0" name="Image 9">
            <a:extLst>
              <a:ext uri="{FF2B5EF4-FFF2-40B4-BE49-F238E27FC236}">
                <a16:creationId xmlns:a16="http://schemas.microsoft.com/office/drawing/2014/main" id="{BA8953E8-B198-8ABD-8D56-26CA9A7B8655}"/>
              </a:ext>
            </a:extLst>
          </p:cNvPr>
          <p:cNvPicPr>
            <a:picLocks noChangeAspect="1"/>
          </p:cNvPicPr>
          <p:nvPr/>
        </p:nvPicPr>
        <p:blipFill rotWithShape="1">
          <a:blip r:embed="rId3"/>
          <a:srcRect b="10159"/>
          <a:stretch/>
        </p:blipFill>
        <p:spPr>
          <a:xfrm>
            <a:off x="1184790" y="2225206"/>
            <a:ext cx="5863978" cy="3184014"/>
          </a:xfrm>
          <a:prstGeom prst="rect">
            <a:avLst/>
          </a:prstGeom>
        </p:spPr>
      </p:pic>
      <p:pic>
        <p:nvPicPr>
          <p:cNvPr id="8" name="Image 7">
            <a:extLst>
              <a:ext uri="{FF2B5EF4-FFF2-40B4-BE49-F238E27FC236}">
                <a16:creationId xmlns:a16="http://schemas.microsoft.com/office/drawing/2014/main" id="{9FA452A8-2DFA-FA8F-DEA5-5D2C93A8BDDA}"/>
              </a:ext>
            </a:extLst>
          </p:cNvPr>
          <p:cNvPicPr>
            <a:picLocks noChangeAspect="1"/>
          </p:cNvPicPr>
          <p:nvPr/>
        </p:nvPicPr>
        <p:blipFill rotWithShape="1">
          <a:blip r:embed="rId4"/>
          <a:srcRect b="24913"/>
          <a:stretch/>
        </p:blipFill>
        <p:spPr>
          <a:xfrm>
            <a:off x="7757594" y="1836993"/>
            <a:ext cx="3682961" cy="3960440"/>
          </a:xfrm>
          <a:prstGeom prst="rect">
            <a:avLst/>
          </a:prstGeom>
          <a:ln>
            <a:solidFill>
              <a:schemeClr val="accent1"/>
            </a:solidFill>
          </a:ln>
        </p:spPr>
      </p:pic>
      <p:pic>
        <p:nvPicPr>
          <p:cNvPr id="3" name="Image 4">
            <a:extLst>
              <a:ext uri="{FF2B5EF4-FFF2-40B4-BE49-F238E27FC236}">
                <a16:creationId xmlns:a16="http://schemas.microsoft.com/office/drawing/2014/main" id="{47EB6691-ABE9-412A-5321-FF2A3B94F347}"/>
              </a:ext>
            </a:extLst>
          </p:cNvPr>
          <p:cNvPicPr>
            <a:picLocks noChangeAspect="1"/>
          </p:cNvPicPr>
          <p:nvPr/>
        </p:nvPicPr>
        <p:blipFill>
          <a:blip r:embed="rId5"/>
          <a:stretch>
            <a:fillRect/>
          </a:stretch>
        </p:blipFill>
        <p:spPr>
          <a:xfrm>
            <a:off x="9801506" y="6115022"/>
            <a:ext cx="2304488" cy="640135"/>
          </a:xfrm>
          <a:prstGeom prst="rect">
            <a:avLst/>
          </a:prstGeom>
        </p:spPr>
      </p:pic>
      <p:pic>
        <p:nvPicPr>
          <p:cNvPr id="4" name="Imagen 6">
            <a:extLst>
              <a:ext uri="{FF2B5EF4-FFF2-40B4-BE49-F238E27FC236}">
                <a16:creationId xmlns:a16="http://schemas.microsoft.com/office/drawing/2014/main" id="{ECA31577-D1CC-4565-60E8-FF6681D2F6B8}"/>
              </a:ext>
            </a:extLst>
          </p:cNvPr>
          <p:cNvPicPr>
            <a:picLocks noChangeAspect="1"/>
          </p:cNvPicPr>
          <p:nvPr/>
        </p:nvPicPr>
        <p:blipFill rotWithShape="1">
          <a:blip r:embed="rId6">
            <a:alphaModFix amt="20000"/>
            <a:extLst>
              <a:ext uri="{28A0092B-C50C-407E-A947-70E740481C1C}">
                <a14:useLocalDpi xmlns:a14="http://schemas.microsoft.com/office/drawing/2010/main" val="0"/>
              </a:ext>
            </a:extLst>
          </a:blip>
          <a:srcRect l="20936" t="6462" r="74343" b="6444"/>
          <a:stretch/>
        </p:blipFill>
        <p:spPr>
          <a:xfrm>
            <a:off x="-9557" y="-1074"/>
            <a:ext cx="644112" cy="6856600"/>
          </a:xfrm>
          <a:prstGeom prst="rect">
            <a:avLst/>
          </a:prstGeom>
        </p:spPr>
      </p:pic>
      <p:sp>
        <p:nvSpPr>
          <p:cNvPr id="5" name="Rubrik 1">
            <a:extLst>
              <a:ext uri="{FF2B5EF4-FFF2-40B4-BE49-F238E27FC236}">
                <a16:creationId xmlns:a16="http://schemas.microsoft.com/office/drawing/2014/main" id="{6C5DB9DD-B6F3-1F84-A990-103F26873B98}"/>
              </a:ext>
            </a:extLst>
          </p:cNvPr>
          <p:cNvSpPr txBox="1">
            <a:spLocks/>
          </p:cNvSpPr>
          <p:nvPr/>
        </p:nvSpPr>
        <p:spPr>
          <a:xfrm>
            <a:off x="1081549" y="293322"/>
            <a:ext cx="10048568" cy="766588"/>
          </a:xfrm>
          <a:prstGeom prst="rect">
            <a:avLst/>
          </a:prstGeom>
          <a:solidFill>
            <a:srgbClr val="4D4D4D"/>
          </a:solidFill>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200" b="1" dirty="0">
                <a:solidFill>
                  <a:schemeClr val="bg1"/>
                </a:solidFill>
                <a:latin typeface="Arial" panose="020B0604020202020204" pitchFamily="34" charset="0"/>
                <a:cs typeface="Arial" panose="020B0604020202020204" pitchFamily="34" charset="0"/>
              </a:rPr>
              <a:t>GHS-compliant fertilizer labels</a:t>
            </a:r>
            <a:endParaRPr lang="en-GB" sz="3200" b="1"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05370872"/>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69CE8445-422C-FDE7-5CEA-D485BFF5B67D}"/>
              </a:ext>
            </a:extLst>
          </p:cNvPr>
          <p:cNvSpPr>
            <a:spLocks noGrp="1"/>
          </p:cNvSpPr>
          <p:nvPr>
            <p:ph type="title"/>
          </p:nvPr>
        </p:nvSpPr>
        <p:spPr>
          <a:xfrm>
            <a:off x="2358993" y="2278213"/>
            <a:ext cx="9250280" cy="1468800"/>
          </a:xfrm>
        </p:spPr>
        <p:txBody>
          <a:bodyPr/>
          <a:lstStyle/>
          <a:p>
            <a:r>
              <a:rPr lang="fr-FR" b="1" dirty="0">
                <a:latin typeface="Arial" panose="020B0604020202020204" pitchFamily="34" charset="0"/>
                <a:cs typeface="Arial" panose="020B0604020202020204" pitchFamily="34" charset="0"/>
              </a:rPr>
              <a:t>C. </a:t>
            </a:r>
            <a:r>
              <a:rPr lang="en-US" b="1" dirty="0">
                <a:latin typeface="Arial" panose="020B0604020202020204" pitchFamily="34" charset="0"/>
                <a:cs typeface="Arial" panose="020B0604020202020204" pitchFamily="34" charset="0"/>
              </a:rPr>
              <a:t>References and tools</a:t>
            </a:r>
            <a:endParaRPr lang="fr-FR" b="1" dirty="0">
              <a:latin typeface="Arial" panose="020B0604020202020204" pitchFamily="34" charset="0"/>
              <a:cs typeface="Arial" panose="020B0604020202020204" pitchFamily="34" charset="0"/>
            </a:endParaRPr>
          </a:p>
        </p:txBody>
      </p:sp>
      <p:pic>
        <p:nvPicPr>
          <p:cNvPr id="5" name="Image 4">
            <a:extLst>
              <a:ext uri="{FF2B5EF4-FFF2-40B4-BE49-F238E27FC236}">
                <a16:creationId xmlns:a16="http://schemas.microsoft.com/office/drawing/2014/main" id="{412262B3-100F-AEA8-C555-92FACC363323}"/>
              </a:ext>
            </a:extLst>
          </p:cNvPr>
          <p:cNvPicPr>
            <a:picLocks noChangeAspect="1"/>
          </p:cNvPicPr>
          <p:nvPr/>
        </p:nvPicPr>
        <p:blipFill>
          <a:blip r:embed="rId2"/>
          <a:stretch>
            <a:fillRect/>
          </a:stretch>
        </p:blipFill>
        <p:spPr>
          <a:xfrm>
            <a:off x="9801506" y="6115022"/>
            <a:ext cx="2304488" cy="640135"/>
          </a:xfrm>
          <a:prstGeom prst="rect">
            <a:avLst/>
          </a:prstGeom>
        </p:spPr>
      </p:pic>
      <p:grpSp>
        <p:nvGrpSpPr>
          <p:cNvPr id="14" name="Groupe 3">
            <a:extLst>
              <a:ext uri="{FF2B5EF4-FFF2-40B4-BE49-F238E27FC236}">
                <a16:creationId xmlns:a16="http://schemas.microsoft.com/office/drawing/2014/main" id="{86786A07-E9F3-3557-3297-0BD9BEA074F1}"/>
              </a:ext>
            </a:extLst>
          </p:cNvPr>
          <p:cNvGrpSpPr>
            <a:grpSpLocks noChangeAspect="1"/>
          </p:cNvGrpSpPr>
          <p:nvPr/>
        </p:nvGrpSpPr>
        <p:grpSpPr>
          <a:xfrm>
            <a:off x="246597" y="1628800"/>
            <a:ext cx="2078047" cy="2089573"/>
            <a:chOff x="380549" y="1412776"/>
            <a:chExt cx="4354068" cy="4378219"/>
          </a:xfrm>
        </p:grpSpPr>
        <p:pic>
          <p:nvPicPr>
            <p:cNvPr id="15" name="Picture 48" descr="explos">
              <a:extLst>
                <a:ext uri="{FF2B5EF4-FFF2-40B4-BE49-F238E27FC236}">
                  <a16:creationId xmlns:a16="http://schemas.microsoft.com/office/drawing/2014/main" id="{BDBF28EB-6BC9-B092-8EE0-52E7D567A507}"/>
                </a:ext>
              </a:extLst>
            </p:cNvPr>
            <p:cNvPicPr>
              <a:picLocks noChangeAspect="1" noChangeArrowheads="1"/>
            </p:cNvPicPr>
            <p:nvPr/>
          </p:nvPicPr>
          <p:blipFill>
            <a:blip r:embed="rId3" cstate="print"/>
            <a:srcRect/>
            <a:stretch>
              <a:fillRect/>
            </a:stretch>
          </p:blipFill>
          <p:spPr bwMode="auto">
            <a:xfrm>
              <a:off x="1847528" y="1412776"/>
              <a:ext cx="1440000" cy="1440000"/>
            </a:xfrm>
            <a:prstGeom prst="rect">
              <a:avLst/>
            </a:prstGeom>
            <a:noFill/>
          </p:spPr>
        </p:pic>
        <p:pic>
          <p:nvPicPr>
            <p:cNvPr id="16" name="Picture 49" descr="flamme">
              <a:extLst>
                <a:ext uri="{FF2B5EF4-FFF2-40B4-BE49-F238E27FC236}">
                  <a16:creationId xmlns:a16="http://schemas.microsoft.com/office/drawing/2014/main" id="{77A767F8-76A8-DF6A-7BF2-3058A89BF298}"/>
                </a:ext>
              </a:extLst>
            </p:cNvPr>
            <p:cNvPicPr>
              <a:picLocks noChangeAspect="1" noChangeArrowheads="1"/>
            </p:cNvPicPr>
            <p:nvPr/>
          </p:nvPicPr>
          <p:blipFill>
            <a:blip r:embed="rId4" cstate="print"/>
            <a:srcRect/>
            <a:stretch>
              <a:fillRect/>
            </a:stretch>
          </p:blipFill>
          <p:spPr bwMode="auto">
            <a:xfrm>
              <a:off x="1107746" y="2134493"/>
              <a:ext cx="1440000" cy="1440000"/>
            </a:xfrm>
            <a:prstGeom prst="rect">
              <a:avLst/>
            </a:prstGeom>
            <a:noFill/>
          </p:spPr>
        </p:pic>
        <p:pic>
          <p:nvPicPr>
            <p:cNvPr id="17" name="Picture 50" descr="rondflam">
              <a:extLst>
                <a:ext uri="{FF2B5EF4-FFF2-40B4-BE49-F238E27FC236}">
                  <a16:creationId xmlns:a16="http://schemas.microsoft.com/office/drawing/2014/main" id="{FA23E10C-20A5-2349-ED03-B69F81E74F0A}"/>
                </a:ext>
              </a:extLst>
            </p:cNvPr>
            <p:cNvPicPr>
              <a:picLocks noChangeAspect="1" noChangeArrowheads="1"/>
            </p:cNvPicPr>
            <p:nvPr/>
          </p:nvPicPr>
          <p:blipFill>
            <a:blip r:embed="rId5" cstate="print"/>
            <a:srcRect/>
            <a:stretch>
              <a:fillRect/>
            </a:stretch>
          </p:blipFill>
          <p:spPr bwMode="auto">
            <a:xfrm>
              <a:off x="2562140" y="2157883"/>
              <a:ext cx="1440000" cy="1440000"/>
            </a:xfrm>
            <a:prstGeom prst="rect">
              <a:avLst/>
            </a:prstGeom>
            <a:noFill/>
          </p:spPr>
        </p:pic>
        <p:pic>
          <p:nvPicPr>
            <p:cNvPr id="18" name="Picture 51" descr="bottle">
              <a:extLst>
                <a:ext uri="{FF2B5EF4-FFF2-40B4-BE49-F238E27FC236}">
                  <a16:creationId xmlns:a16="http://schemas.microsoft.com/office/drawing/2014/main" id="{DA16E567-8956-0670-4694-D586F857B52E}"/>
                </a:ext>
              </a:extLst>
            </p:cNvPr>
            <p:cNvPicPr>
              <a:picLocks noChangeAspect="1" noChangeArrowheads="1"/>
            </p:cNvPicPr>
            <p:nvPr/>
          </p:nvPicPr>
          <p:blipFill>
            <a:blip r:embed="rId6" cstate="print"/>
            <a:srcRect/>
            <a:stretch>
              <a:fillRect/>
            </a:stretch>
          </p:blipFill>
          <p:spPr bwMode="auto">
            <a:xfrm>
              <a:off x="3294617" y="2887605"/>
              <a:ext cx="1440000" cy="1440000"/>
            </a:xfrm>
            <a:prstGeom prst="rect">
              <a:avLst/>
            </a:prstGeom>
            <a:noFill/>
          </p:spPr>
        </p:pic>
        <p:pic>
          <p:nvPicPr>
            <p:cNvPr id="19" name="Picture 53" descr="acid">
              <a:extLst>
                <a:ext uri="{FF2B5EF4-FFF2-40B4-BE49-F238E27FC236}">
                  <a16:creationId xmlns:a16="http://schemas.microsoft.com/office/drawing/2014/main" id="{7D569369-1169-A03C-AAE4-D7E7BD086C55}"/>
                </a:ext>
              </a:extLst>
            </p:cNvPr>
            <p:cNvPicPr>
              <a:picLocks noChangeAspect="1" noChangeArrowheads="1"/>
            </p:cNvPicPr>
            <p:nvPr/>
          </p:nvPicPr>
          <p:blipFill>
            <a:blip r:embed="rId7" cstate="print"/>
            <a:srcRect/>
            <a:stretch>
              <a:fillRect/>
            </a:stretch>
          </p:blipFill>
          <p:spPr bwMode="auto">
            <a:xfrm>
              <a:off x="380549" y="2871049"/>
              <a:ext cx="1440000" cy="1440000"/>
            </a:xfrm>
            <a:prstGeom prst="rect">
              <a:avLst/>
            </a:prstGeom>
            <a:noFill/>
          </p:spPr>
        </p:pic>
        <p:pic>
          <p:nvPicPr>
            <p:cNvPr id="20" name="Picture 52" descr="skull">
              <a:extLst>
                <a:ext uri="{FF2B5EF4-FFF2-40B4-BE49-F238E27FC236}">
                  <a16:creationId xmlns:a16="http://schemas.microsoft.com/office/drawing/2014/main" id="{16AE592F-246E-2474-725E-3A3356F2B5CC}"/>
                </a:ext>
              </a:extLst>
            </p:cNvPr>
            <p:cNvPicPr>
              <a:picLocks noChangeAspect="1" noChangeArrowheads="1"/>
            </p:cNvPicPr>
            <p:nvPr/>
          </p:nvPicPr>
          <p:blipFill>
            <a:blip r:embed="rId8" cstate="print"/>
            <a:srcRect/>
            <a:stretch>
              <a:fillRect/>
            </a:stretch>
          </p:blipFill>
          <p:spPr bwMode="auto">
            <a:xfrm>
              <a:off x="1827746" y="2877883"/>
              <a:ext cx="1440000" cy="1440000"/>
            </a:xfrm>
            <a:prstGeom prst="rect">
              <a:avLst/>
            </a:prstGeom>
            <a:noFill/>
          </p:spPr>
        </p:pic>
        <p:pic>
          <p:nvPicPr>
            <p:cNvPr id="21" name="Picture 54" descr="silhouet">
              <a:extLst>
                <a:ext uri="{FF2B5EF4-FFF2-40B4-BE49-F238E27FC236}">
                  <a16:creationId xmlns:a16="http://schemas.microsoft.com/office/drawing/2014/main" id="{1A61F622-EF85-C97F-8571-8555AE4A3467}"/>
                </a:ext>
              </a:extLst>
            </p:cNvPr>
            <p:cNvPicPr>
              <a:picLocks noChangeAspect="1" noChangeArrowheads="1"/>
            </p:cNvPicPr>
            <p:nvPr/>
          </p:nvPicPr>
          <p:blipFill>
            <a:blip r:embed="rId9" cstate="print"/>
            <a:srcRect/>
            <a:stretch>
              <a:fillRect/>
            </a:stretch>
          </p:blipFill>
          <p:spPr bwMode="auto">
            <a:xfrm>
              <a:off x="1117143" y="3614439"/>
              <a:ext cx="1440000" cy="1440000"/>
            </a:xfrm>
            <a:prstGeom prst="rect">
              <a:avLst/>
            </a:prstGeom>
            <a:noFill/>
          </p:spPr>
        </p:pic>
        <p:pic>
          <p:nvPicPr>
            <p:cNvPr id="22" name="Picture 55" descr="exclam">
              <a:extLst>
                <a:ext uri="{FF2B5EF4-FFF2-40B4-BE49-F238E27FC236}">
                  <a16:creationId xmlns:a16="http://schemas.microsoft.com/office/drawing/2014/main" id="{91D5E0CB-5EB2-2BE7-3624-125B0A159E8A}"/>
                </a:ext>
              </a:extLst>
            </p:cNvPr>
            <p:cNvPicPr>
              <a:picLocks noChangeAspect="1" noChangeArrowheads="1"/>
            </p:cNvPicPr>
            <p:nvPr/>
          </p:nvPicPr>
          <p:blipFill>
            <a:blip r:embed="rId10" cstate="print"/>
            <a:srcRect/>
            <a:stretch>
              <a:fillRect/>
            </a:stretch>
          </p:blipFill>
          <p:spPr bwMode="auto">
            <a:xfrm>
              <a:off x="2552190" y="3607605"/>
              <a:ext cx="1440000" cy="1440000"/>
            </a:xfrm>
            <a:prstGeom prst="rect">
              <a:avLst/>
            </a:prstGeom>
            <a:noFill/>
          </p:spPr>
        </p:pic>
        <p:pic>
          <p:nvPicPr>
            <p:cNvPr id="23" name="Picture 56" descr="pollut">
              <a:extLst>
                <a:ext uri="{FF2B5EF4-FFF2-40B4-BE49-F238E27FC236}">
                  <a16:creationId xmlns:a16="http://schemas.microsoft.com/office/drawing/2014/main" id="{CF920E73-3332-DB04-8B08-9B901E9B892D}"/>
                </a:ext>
              </a:extLst>
            </p:cNvPr>
            <p:cNvPicPr>
              <a:picLocks noChangeAspect="1" noChangeArrowheads="1"/>
            </p:cNvPicPr>
            <p:nvPr/>
          </p:nvPicPr>
          <p:blipFill>
            <a:blip r:embed="rId11" cstate="print"/>
            <a:srcRect/>
            <a:stretch>
              <a:fillRect/>
            </a:stretch>
          </p:blipFill>
          <p:spPr bwMode="auto">
            <a:xfrm>
              <a:off x="1842140" y="4350995"/>
              <a:ext cx="1440000" cy="1440000"/>
            </a:xfrm>
            <a:prstGeom prst="rect">
              <a:avLst/>
            </a:prstGeom>
            <a:noFill/>
          </p:spPr>
        </p:pic>
      </p:grpSp>
      <p:pic>
        <p:nvPicPr>
          <p:cNvPr id="24" name="Imagen 11">
            <a:extLst>
              <a:ext uri="{FF2B5EF4-FFF2-40B4-BE49-F238E27FC236}">
                <a16:creationId xmlns:a16="http://schemas.microsoft.com/office/drawing/2014/main" id="{C4E87BCB-56C3-3E7A-AA40-7D0F84485C6B}"/>
              </a:ext>
            </a:extLst>
          </p:cNvPr>
          <p:cNvPicPr>
            <a:picLocks noChangeAspect="1"/>
          </p:cNvPicPr>
          <p:nvPr/>
        </p:nvPicPr>
        <p:blipFill rotWithShape="1">
          <a:blip r:embed="rId12">
            <a:alphaModFix amt="20000"/>
            <a:extLst>
              <a:ext uri="{28A0092B-C50C-407E-A947-70E740481C1C}">
                <a14:useLocalDpi xmlns:a14="http://schemas.microsoft.com/office/drawing/2010/main" val="0"/>
              </a:ext>
            </a:extLst>
          </a:blip>
          <a:srcRect l="5" t="32709" r="-2" b="46699"/>
          <a:stretch/>
        </p:blipFill>
        <p:spPr>
          <a:xfrm>
            <a:off x="0" y="-2"/>
            <a:ext cx="12192000" cy="1497045"/>
          </a:xfrm>
          <a:prstGeom prst="rect">
            <a:avLst/>
          </a:prstGeom>
        </p:spPr>
      </p:pic>
    </p:spTree>
    <p:extLst>
      <p:ext uri="{BB962C8B-B14F-4D97-AF65-F5344CB8AC3E}">
        <p14:creationId xmlns:p14="http://schemas.microsoft.com/office/powerpoint/2010/main" val="524051617"/>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D58F1B40-5C5A-BF92-FF87-F0B69B4C1283}"/>
              </a:ext>
            </a:extLst>
          </p:cNvPr>
          <p:cNvSpPr>
            <a:spLocks noGrp="1"/>
          </p:cNvSpPr>
          <p:nvPr>
            <p:ph type="title"/>
          </p:nvPr>
        </p:nvSpPr>
        <p:spPr/>
        <p:txBody>
          <a:bodyPr/>
          <a:lstStyle/>
          <a:p>
            <a:r>
              <a:rPr lang="en-US" dirty="0">
                <a:latin typeface="Arial" panose="020B0604020202020204" pitchFamily="34" charset="0"/>
                <a:cs typeface="Arial" panose="020B0604020202020204" pitchFamily="34" charset="0"/>
              </a:rPr>
              <a:t>References and tools</a:t>
            </a:r>
            <a:endParaRPr lang="fr-FR" dirty="0">
              <a:latin typeface="Arial" panose="020B0604020202020204" pitchFamily="34" charset="0"/>
              <a:cs typeface="Arial" panose="020B0604020202020204" pitchFamily="34" charset="0"/>
            </a:endParaRPr>
          </a:p>
        </p:txBody>
      </p:sp>
      <p:sp>
        <p:nvSpPr>
          <p:cNvPr id="3" name="Espace réservé du contenu 2">
            <a:extLst>
              <a:ext uri="{FF2B5EF4-FFF2-40B4-BE49-F238E27FC236}">
                <a16:creationId xmlns:a16="http://schemas.microsoft.com/office/drawing/2014/main" id="{7E26B01F-2CD0-A168-835C-F0209074AE2B}"/>
              </a:ext>
            </a:extLst>
          </p:cNvPr>
          <p:cNvSpPr>
            <a:spLocks noGrp="1"/>
          </p:cNvSpPr>
          <p:nvPr>
            <p:ph idx="1"/>
          </p:nvPr>
        </p:nvSpPr>
        <p:spPr>
          <a:xfrm>
            <a:off x="2589212" y="1772816"/>
            <a:ext cx="8915400" cy="4138406"/>
          </a:xfrm>
        </p:spPr>
        <p:txBody>
          <a:bodyPr>
            <a:normAutofit/>
          </a:bodyPr>
          <a:lstStyle/>
          <a:p>
            <a:pPr marL="0" indent="0">
              <a:buNone/>
            </a:pPr>
            <a:r>
              <a:rPr lang="en-US" b="1" dirty="0">
                <a:latin typeface="Arial" panose="020B0604020202020204" pitchFamily="34" charset="0"/>
                <a:cs typeface="Arial" panose="020B0604020202020204" pitchFamily="34" charset="0"/>
              </a:rPr>
              <a:t>General</a:t>
            </a:r>
          </a:p>
          <a:p>
            <a:r>
              <a:rPr lang="en-US" dirty="0">
                <a:latin typeface="Arial" panose="020B0604020202020204" pitchFamily="34" charset="0"/>
                <a:cs typeface="Arial" panose="020B0604020202020204" pitchFamily="34" charset="0"/>
              </a:rPr>
              <a:t>E-learning course on GHS (UNITAR) – on general chemicals</a:t>
            </a:r>
          </a:p>
          <a:p>
            <a:r>
              <a:rPr lang="en-US" dirty="0">
                <a:latin typeface="Arial" panose="020B0604020202020204" pitchFamily="34" charset="0"/>
                <a:cs typeface="Arial" panose="020B0604020202020204" pitchFamily="34" charset="0"/>
              </a:rPr>
              <a:t>IOMC (Inter-Organization Programme for the Sound Management of Chemicals) Toolbox – scheme on GHS</a:t>
            </a:r>
          </a:p>
          <a:p>
            <a:r>
              <a:rPr lang="en-US" dirty="0">
                <a:latin typeface="Arial" panose="020B0604020202020204" pitchFamily="34" charset="0"/>
                <a:cs typeface="Arial" panose="020B0604020202020204" pitchFamily="34" charset="0"/>
              </a:rPr>
              <a:t>FAO Pesticide Registration Toolkit and section on GHS</a:t>
            </a:r>
          </a:p>
          <a:p>
            <a:pPr marL="0" indent="0">
              <a:buNone/>
            </a:pPr>
            <a:endParaRPr lang="en-US" dirty="0">
              <a:latin typeface="Arial" panose="020B0604020202020204" pitchFamily="34" charset="0"/>
              <a:cs typeface="Arial" panose="020B0604020202020204" pitchFamily="34" charset="0"/>
            </a:endParaRPr>
          </a:p>
          <a:p>
            <a:pPr marL="0" indent="0">
              <a:buNone/>
            </a:pPr>
            <a:r>
              <a:rPr lang="en-US" dirty="0">
                <a:latin typeface="Arial" panose="020B0604020202020204" pitchFamily="34" charset="0"/>
                <a:cs typeface="Arial" panose="020B0604020202020204" pitchFamily="34" charset="0"/>
              </a:rPr>
              <a:t>For inspectors, for regulators involved in pesticide label review, for industry involved in preparing pesticide labels</a:t>
            </a:r>
          </a:p>
          <a:p>
            <a:r>
              <a:rPr lang="en-US" dirty="0">
                <a:latin typeface="Arial" panose="020B0604020202020204" pitchFamily="34" charset="0"/>
                <a:cs typeface="Arial" panose="020B0604020202020204" pitchFamily="34" charset="0"/>
              </a:rPr>
              <a:t>Existing hazard classifications by national and regional authorities and by international bodies (see FAO Toolkit)</a:t>
            </a:r>
          </a:p>
          <a:p>
            <a:r>
              <a:rPr lang="en-US" dirty="0">
                <a:latin typeface="Arial" panose="020B0604020202020204" pitchFamily="34" charset="0"/>
                <a:cs typeface="Arial" panose="020B0604020202020204" pitchFamily="34" charset="0"/>
              </a:rPr>
              <a:t>FAO/WHO Guidance on Pesticide Labelling (2022)</a:t>
            </a:r>
          </a:p>
          <a:p>
            <a:endParaRPr lang="fr-FR" dirty="0">
              <a:latin typeface="Arial" panose="020B0604020202020204" pitchFamily="34" charset="0"/>
              <a:cs typeface="Arial" panose="020B0604020202020204" pitchFamily="34" charset="0"/>
            </a:endParaRPr>
          </a:p>
        </p:txBody>
      </p:sp>
      <p:pic>
        <p:nvPicPr>
          <p:cNvPr id="4" name="Image 4">
            <a:extLst>
              <a:ext uri="{FF2B5EF4-FFF2-40B4-BE49-F238E27FC236}">
                <a16:creationId xmlns:a16="http://schemas.microsoft.com/office/drawing/2014/main" id="{BD941A04-4BEF-0289-7107-AD7975405F80}"/>
              </a:ext>
            </a:extLst>
          </p:cNvPr>
          <p:cNvPicPr>
            <a:picLocks noChangeAspect="1"/>
          </p:cNvPicPr>
          <p:nvPr/>
        </p:nvPicPr>
        <p:blipFill>
          <a:blip r:embed="rId3"/>
          <a:stretch>
            <a:fillRect/>
          </a:stretch>
        </p:blipFill>
        <p:spPr>
          <a:xfrm>
            <a:off x="9801506" y="6115022"/>
            <a:ext cx="2304488" cy="640135"/>
          </a:xfrm>
          <a:prstGeom prst="rect">
            <a:avLst/>
          </a:prstGeom>
        </p:spPr>
      </p:pic>
      <p:pic>
        <p:nvPicPr>
          <p:cNvPr id="5" name="Imagen 6">
            <a:extLst>
              <a:ext uri="{FF2B5EF4-FFF2-40B4-BE49-F238E27FC236}">
                <a16:creationId xmlns:a16="http://schemas.microsoft.com/office/drawing/2014/main" id="{BCA1EB04-7162-9EB3-EEBD-519DAE013E0E}"/>
              </a:ext>
            </a:extLst>
          </p:cNvPr>
          <p:cNvPicPr>
            <a:picLocks noChangeAspect="1"/>
          </p:cNvPicPr>
          <p:nvPr/>
        </p:nvPicPr>
        <p:blipFill rotWithShape="1">
          <a:blip r:embed="rId4">
            <a:alphaModFix amt="20000"/>
            <a:extLst>
              <a:ext uri="{28A0092B-C50C-407E-A947-70E740481C1C}">
                <a14:useLocalDpi xmlns:a14="http://schemas.microsoft.com/office/drawing/2010/main" val="0"/>
              </a:ext>
            </a:extLst>
          </a:blip>
          <a:srcRect l="20936" t="6462" r="74343" b="6444"/>
          <a:stretch/>
        </p:blipFill>
        <p:spPr>
          <a:xfrm>
            <a:off x="-9557" y="-1074"/>
            <a:ext cx="644112" cy="6856600"/>
          </a:xfrm>
          <a:prstGeom prst="rect">
            <a:avLst/>
          </a:prstGeom>
        </p:spPr>
      </p:pic>
    </p:spTree>
    <p:extLst>
      <p:ext uri="{BB962C8B-B14F-4D97-AF65-F5344CB8AC3E}">
        <p14:creationId xmlns:p14="http://schemas.microsoft.com/office/powerpoint/2010/main" val="4123487153"/>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Espace réservé du contenu 3">
            <a:extLst>
              <a:ext uri="{FF2B5EF4-FFF2-40B4-BE49-F238E27FC236}">
                <a16:creationId xmlns:a16="http://schemas.microsoft.com/office/drawing/2014/main" id="{701FE4E6-FBBD-AF94-C0AF-61CEC2548478}"/>
              </a:ext>
            </a:extLst>
          </p:cNvPr>
          <p:cNvSpPr>
            <a:spLocks noGrp="1"/>
          </p:cNvSpPr>
          <p:nvPr>
            <p:ph idx="1"/>
          </p:nvPr>
        </p:nvSpPr>
        <p:spPr/>
        <p:txBody>
          <a:bodyPr>
            <a:normAutofit/>
          </a:bodyPr>
          <a:lstStyle/>
          <a:p>
            <a:pPr marL="0" indent="0">
              <a:buNone/>
            </a:pPr>
            <a:r>
              <a:rPr lang="en-US" sz="2800" b="1" dirty="0">
                <a:solidFill>
                  <a:srgbClr val="0069A4"/>
                </a:solidFill>
                <a:effectLst/>
                <a:latin typeface="Arial" panose="020B0604020202020204" pitchFamily="34" charset="0"/>
                <a:cs typeface="Arial" panose="020B0604020202020204" pitchFamily="34" charset="0"/>
              </a:rPr>
              <a:t>For more information, please contact UNITAR</a:t>
            </a:r>
          </a:p>
          <a:p>
            <a:pPr marL="0" indent="0">
              <a:buNone/>
            </a:pPr>
            <a:br>
              <a:rPr lang="en-US" sz="2400" dirty="0">
                <a:effectLst/>
              </a:rPr>
            </a:br>
            <a:r>
              <a:rPr lang="en-US" sz="2400" dirty="0">
                <a:effectLst/>
                <a:hlinkClick r:id="rId3"/>
              </a:rPr>
              <a:t>https://www.unitar.org/sustainable-development-goals/planet/our-portfolio/globally-harmonized-system-classification-and-labelling-chemicals</a:t>
            </a:r>
            <a:endParaRPr lang="en-US" sz="2400" dirty="0">
              <a:effectLst/>
            </a:endParaRPr>
          </a:p>
          <a:p>
            <a:pPr marL="0" indent="0">
              <a:buNone/>
            </a:pPr>
            <a:endParaRPr lang="fr-FR" sz="2400" dirty="0"/>
          </a:p>
        </p:txBody>
      </p:sp>
      <p:grpSp>
        <p:nvGrpSpPr>
          <p:cNvPr id="5" name="Groupe 4">
            <a:extLst>
              <a:ext uri="{FF2B5EF4-FFF2-40B4-BE49-F238E27FC236}">
                <a16:creationId xmlns:a16="http://schemas.microsoft.com/office/drawing/2014/main" id="{10E0500E-90C5-00F0-7CA2-D488B288FEC0}"/>
              </a:ext>
            </a:extLst>
          </p:cNvPr>
          <p:cNvGrpSpPr>
            <a:grpSpLocks noChangeAspect="1"/>
          </p:cNvGrpSpPr>
          <p:nvPr/>
        </p:nvGrpSpPr>
        <p:grpSpPr>
          <a:xfrm>
            <a:off x="5056976" y="4437112"/>
            <a:ext cx="2078047" cy="2089573"/>
            <a:chOff x="380549" y="1412776"/>
            <a:chExt cx="4354068" cy="4378219"/>
          </a:xfrm>
        </p:grpSpPr>
        <p:pic>
          <p:nvPicPr>
            <p:cNvPr id="6" name="Picture 48" descr="explos">
              <a:extLst>
                <a:ext uri="{FF2B5EF4-FFF2-40B4-BE49-F238E27FC236}">
                  <a16:creationId xmlns:a16="http://schemas.microsoft.com/office/drawing/2014/main" id="{2440B515-23AC-87A2-9A94-604E14D51AFF}"/>
                </a:ext>
              </a:extLst>
            </p:cNvPr>
            <p:cNvPicPr>
              <a:picLocks noChangeAspect="1" noChangeArrowheads="1"/>
            </p:cNvPicPr>
            <p:nvPr/>
          </p:nvPicPr>
          <p:blipFill>
            <a:blip r:embed="rId4" cstate="print"/>
            <a:srcRect/>
            <a:stretch>
              <a:fillRect/>
            </a:stretch>
          </p:blipFill>
          <p:spPr bwMode="auto">
            <a:xfrm>
              <a:off x="1847528" y="1412776"/>
              <a:ext cx="1440000" cy="1440000"/>
            </a:xfrm>
            <a:prstGeom prst="rect">
              <a:avLst/>
            </a:prstGeom>
            <a:noFill/>
          </p:spPr>
        </p:pic>
        <p:pic>
          <p:nvPicPr>
            <p:cNvPr id="7" name="Picture 49" descr="flamme">
              <a:extLst>
                <a:ext uri="{FF2B5EF4-FFF2-40B4-BE49-F238E27FC236}">
                  <a16:creationId xmlns:a16="http://schemas.microsoft.com/office/drawing/2014/main" id="{960C441F-5CCC-B30B-1BBE-FE79242376C8}"/>
                </a:ext>
              </a:extLst>
            </p:cNvPr>
            <p:cNvPicPr>
              <a:picLocks noChangeAspect="1" noChangeArrowheads="1"/>
            </p:cNvPicPr>
            <p:nvPr/>
          </p:nvPicPr>
          <p:blipFill>
            <a:blip r:embed="rId5" cstate="print"/>
            <a:srcRect/>
            <a:stretch>
              <a:fillRect/>
            </a:stretch>
          </p:blipFill>
          <p:spPr bwMode="auto">
            <a:xfrm>
              <a:off x="1107746" y="2134493"/>
              <a:ext cx="1440000" cy="1440000"/>
            </a:xfrm>
            <a:prstGeom prst="rect">
              <a:avLst/>
            </a:prstGeom>
            <a:noFill/>
          </p:spPr>
        </p:pic>
        <p:pic>
          <p:nvPicPr>
            <p:cNvPr id="8" name="Picture 50" descr="rondflam">
              <a:extLst>
                <a:ext uri="{FF2B5EF4-FFF2-40B4-BE49-F238E27FC236}">
                  <a16:creationId xmlns:a16="http://schemas.microsoft.com/office/drawing/2014/main" id="{9DC113A8-019A-57E4-C3E9-9F2F3349CC7F}"/>
                </a:ext>
              </a:extLst>
            </p:cNvPr>
            <p:cNvPicPr>
              <a:picLocks noChangeAspect="1" noChangeArrowheads="1"/>
            </p:cNvPicPr>
            <p:nvPr/>
          </p:nvPicPr>
          <p:blipFill>
            <a:blip r:embed="rId6" cstate="print"/>
            <a:srcRect/>
            <a:stretch>
              <a:fillRect/>
            </a:stretch>
          </p:blipFill>
          <p:spPr bwMode="auto">
            <a:xfrm>
              <a:off x="2562140" y="2157883"/>
              <a:ext cx="1440000" cy="1440000"/>
            </a:xfrm>
            <a:prstGeom prst="rect">
              <a:avLst/>
            </a:prstGeom>
            <a:noFill/>
          </p:spPr>
        </p:pic>
        <p:pic>
          <p:nvPicPr>
            <p:cNvPr id="9" name="Picture 51" descr="bottle">
              <a:extLst>
                <a:ext uri="{FF2B5EF4-FFF2-40B4-BE49-F238E27FC236}">
                  <a16:creationId xmlns:a16="http://schemas.microsoft.com/office/drawing/2014/main" id="{FDE58DDF-576E-14E0-7346-0CD1A9FAF135}"/>
                </a:ext>
              </a:extLst>
            </p:cNvPr>
            <p:cNvPicPr>
              <a:picLocks noChangeAspect="1" noChangeArrowheads="1"/>
            </p:cNvPicPr>
            <p:nvPr/>
          </p:nvPicPr>
          <p:blipFill>
            <a:blip r:embed="rId7" cstate="print"/>
            <a:srcRect/>
            <a:stretch>
              <a:fillRect/>
            </a:stretch>
          </p:blipFill>
          <p:spPr bwMode="auto">
            <a:xfrm>
              <a:off x="3294617" y="2887605"/>
              <a:ext cx="1440000" cy="1440000"/>
            </a:xfrm>
            <a:prstGeom prst="rect">
              <a:avLst/>
            </a:prstGeom>
            <a:noFill/>
          </p:spPr>
        </p:pic>
        <p:pic>
          <p:nvPicPr>
            <p:cNvPr id="10" name="Picture 53" descr="acid">
              <a:extLst>
                <a:ext uri="{FF2B5EF4-FFF2-40B4-BE49-F238E27FC236}">
                  <a16:creationId xmlns:a16="http://schemas.microsoft.com/office/drawing/2014/main" id="{0AF4D2C4-99E6-66B9-7BB8-44E1E94509E7}"/>
                </a:ext>
              </a:extLst>
            </p:cNvPr>
            <p:cNvPicPr>
              <a:picLocks noChangeAspect="1" noChangeArrowheads="1"/>
            </p:cNvPicPr>
            <p:nvPr/>
          </p:nvPicPr>
          <p:blipFill>
            <a:blip r:embed="rId8" cstate="print"/>
            <a:srcRect/>
            <a:stretch>
              <a:fillRect/>
            </a:stretch>
          </p:blipFill>
          <p:spPr bwMode="auto">
            <a:xfrm>
              <a:off x="380549" y="2871049"/>
              <a:ext cx="1440000" cy="1440000"/>
            </a:xfrm>
            <a:prstGeom prst="rect">
              <a:avLst/>
            </a:prstGeom>
            <a:noFill/>
          </p:spPr>
        </p:pic>
        <p:pic>
          <p:nvPicPr>
            <p:cNvPr id="11" name="Picture 52" descr="skull">
              <a:extLst>
                <a:ext uri="{FF2B5EF4-FFF2-40B4-BE49-F238E27FC236}">
                  <a16:creationId xmlns:a16="http://schemas.microsoft.com/office/drawing/2014/main" id="{6735663E-D567-3AB3-8A51-A906B3D1D39B}"/>
                </a:ext>
              </a:extLst>
            </p:cNvPr>
            <p:cNvPicPr>
              <a:picLocks noChangeAspect="1" noChangeArrowheads="1"/>
            </p:cNvPicPr>
            <p:nvPr/>
          </p:nvPicPr>
          <p:blipFill>
            <a:blip r:embed="rId9" cstate="print"/>
            <a:srcRect/>
            <a:stretch>
              <a:fillRect/>
            </a:stretch>
          </p:blipFill>
          <p:spPr bwMode="auto">
            <a:xfrm>
              <a:off x="1827746" y="2877883"/>
              <a:ext cx="1440000" cy="1440000"/>
            </a:xfrm>
            <a:prstGeom prst="rect">
              <a:avLst/>
            </a:prstGeom>
            <a:noFill/>
          </p:spPr>
        </p:pic>
        <p:pic>
          <p:nvPicPr>
            <p:cNvPr id="12" name="Picture 54" descr="silhouet">
              <a:extLst>
                <a:ext uri="{FF2B5EF4-FFF2-40B4-BE49-F238E27FC236}">
                  <a16:creationId xmlns:a16="http://schemas.microsoft.com/office/drawing/2014/main" id="{192A9684-79E3-24FA-318F-CCD1FF5EE1D7}"/>
                </a:ext>
              </a:extLst>
            </p:cNvPr>
            <p:cNvPicPr>
              <a:picLocks noChangeAspect="1" noChangeArrowheads="1"/>
            </p:cNvPicPr>
            <p:nvPr/>
          </p:nvPicPr>
          <p:blipFill>
            <a:blip r:embed="rId10" cstate="print"/>
            <a:srcRect/>
            <a:stretch>
              <a:fillRect/>
            </a:stretch>
          </p:blipFill>
          <p:spPr bwMode="auto">
            <a:xfrm>
              <a:off x="1117143" y="3614439"/>
              <a:ext cx="1440000" cy="1440000"/>
            </a:xfrm>
            <a:prstGeom prst="rect">
              <a:avLst/>
            </a:prstGeom>
            <a:noFill/>
          </p:spPr>
        </p:pic>
        <p:pic>
          <p:nvPicPr>
            <p:cNvPr id="13" name="Picture 55" descr="exclam">
              <a:extLst>
                <a:ext uri="{FF2B5EF4-FFF2-40B4-BE49-F238E27FC236}">
                  <a16:creationId xmlns:a16="http://schemas.microsoft.com/office/drawing/2014/main" id="{8CF0DED1-BAD8-567B-3090-0608474743DC}"/>
                </a:ext>
              </a:extLst>
            </p:cNvPr>
            <p:cNvPicPr>
              <a:picLocks noChangeAspect="1" noChangeArrowheads="1"/>
            </p:cNvPicPr>
            <p:nvPr/>
          </p:nvPicPr>
          <p:blipFill>
            <a:blip r:embed="rId11" cstate="print"/>
            <a:srcRect/>
            <a:stretch>
              <a:fillRect/>
            </a:stretch>
          </p:blipFill>
          <p:spPr bwMode="auto">
            <a:xfrm>
              <a:off x="2552190" y="3607605"/>
              <a:ext cx="1440000" cy="1440000"/>
            </a:xfrm>
            <a:prstGeom prst="rect">
              <a:avLst/>
            </a:prstGeom>
            <a:noFill/>
          </p:spPr>
        </p:pic>
        <p:pic>
          <p:nvPicPr>
            <p:cNvPr id="14" name="Picture 56" descr="pollut">
              <a:extLst>
                <a:ext uri="{FF2B5EF4-FFF2-40B4-BE49-F238E27FC236}">
                  <a16:creationId xmlns:a16="http://schemas.microsoft.com/office/drawing/2014/main" id="{A712EA5E-29E5-2461-277A-91DF191760D5}"/>
                </a:ext>
              </a:extLst>
            </p:cNvPr>
            <p:cNvPicPr>
              <a:picLocks noChangeAspect="1" noChangeArrowheads="1"/>
            </p:cNvPicPr>
            <p:nvPr/>
          </p:nvPicPr>
          <p:blipFill>
            <a:blip r:embed="rId12" cstate="print"/>
            <a:srcRect/>
            <a:stretch>
              <a:fillRect/>
            </a:stretch>
          </p:blipFill>
          <p:spPr bwMode="auto">
            <a:xfrm>
              <a:off x="1842140" y="4350995"/>
              <a:ext cx="1440000" cy="1440000"/>
            </a:xfrm>
            <a:prstGeom prst="rect">
              <a:avLst/>
            </a:prstGeom>
            <a:noFill/>
          </p:spPr>
        </p:pic>
      </p:grpSp>
      <p:pic>
        <p:nvPicPr>
          <p:cNvPr id="2" name="Image 4">
            <a:extLst>
              <a:ext uri="{FF2B5EF4-FFF2-40B4-BE49-F238E27FC236}">
                <a16:creationId xmlns:a16="http://schemas.microsoft.com/office/drawing/2014/main" id="{38CF36DA-E5CE-E3AD-3CAF-6D8B304EF908}"/>
              </a:ext>
            </a:extLst>
          </p:cNvPr>
          <p:cNvPicPr>
            <a:picLocks noChangeAspect="1"/>
          </p:cNvPicPr>
          <p:nvPr/>
        </p:nvPicPr>
        <p:blipFill>
          <a:blip r:embed="rId13"/>
          <a:stretch>
            <a:fillRect/>
          </a:stretch>
        </p:blipFill>
        <p:spPr>
          <a:xfrm>
            <a:off x="9801506" y="6115022"/>
            <a:ext cx="2304488" cy="640135"/>
          </a:xfrm>
          <a:prstGeom prst="rect">
            <a:avLst/>
          </a:prstGeom>
        </p:spPr>
      </p:pic>
    </p:spTree>
    <p:extLst>
      <p:ext uri="{BB962C8B-B14F-4D97-AF65-F5344CB8AC3E}">
        <p14:creationId xmlns:p14="http://schemas.microsoft.com/office/powerpoint/2010/main" val="17249202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Rectángulo 13">
            <a:extLst>
              <a:ext uri="{FF2B5EF4-FFF2-40B4-BE49-F238E27FC236}">
                <a16:creationId xmlns:a16="http://schemas.microsoft.com/office/drawing/2014/main" id="{6852EA47-22DA-17A7-CA46-FC9DBCE1D923}"/>
              </a:ext>
            </a:extLst>
          </p:cNvPr>
          <p:cNvSpPr/>
          <p:nvPr/>
        </p:nvSpPr>
        <p:spPr>
          <a:xfrm>
            <a:off x="7968208" y="2728151"/>
            <a:ext cx="1185226" cy="675250"/>
          </a:xfrm>
          <a:prstGeom prst="rect">
            <a:avLst/>
          </a:prstGeom>
          <a:solidFill>
            <a:srgbClr val="E0163C"/>
          </a:solidFill>
          <a:ln w="38100">
            <a:solidFill>
              <a:srgbClr val="E0163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PE" dirty="0">
              <a:solidFill>
                <a:srgbClr val="C00000"/>
              </a:solidFill>
            </a:endParaRPr>
          </a:p>
        </p:txBody>
      </p:sp>
      <p:sp>
        <p:nvSpPr>
          <p:cNvPr id="2" name="Titre 1">
            <a:extLst>
              <a:ext uri="{FF2B5EF4-FFF2-40B4-BE49-F238E27FC236}">
                <a16:creationId xmlns:a16="http://schemas.microsoft.com/office/drawing/2014/main" id="{3F929F40-DAF2-4503-8A07-BBD117BCD78E}"/>
              </a:ext>
            </a:extLst>
          </p:cNvPr>
          <p:cNvSpPr>
            <a:spLocks noGrp="1"/>
          </p:cNvSpPr>
          <p:nvPr>
            <p:ph type="title"/>
          </p:nvPr>
        </p:nvSpPr>
        <p:spPr>
          <a:xfrm>
            <a:off x="4223792" y="2564904"/>
            <a:ext cx="7272808" cy="1468800"/>
          </a:xfrm>
        </p:spPr>
        <p:txBody>
          <a:bodyPr>
            <a:normAutofit/>
          </a:bodyPr>
          <a:lstStyle/>
          <a:p>
            <a:r>
              <a:rPr lang="fr-FR" dirty="0">
                <a:latin typeface="Arial" panose="020B0604020202020204" pitchFamily="34" charset="0"/>
                <a:cs typeface="Arial" panose="020B0604020202020204" pitchFamily="34" charset="0"/>
              </a:rPr>
              <a:t>A1. </a:t>
            </a:r>
            <a:r>
              <a:rPr lang="en-US" dirty="0">
                <a:latin typeface="Arial" panose="020B0604020202020204" pitchFamily="34" charset="0"/>
                <a:cs typeface="Arial" panose="020B0604020202020204" pitchFamily="34" charset="0"/>
              </a:rPr>
              <a:t>Elements of </a:t>
            </a:r>
            <a:r>
              <a:rPr lang="en-US" b="1" dirty="0">
                <a:solidFill>
                  <a:schemeClr val="bg1"/>
                </a:solidFill>
                <a:latin typeface="Arial" panose="020B0604020202020204" pitchFamily="34" charset="0"/>
                <a:cs typeface="Arial" panose="020B0604020202020204" pitchFamily="34" charset="0"/>
              </a:rPr>
              <a:t>GHS</a:t>
            </a:r>
            <a:r>
              <a:rPr lang="en-US" dirty="0">
                <a:latin typeface="Arial" panose="020B0604020202020204" pitchFamily="34" charset="0"/>
                <a:cs typeface="Arial" panose="020B0604020202020204" pitchFamily="34" charset="0"/>
              </a:rPr>
              <a:t> and their relevance to pesticides </a:t>
            </a:r>
            <a:endParaRPr lang="fr-FR" dirty="0">
              <a:latin typeface="Arial" panose="020B0604020202020204" pitchFamily="34" charset="0"/>
              <a:cs typeface="Arial" panose="020B0604020202020204" pitchFamily="34" charset="0"/>
            </a:endParaRPr>
          </a:p>
        </p:txBody>
      </p:sp>
      <p:pic>
        <p:nvPicPr>
          <p:cNvPr id="3" name="Image 4">
            <a:extLst>
              <a:ext uri="{FF2B5EF4-FFF2-40B4-BE49-F238E27FC236}">
                <a16:creationId xmlns:a16="http://schemas.microsoft.com/office/drawing/2014/main" id="{3BBCCE6D-A9EF-9EB4-1AC6-BAD1830918B7}"/>
              </a:ext>
            </a:extLst>
          </p:cNvPr>
          <p:cNvPicPr>
            <a:picLocks noChangeAspect="1"/>
          </p:cNvPicPr>
          <p:nvPr/>
        </p:nvPicPr>
        <p:blipFill>
          <a:blip r:embed="rId2"/>
          <a:stretch>
            <a:fillRect/>
          </a:stretch>
        </p:blipFill>
        <p:spPr>
          <a:xfrm>
            <a:off x="9801506" y="6115022"/>
            <a:ext cx="2304488" cy="640135"/>
          </a:xfrm>
          <a:prstGeom prst="rect">
            <a:avLst/>
          </a:prstGeom>
        </p:spPr>
      </p:pic>
      <p:pic>
        <p:nvPicPr>
          <p:cNvPr id="4" name="Imagen 29">
            <a:extLst>
              <a:ext uri="{FF2B5EF4-FFF2-40B4-BE49-F238E27FC236}">
                <a16:creationId xmlns:a16="http://schemas.microsoft.com/office/drawing/2014/main" id="{E90EBBD1-83F6-EA7C-BEE0-7B28D95116CA}"/>
              </a:ext>
            </a:extLst>
          </p:cNvPr>
          <p:cNvPicPr>
            <a:picLocks noChangeAspect="1"/>
          </p:cNvPicPr>
          <p:nvPr/>
        </p:nvPicPr>
        <p:blipFill rotWithShape="1">
          <a:blip r:embed="rId3">
            <a:alphaModFix amt="20000"/>
            <a:extLst>
              <a:ext uri="{28A0092B-C50C-407E-A947-70E740481C1C}">
                <a14:useLocalDpi xmlns:a14="http://schemas.microsoft.com/office/drawing/2010/main" val="0"/>
              </a:ext>
            </a:extLst>
          </a:blip>
          <a:srcRect l="20079" t="7465" r="52664" b="5441"/>
          <a:stretch/>
        </p:blipFill>
        <p:spPr>
          <a:xfrm>
            <a:off x="42040" y="0"/>
            <a:ext cx="3718363" cy="6856600"/>
          </a:xfrm>
          <a:prstGeom prst="rect">
            <a:avLst/>
          </a:prstGeom>
        </p:spPr>
      </p:pic>
    </p:spTree>
    <p:extLst>
      <p:ext uri="{BB962C8B-B14F-4D97-AF65-F5344CB8AC3E}">
        <p14:creationId xmlns:p14="http://schemas.microsoft.com/office/powerpoint/2010/main" val="6106122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6" name="Imagen 19">
            <a:extLst>
              <a:ext uri="{FF2B5EF4-FFF2-40B4-BE49-F238E27FC236}">
                <a16:creationId xmlns:a16="http://schemas.microsoft.com/office/drawing/2014/main" id="{306B47EB-8C7B-0253-1793-D5B9CA3022E8}"/>
              </a:ext>
            </a:extLst>
          </p:cNvPr>
          <p:cNvPicPr>
            <a:picLocks noChangeAspect="1"/>
          </p:cNvPicPr>
          <p:nvPr/>
        </p:nvPicPr>
        <p:blipFill rotWithShape="1">
          <a:blip r:embed="rId3">
            <a:alphaModFix amt="20000"/>
            <a:extLst>
              <a:ext uri="{28A0092B-C50C-407E-A947-70E740481C1C}">
                <a14:useLocalDpi xmlns:a14="http://schemas.microsoft.com/office/drawing/2010/main" val="0"/>
              </a:ext>
            </a:extLst>
          </a:blip>
          <a:srcRect l="5" t="32709" r="-2" b="46699"/>
          <a:stretch/>
        </p:blipFill>
        <p:spPr>
          <a:xfrm>
            <a:off x="0" y="-27384"/>
            <a:ext cx="12192000" cy="1497045"/>
          </a:xfrm>
          <a:prstGeom prst="rect">
            <a:avLst/>
          </a:prstGeom>
        </p:spPr>
      </p:pic>
      <p:sp>
        <p:nvSpPr>
          <p:cNvPr id="3" name="Espace réservé du contenu 2">
            <a:extLst>
              <a:ext uri="{FF2B5EF4-FFF2-40B4-BE49-F238E27FC236}">
                <a16:creationId xmlns:a16="http://schemas.microsoft.com/office/drawing/2014/main" id="{654FA600-6E80-8CFB-AFD9-C9889B620972}"/>
              </a:ext>
            </a:extLst>
          </p:cNvPr>
          <p:cNvSpPr>
            <a:spLocks noGrp="1"/>
          </p:cNvSpPr>
          <p:nvPr>
            <p:ph idx="1"/>
          </p:nvPr>
        </p:nvSpPr>
        <p:spPr/>
        <p:txBody>
          <a:bodyPr>
            <a:normAutofit lnSpcReduction="10000"/>
          </a:bodyPr>
          <a:lstStyle/>
          <a:p>
            <a:pPr marL="0" indent="0">
              <a:buNone/>
            </a:pPr>
            <a:r>
              <a:rPr lang="en-US" sz="2000" dirty="0">
                <a:latin typeface="Arial" panose="020B0604020202020204" pitchFamily="34" charset="0"/>
                <a:cs typeface="Arial" panose="020B0604020202020204" pitchFamily="34" charset="0"/>
              </a:rPr>
              <a:t>The GHS contains:</a:t>
            </a:r>
          </a:p>
          <a:p>
            <a:r>
              <a:rPr lang="en-US" sz="2000" b="1" dirty="0">
                <a:latin typeface="Arial" panose="020B0604020202020204" pitchFamily="34" charset="0"/>
                <a:cs typeface="Arial" panose="020B0604020202020204" pitchFamily="34" charset="0"/>
              </a:rPr>
              <a:t>harmonized criteria for classifying </a:t>
            </a:r>
            <a:r>
              <a:rPr lang="en-US" sz="2000" dirty="0">
                <a:latin typeface="Arial" panose="020B0604020202020204" pitchFamily="34" charset="0"/>
                <a:cs typeface="Arial" panose="020B0604020202020204" pitchFamily="34" charset="0"/>
              </a:rPr>
              <a:t>substances and mixtures according to their physical, health and environmental hazards; and</a:t>
            </a:r>
          </a:p>
          <a:p>
            <a:r>
              <a:rPr lang="en-US" sz="2000" b="1" dirty="0">
                <a:latin typeface="Arial" panose="020B0604020202020204" pitchFamily="34" charset="0"/>
                <a:cs typeface="Arial" panose="020B0604020202020204" pitchFamily="34" charset="0"/>
              </a:rPr>
              <a:t>harmonized hazard communication elements</a:t>
            </a:r>
            <a:r>
              <a:rPr lang="en-US" sz="2000" dirty="0">
                <a:latin typeface="Arial" panose="020B0604020202020204" pitchFamily="34" charset="0"/>
                <a:cs typeface="Arial" panose="020B0604020202020204" pitchFamily="34" charset="0"/>
              </a:rPr>
              <a:t>, including requirements for labelling and safety data sheets (SDS), to make users aware of the hazards of the chemicals they are exposed to. </a:t>
            </a:r>
          </a:p>
          <a:p>
            <a:endParaRPr lang="en-US" sz="2000" dirty="0">
              <a:latin typeface="Arial" panose="020B0604020202020204" pitchFamily="34" charset="0"/>
              <a:cs typeface="Arial" panose="020B0604020202020204" pitchFamily="34" charset="0"/>
            </a:endParaRPr>
          </a:p>
          <a:p>
            <a:pPr marL="0" indent="0">
              <a:buNone/>
            </a:pPr>
            <a:r>
              <a:rPr lang="en-US" sz="2000" b="1" dirty="0">
                <a:latin typeface="Arial" panose="020B0604020202020204" pitchFamily="34" charset="0"/>
                <a:cs typeface="Arial" panose="020B0604020202020204" pitchFamily="34" charset="0"/>
              </a:rPr>
              <a:t>GHS vocabulary for pesticides</a:t>
            </a:r>
          </a:p>
          <a:p>
            <a:r>
              <a:rPr lang="en-US" sz="2000" b="1" dirty="0">
                <a:latin typeface="Arial" panose="020B0604020202020204" pitchFamily="34" charset="0"/>
                <a:cs typeface="Arial" panose="020B0604020202020204" pitchFamily="34" charset="0"/>
              </a:rPr>
              <a:t>Substances</a:t>
            </a:r>
            <a:r>
              <a:rPr lang="en-US" sz="2000" dirty="0">
                <a:latin typeface="Arial" panose="020B0604020202020204" pitchFamily="34" charset="0"/>
                <a:cs typeface="Arial" panose="020B0604020202020204" pitchFamily="34" charset="0"/>
              </a:rPr>
              <a:t>: active ingredients (“</a:t>
            </a:r>
            <a:r>
              <a:rPr lang="en-US" sz="2000" dirty="0" err="1">
                <a:latin typeface="Arial" panose="020B0604020202020204" pitchFamily="34" charset="0"/>
                <a:cs typeface="Arial" panose="020B0604020202020204" pitchFamily="34" charset="0"/>
              </a:rPr>
              <a:t>a.i.</a:t>
            </a:r>
            <a:r>
              <a:rPr lang="en-US" sz="2000" dirty="0">
                <a:latin typeface="Arial" panose="020B0604020202020204" pitchFamily="34" charset="0"/>
                <a:cs typeface="Arial" panose="020B0604020202020204" pitchFamily="34" charset="0"/>
              </a:rPr>
              <a:t>”)</a:t>
            </a:r>
          </a:p>
          <a:p>
            <a:r>
              <a:rPr lang="en-US" sz="2000" b="1" dirty="0">
                <a:latin typeface="Arial" panose="020B0604020202020204" pitchFamily="34" charset="0"/>
                <a:cs typeface="Arial" panose="020B0604020202020204" pitchFamily="34" charset="0"/>
              </a:rPr>
              <a:t>Mixtures</a:t>
            </a:r>
            <a:r>
              <a:rPr lang="en-US" sz="2000" dirty="0">
                <a:latin typeface="Arial" panose="020B0604020202020204" pitchFamily="34" charset="0"/>
                <a:cs typeface="Arial" panose="020B0604020202020204" pitchFamily="34" charset="0"/>
              </a:rPr>
              <a:t>: pesticide products or pesticide formulations</a:t>
            </a:r>
          </a:p>
          <a:p>
            <a:endParaRPr lang="fr-FR" sz="2000" dirty="0">
              <a:latin typeface="Arial" panose="020B0604020202020204" pitchFamily="34" charset="0"/>
              <a:cs typeface="Arial" panose="020B0604020202020204" pitchFamily="34" charset="0"/>
            </a:endParaRPr>
          </a:p>
        </p:txBody>
      </p:sp>
      <p:pic>
        <p:nvPicPr>
          <p:cNvPr id="4" name="Image 4">
            <a:extLst>
              <a:ext uri="{FF2B5EF4-FFF2-40B4-BE49-F238E27FC236}">
                <a16:creationId xmlns:a16="http://schemas.microsoft.com/office/drawing/2014/main" id="{4130FEDA-352C-2A8D-2CE6-99F42774283C}"/>
              </a:ext>
            </a:extLst>
          </p:cNvPr>
          <p:cNvPicPr>
            <a:picLocks noChangeAspect="1"/>
          </p:cNvPicPr>
          <p:nvPr/>
        </p:nvPicPr>
        <p:blipFill>
          <a:blip r:embed="rId4"/>
          <a:stretch>
            <a:fillRect/>
          </a:stretch>
        </p:blipFill>
        <p:spPr>
          <a:xfrm>
            <a:off x="9801506" y="6115022"/>
            <a:ext cx="2304488" cy="640135"/>
          </a:xfrm>
          <a:prstGeom prst="rect">
            <a:avLst/>
          </a:prstGeom>
        </p:spPr>
      </p:pic>
      <p:sp>
        <p:nvSpPr>
          <p:cNvPr id="7" name="Rubrik 1">
            <a:extLst>
              <a:ext uri="{FF2B5EF4-FFF2-40B4-BE49-F238E27FC236}">
                <a16:creationId xmlns:a16="http://schemas.microsoft.com/office/drawing/2014/main" id="{162774AB-B121-51AD-4913-385CF1F39B2E}"/>
              </a:ext>
            </a:extLst>
          </p:cNvPr>
          <p:cNvSpPr txBox="1">
            <a:spLocks/>
          </p:cNvSpPr>
          <p:nvPr/>
        </p:nvSpPr>
        <p:spPr>
          <a:xfrm>
            <a:off x="1162519" y="498969"/>
            <a:ext cx="10051812" cy="994943"/>
          </a:xfrm>
          <a:prstGeom prst="rect">
            <a:avLst/>
          </a:prstGeom>
          <a:solidFill>
            <a:srgbClr val="4D4D4D"/>
          </a:solidFill>
          <a:ln w="76200">
            <a:solidFill>
              <a:schemeClr val="bg1"/>
            </a:solidFill>
          </a:ln>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2800" b="1" dirty="0">
                <a:solidFill>
                  <a:schemeClr val="bg1"/>
                </a:solidFill>
                <a:latin typeface="Arial" panose="020B0604020202020204" pitchFamily="34" charset="0"/>
                <a:cs typeface="Arial" panose="020B0604020202020204" pitchFamily="34" charset="0"/>
              </a:rPr>
              <a:t>Main elements of the GHS</a:t>
            </a:r>
            <a:endParaRPr lang="sv-SE" sz="3600" b="1" dirty="0">
              <a:solidFill>
                <a:schemeClr val="bg1"/>
              </a:solidFill>
            </a:endParaRPr>
          </a:p>
        </p:txBody>
      </p:sp>
    </p:spTree>
    <p:extLst>
      <p:ext uri="{BB962C8B-B14F-4D97-AF65-F5344CB8AC3E}">
        <p14:creationId xmlns:p14="http://schemas.microsoft.com/office/powerpoint/2010/main" val="7612183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8" name="Imagen 19">
            <a:extLst>
              <a:ext uri="{FF2B5EF4-FFF2-40B4-BE49-F238E27FC236}">
                <a16:creationId xmlns:a16="http://schemas.microsoft.com/office/drawing/2014/main" id="{301CE118-C3D2-43A6-C4BB-2847D94903B6}"/>
              </a:ext>
            </a:extLst>
          </p:cNvPr>
          <p:cNvPicPr>
            <a:picLocks noChangeAspect="1"/>
          </p:cNvPicPr>
          <p:nvPr/>
        </p:nvPicPr>
        <p:blipFill rotWithShape="1">
          <a:blip r:embed="rId3">
            <a:alphaModFix amt="20000"/>
            <a:extLst>
              <a:ext uri="{28A0092B-C50C-407E-A947-70E740481C1C}">
                <a14:useLocalDpi xmlns:a14="http://schemas.microsoft.com/office/drawing/2010/main" val="0"/>
              </a:ext>
            </a:extLst>
          </a:blip>
          <a:srcRect l="5" t="32709" r="-2" b="46699"/>
          <a:stretch/>
        </p:blipFill>
        <p:spPr>
          <a:xfrm>
            <a:off x="0" y="-27384"/>
            <a:ext cx="12192000" cy="1497045"/>
          </a:xfrm>
          <a:prstGeom prst="rect">
            <a:avLst/>
          </a:prstGeom>
        </p:spPr>
      </p:pic>
      <p:grpSp>
        <p:nvGrpSpPr>
          <p:cNvPr id="11" name="Groupe 10">
            <a:extLst>
              <a:ext uri="{FF2B5EF4-FFF2-40B4-BE49-F238E27FC236}">
                <a16:creationId xmlns:a16="http://schemas.microsoft.com/office/drawing/2014/main" id="{C8A1E34E-D6A0-9D11-3839-8CF3699CA771}"/>
              </a:ext>
            </a:extLst>
          </p:cNvPr>
          <p:cNvGrpSpPr/>
          <p:nvPr/>
        </p:nvGrpSpPr>
        <p:grpSpPr>
          <a:xfrm>
            <a:off x="3593163" y="1710478"/>
            <a:ext cx="4796123" cy="4526834"/>
            <a:chOff x="3593163" y="1391536"/>
            <a:chExt cx="4796123" cy="4526834"/>
          </a:xfrm>
        </p:grpSpPr>
        <p:sp>
          <p:nvSpPr>
            <p:cNvPr id="12" name="Forme libre : forme 11">
              <a:extLst>
                <a:ext uri="{FF2B5EF4-FFF2-40B4-BE49-F238E27FC236}">
                  <a16:creationId xmlns:a16="http://schemas.microsoft.com/office/drawing/2014/main" id="{367A76DF-779C-7293-2F6F-20E92533BEE8}"/>
                </a:ext>
              </a:extLst>
            </p:cNvPr>
            <p:cNvSpPr/>
            <p:nvPr/>
          </p:nvSpPr>
          <p:spPr>
            <a:xfrm>
              <a:off x="4598352" y="1391536"/>
              <a:ext cx="2785744" cy="2785744"/>
            </a:xfrm>
            <a:custGeom>
              <a:avLst/>
              <a:gdLst>
                <a:gd name="connsiteX0" fmla="*/ 0 w 2785744"/>
                <a:gd name="connsiteY0" fmla="*/ 1392872 h 2785744"/>
                <a:gd name="connsiteX1" fmla="*/ 1392872 w 2785744"/>
                <a:gd name="connsiteY1" fmla="*/ 0 h 2785744"/>
                <a:gd name="connsiteX2" fmla="*/ 2785744 w 2785744"/>
                <a:gd name="connsiteY2" fmla="*/ 1392872 h 2785744"/>
                <a:gd name="connsiteX3" fmla="*/ 1392872 w 2785744"/>
                <a:gd name="connsiteY3" fmla="*/ 2785744 h 2785744"/>
                <a:gd name="connsiteX4" fmla="*/ 0 w 2785744"/>
                <a:gd name="connsiteY4" fmla="*/ 1392872 h 27857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85744" h="2785744">
                  <a:moveTo>
                    <a:pt x="0" y="1392872"/>
                  </a:moveTo>
                  <a:cubicBezTo>
                    <a:pt x="0" y="623610"/>
                    <a:pt x="623610" y="0"/>
                    <a:pt x="1392872" y="0"/>
                  </a:cubicBezTo>
                  <a:cubicBezTo>
                    <a:pt x="2162134" y="0"/>
                    <a:pt x="2785744" y="623610"/>
                    <a:pt x="2785744" y="1392872"/>
                  </a:cubicBezTo>
                  <a:cubicBezTo>
                    <a:pt x="2785744" y="2162134"/>
                    <a:pt x="2162134" y="2785744"/>
                    <a:pt x="1392872" y="2785744"/>
                  </a:cubicBezTo>
                  <a:cubicBezTo>
                    <a:pt x="623610" y="2785744"/>
                    <a:pt x="0" y="2162134"/>
                    <a:pt x="0" y="1392872"/>
                  </a:cubicBezTo>
                  <a:close/>
                </a:path>
              </a:pathLst>
            </a:custGeom>
          </p:spPr>
          <p:style>
            <a:lnRef idx="2">
              <a:schemeClr val="lt1">
                <a:hueOff val="0"/>
                <a:satOff val="0"/>
                <a:lumOff val="0"/>
                <a:alphaOff val="0"/>
              </a:schemeClr>
            </a:lnRef>
            <a:fillRef idx="1">
              <a:schemeClr val="accent4">
                <a:alpha val="50000"/>
                <a:hueOff val="0"/>
                <a:satOff val="0"/>
                <a:lumOff val="0"/>
                <a:alphaOff val="0"/>
              </a:schemeClr>
            </a:fillRef>
            <a:effectRef idx="0">
              <a:schemeClr val="accent4">
                <a:alpha val="50000"/>
                <a:hueOff val="0"/>
                <a:satOff val="0"/>
                <a:lumOff val="0"/>
                <a:alphaOff val="0"/>
              </a:schemeClr>
            </a:effectRef>
            <a:fontRef idx="minor">
              <a:schemeClr val="tx1"/>
            </a:fontRef>
          </p:style>
          <p:txBody>
            <a:bodyPr spcFirstLastPara="0" vert="horz" wrap="square" lIns="371433" tIns="487505" rIns="371432" bIns="1044654" numCol="1" spcCol="1270" anchor="ctr" anchorCtr="0">
              <a:noAutofit/>
            </a:bodyPr>
            <a:lstStyle/>
            <a:p>
              <a:pPr marL="0" lvl="0" indent="0" algn="ctr" defTabSz="1155700">
                <a:lnSpc>
                  <a:spcPct val="90000"/>
                </a:lnSpc>
                <a:spcBef>
                  <a:spcPct val="0"/>
                </a:spcBef>
                <a:spcAft>
                  <a:spcPct val="35000"/>
                </a:spcAft>
                <a:buNone/>
              </a:pPr>
              <a:r>
                <a:rPr lang="en-GB" sz="2600" kern="1200" dirty="0">
                  <a:latin typeface="Arial" panose="020B0604020202020204" pitchFamily="34" charset="0"/>
                  <a:cs typeface="Arial" panose="020B0604020202020204" pitchFamily="34" charset="0"/>
                </a:rPr>
                <a:t>Criteria for classification</a:t>
              </a:r>
            </a:p>
          </p:txBody>
        </p:sp>
        <p:sp>
          <p:nvSpPr>
            <p:cNvPr id="13" name="Forme libre : forme 12">
              <a:extLst>
                <a:ext uri="{FF2B5EF4-FFF2-40B4-BE49-F238E27FC236}">
                  <a16:creationId xmlns:a16="http://schemas.microsoft.com/office/drawing/2014/main" id="{20B6D1A5-88DC-855C-0C18-7962D7E1EDB5}"/>
                </a:ext>
              </a:extLst>
            </p:cNvPr>
            <p:cNvSpPr/>
            <p:nvPr/>
          </p:nvSpPr>
          <p:spPr>
            <a:xfrm>
              <a:off x="5603542" y="3132626"/>
              <a:ext cx="2785744" cy="2785744"/>
            </a:xfrm>
            <a:custGeom>
              <a:avLst/>
              <a:gdLst>
                <a:gd name="connsiteX0" fmla="*/ 0 w 2785744"/>
                <a:gd name="connsiteY0" fmla="*/ 1392872 h 2785744"/>
                <a:gd name="connsiteX1" fmla="*/ 1392872 w 2785744"/>
                <a:gd name="connsiteY1" fmla="*/ 0 h 2785744"/>
                <a:gd name="connsiteX2" fmla="*/ 2785744 w 2785744"/>
                <a:gd name="connsiteY2" fmla="*/ 1392872 h 2785744"/>
                <a:gd name="connsiteX3" fmla="*/ 1392872 w 2785744"/>
                <a:gd name="connsiteY3" fmla="*/ 2785744 h 2785744"/>
                <a:gd name="connsiteX4" fmla="*/ 0 w 2785744"/>
                <a:gd name="connsiteY4" fmla="*/ 1392872 h 27857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85744" h="2785744">
                  <a:moveTo>
                    <a:pt x="0" y="1392872"/>
                  </a:moveTo>
                  <a:cubicBezTo>
                    <a:pt x="0" y="623610"/>
                    <a:pt x="623610" y="0"/>
                    <a:pt x="1392872" y="0"/>
                  </a:cubicBezTo>
                  <a:cubicBezTo>
                    <a:pt x="2162134" y="0"/>
                    <a:pt x="2785744" y="623610"/>
                    <a:pt x="2785744" y="1392872"/>
                  </a:cubicBezTo>
                  <a:cubicBezTo>
                    <a:pt x="2785744" y="2162134"/>
                    <a:pt x="2162134" y="2785744"/>
                    <a:pt x="1392872" y="2785744"/>
                  </a:cubicBezTo>
                  <a:cubicBezTo>
                    <a:pt x="623610" y="2785744"/>
                    <a:pt x="0" y="2162134"/>
                    <a:pt x="0" y="1392872"/>
                  </a:cubicBezTo>
                  <a:close/>
                </a:path>
              </a:pathLst>
            </a:custGeom>
          </p:spPr>
          <p:style>
            <a:lnRef idx="2">
              <a:schemeClr val="lt1">
                <a:hueOff val="0"/>
                <a:satOff val="0"/>
                <a:lumOff val="0"/>
                <a:alphaOff val="0"/>
              </a:schemeClr>
            </a:lnRef>
            <a:fillRef idx="1">
              <a:schemeClr val="accent4">
                <a:alpha val="50000"/>
                <a:hueOff val="582001"/>
                <a:satOff val="-4008"/>
                <a:lumOff val="5000"/>
                <a:alphaOff val="0"/>
              </a:schemeClr>
            </a:fillRef>
            <a:effectRef idx="0">
              <a:schemeClr val="accent4">
                <a:alpha val="50000"/>
                <a:hueOff val="582001"/>
                <a:satOff val="-4008"/>
                <a:lumOff val="5000"/>
                <a:alphaOff val="0"/>
              </a:schemeClr>
            </a:effectRef>
            <a:fontRef idx="minor">
              <a:schemeClr val="tx1"/>
            </a:fontRef>
          </p:style>
          <p:txBody>
            <a:bodyPr spcFirstLastPara="0" vert="horz" wrap="square" lIns="851973" tIns="719651" rIns="262325" bIns="533934" numCol="1" spcCol="1270" anchor="ctr" anchorCtr="0">
              <a:noAutofit/>
            </a:bodyPr>
            <a:lstStyle/>
            <a:p>
              <a:pPr marL="0" lvl="0" indent="0" algn="ctr" defTabSz="1155700">
                <a:lnSpc>
                  <a:spcPct val="90000"/>
                </a:lnSpc>
                <a:spcBef>
                  <a:spcPct val="0"/>
                </a:spcBef>
                <a:spcAft>
                  <a:spcPct val="35000"/>
                </a:spcAft>
                <a:buNone/>
              </a:pPr>
              <a:r>
                <a:rPr lang="en-GB" sz="2600" kern="1200" dirty="0">
                  <a:latin typeface="Arial" panose="020B0604020202020204" pitchFamily="34" charset="0"/>
                  <a:cs typeface="Arial" panose="020B0604020202020204" pitchFamily="34" charset="0"/>
                </a:rPr>
                <a:t>Safety Data Sheets</a:t>
              </a:r>
            </a:p>
          </p:txBody>
        </p:sp>
        <p:sp>
          <p:nvSpPr>
            <p:cNvPr id="14" name="Forme libre : forme 13">
              <a:extLst>
                <a:ext uri="{FF2B5EF4-FFF2-40B4-BE49-F238E27FC236}">
                  <a16:creationId xmlns:a16="http://schemas.microsoft.com/office/drawing/2014/main" id="{166FF489-45FF-6809-DAAB-016F4E723504}"/>
                </a:ext>
              </a:extLst>
            </p:cNvPr>
            <p:cNvSpPr/>
            <p:nvPr/>
          </p:nvSpPr>
          <p:spPr>
            <a:xfrm>
              <a:off x="3593163" y="3132626"/>
              <a:ext cx="2785744" cy="2785744"/>
            </a:xfrm>
            <a:custGeom>
              <a:avLst/>
              <a:gdLst>
                <a:gd name="connsiteX0" fmla="*/ 0 w 2785744"/>
                <a:gd name="connsiteY0" fmla="*/ 1392872 h 2785744"/>
                <a:gd name="connsiteX1" fmla="*/ 1392872 w 2785744"/>
                <a:gd name="connsiteY1" fmla="*/ 0 h 2785744"/>
                <a:gd name="connsiteX2" fmla="*/ 2785744 w 2785744"/>
                <a:gd name="connsiteY2" fmla="*/ 1392872 h 2785744"/>
                <a:gd name="connsiteX3" fmla="*/ 1392872 w 2785744"/>
                <a:gd name="connsiteY3" fmla="*/ 2785744 h 2785744"/>
                <a:gd name="connsiteX4" fmla="*/ 0 w 2785744"/>
                <a:gd name="connsiteY4" fmla="*/ 1392872 h 27857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85744" h="2785744">
                  <a:moveTo>
                    <a:pt x="0" y="1392872"/>
                  </a:moveTo>
                  <a:cubicBezTo>
                    <a:pt x="0" y="623610"/>
                    <a:pt x="623610" y="0"/>
                    <a:pt x="1392872" y="0"/>
                  </a:cubicBezTo>
                  <a:cubicBezTo>
                    <a:pt x="2162134" y="0"/>
                    <a:pt x="2785744" y="623610"/>
                    <a:pt x="2785744" y="1392872"/>
                  </a:cubicBezTo>
                  <a:cubicBezTo>
                    <a:pt x="2785744" y="2162134"/>
                    <a:pt x="2162134" y="2785744"/>
                    <a:pt x="1392872" y="2785744"/>
                  </a:cubicBezTo>
                  <a:cubicBezTo>
                    <a:pt x="623610" y="2785744"/>
                    <a:pt x="0" y="2162134"/>
                    <a:pt x="0" y="1392872"/>
                  </a:cubicBezTo>
                  <a:close/>
                </a:path>
              </a:pathLst>
            </a:custGeom>
          </p:spPr>
          <p:style>
            <a:lnRef idx="2">
              <a:schemeClr val="lt1">
                <a:hueOff val="0"/>
                <a:satOff val="0"/>
                <a:lumOff val="0"/>
                <a:alphaOff val="0"/>
              </a:schemeClr>
            </a:lnRef>
            <a:fillRef idx="1">
              <a:schemeClr val="accent4">
                <a:alpha val="50000"/>
                <a:hueOff val="1164001"/>
                <a:satOff val="-8016"/>
                <a:lumOff val="10001"/>
                <a:alphaOff val="0"/>
              </a:schemeClr>
            </a:fillRef>
            <a:effectRef idx="0">
              <a:schemeClr val="accent4">
                <a:alpha val="50000"/>
                <a:hueOff val="1164001"/>
                <a:satOff val="-8016"/>
                <a:lumOff val="10001"/>
                <a:alphaOff val="0"/>
              </a:schemeClr>
            </a:effectRef>
            <a:fontRef idx="minor">
              <a:schemeClr val="tx1"/>
            </a:fontRef>
          </p:style>
          <p:txBody>
            <a:bodyPr spcFirstLastPara="0" vert="horz" wrap="square" lIns="262324" tIns="719651" rIns="851974" bIns="533934" numCol="1" spcCol="1270" anchor="ctr" anchorCtr="0">
              <a:noAutofit/>
            </a:bodyPr>
            <a:lstStyle/>
            <a:p>
              <a:pPr marL="0" lvl="0" indent="0" algn="ctr" defTabSz="1155700">
                <a:lnSpc>
                  <a:spcPct val="90000"/>
                </a:lnSpc>
                <a:spcBef>
                  <a:spcPct val="0"/>
                </a:spcBef>
                <a:spcAft>
                  <a:spcPct val="35000"/>
                </a:spcAft>
                <a:buNone/>
              </a:pPr>
              <a:r>
                <a:rPr lang="en-GB" sz="2600" kern="1200" dirty="0">
                  <a:latin typeface="Arial" panose="020B0604020202020204" pitchFamily="34" charset="0"/>
                  <a:cs typeface="Arial" panose="020B0604020202020204" pitchFamily="34" charset="0"/>
                </a:rPr>
                <a:t>Labels</a:t>
              </a:r>
            </a:p>
          </p:txBody>
        </p:sp>
      </p:grpSp>
      <p:sp>
        <p:nvSpPr>
          <p:cNvPr id="3" name="textruta 2">
            <a:extLst>
              <a:ext uri="{FF2B5EF4-FFF2-40B4-BE49-F238E27FC236}">
                <a16:creationId xmlns:a16="http://schemas.microsoft.com/office/drawing/2014/main" id="{FFB70908-C5FF-5729-1611-0D6DD7612979}"/>
              </a:ext>
            </a:extLst>
          </p:cNvPr>
          <p:cNvSpPr txBox="1"/>
          <p:nvPr/>
        </p:nvSpPr>
        <p:spPr>
          <a:xfrm>
            <a:off x="658990" y="2223942"/>
            <a:ext cx="3044423" cy="830997"/>
          </a:xfrm>
          <a:prstGeom prst="rect">
            <a:avLst/>
          </a:prstGeom>
          <a:noFill/>
        </p:spPr>
        <p:txBody>
          <a:bodyPr wrap="none" rtlCol="0">
            <a:spAutoFit/>
          </a:bodyPr>
          <a:lstStyle/>
          <a:p>
            <a:r>
              <a:rPr lang="en-GB" sz="2400" dirty="0">
                <a:latin typeface="Arial" panose="020B0604020202020204" pitchFamily="34" charset="0"/>
                <a:cs typeface="Arial" panose="020B0604020202020204" pitchFamily="34" charset="0"/>
              </a:rPr>
              <a:t>Is it hazardous?</a:t>
            </a:r>
          </a:p>
          <a:p>
            <a:r>
              <a:rPr lang="en-GB" sz="2400" dirty="0">
                <a:latin typeface="Arial" panose="020B0604020202020204" pitchFamily="34" charset="0"/>
                <a:cs typeface="Arial" panose="020B0604020202020204" pitchFamily="34" charset="0"/>
              </a:rPr>
              <a:t>How hazardous is it?</a:t>
            </a:r>
          </a:p>
        </p:txBody>
      </p:sp>
      <p:sp>
        <p:nvSpPr>
          <p:cNvPr id="5" name="textruta 4">
            <a:extLst>
              <a:ext uri="{FF2B5EF4-FFF2-40B4-BE49-F238E27FC236}">
                <a16:creationId xmlns:a16="http://schemas.microsoft.com/office/drawing/2014/main" id="{CD25D406-2017-2BCB-1DC5-9A01EB1D876C}"/>
              </a:ext>
            </a:extLst>
          </p:cNvPr>
          <p:cNvSpPr txBox="1"/>
          <p:nvPr/>
        </p:nvSpPr>
        <p:spPr>
          <a:xfrm>
            <a:off x="9243360" y="4764111"/>
            <a:ext cx="2788587" cy="1015663"/>
          </a:xfrm>
          <a:prstGeom prst="rect">
            <a:avLst/>
          </a:prstGeom>
          <a:noFill/>
        </p:spPr>
        <p:txBody>
          <a:bodyPr wrap="square" rtlCol="0">
            <a:spAutoFit/>
          </a:bodyPr>
          <a:lstStyle/>
          <a:p>
            <a:r>
              <a:rPr lang="en-GB" sz="2000" dirty="0">
                <a:latin typeface="Arial" panose="020B0604020202020204" pitchFamily="34" charset="0"/>
                <a:cs typeface="Arial" panose="020B0604020202020204" pitchFamily="34" charset="0"/>
              </a:rPr>
              <a:t>How do you make</a:t>
            </a:r>
          </a:p>
          <a:p>
            <a:r>
              <a:rPr lang="en-GB" sz="2000" dirty="0">
                <a:latin typeface="Arial" panose="020B0604020202020204" pitchFamily="34" charset="0"/>
                <a:cs typeface="Arial" panose="020B0604020202020204" pitchFamily="34" charset="0"/>
              </a:rPr>
              <a:t>people aware of the hazards?</a:t>
            </a:r>
          </a:p>
        </p:txBody>
      </p:sp>
      <p:sp>
        <p:nvSpPr>
          <p:cNvPr id="6" name="Tankebubbla: moln 5">
            <a:extLst>
              <a:ext uri="{FF2B5EF4-FFF2-40B4-BE49-F238E27FC236}">
                <a16:creationId xmlns:a16="http://schemas.microsoft.com/office/drawing/2014/main" id="{2DCAE6E2-5828-1738-8EBF-8B511F5EEF64}"/>
              </a:ext>
            </a:extLst>
          </p:cNvPr>
          <p:cNvSpPr/>
          <p:nvPr/>
        </p:nvSpPr>
        <p:spPr>
          <a:xfrm>
            <a:off x="8797541" y="4426175"/>
            <a:ext cx="3271973" cy="1691536"/>
          </a:xfrm>
          <a:prstGeom prst="cloudCallout">
            <a:avLst>
              <a:gd name="adj1" fmla="val -65747"/>
              <a:gd name="adj2" fmla="val 27584"/>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15" name="ZoneTexte 14">
            <a:extLst>
              <a:ext uri="{FF2B5EF4-FFF2-40B4-BE49-F238E27FC236}">
                <a16:creationId xmlns:a16="http://schemas.microsoft.com/office/drawing/2014/main" id="{6B4CB294-3CA3-6F09-8F2A-CF14733D9914}"/>
              </a:ext>
            </a:extLst>
          </p:cNvPr>
          <p:cNvSpPr txBox="1"/>
          <p:nvPr/>
        </p:nvSpPr>
        <p:spPr>
          <a:xfrm>
            <a:off x="8389285" y="2384685"/>
            <a:ext cx="2520280" cy="923330"/>
          </a:xfrm>
          <a:prstGeom prst="rect">
            <a:avLst/>
          </a:prstGeom>
          <a:noFill/>
          <a:ln>
            <a:solidFill>
              <a:srgbClr val="7030A0"/>
            </a:solidFill>
          </a:ln>
        </p:spPr>
        <p:txBody>
          <a:bodyPr wrap="square" rtlCol="0">
            <a:spAutoFit/>
          </a:bodyPr>
          <a:lstStyle/>
          <a:p>
            <a:pPr algn="ctr"/>
            <a:r>
              <a:rPr lang="en-GB" dirty="0">
                <a:latin typeface="Arial" panose="020B0604020202020204" pitchFamily="34" charset="0"/>
                <a:cs typeface="Arial" panose="020B0604020202020204" pitchFamily="34" charset="0"/>
              </a:rPr>
              <a:t>Physical</a:t>
            </a:r>
          </a:p>
          <a:p>
            <a:pPr algn="ctr"/>
            <a:r>
              <a:rPr lang="en-GB" dirty="0">
                <a:latin typeface="Arial" panose="020B0604020202020204" pitchFamily="34" charset="0"/>
                <a:cs typeface="Arial" panose="020B0604020202020204" pitchFamily="34" charset="0"/>
              </a:rPr>
              <a:t>Health</a:t>
            </a:r>
          </a:p>
          <a:p>
            <a:pPr algn="ctr"/>
            <a:r>
              <a:rPr lang="en-GB" dirty="0">
                <a:latin typeface="Arial" panose="020B0604020202020204" pitchFamily="34" charset="0"/>
                <a:cs typeface="Arial" panose="020B0604020202020204" pitchFamily="34" charset="0"/>
              </a:rPr>
              <a:t>Environment</a:t>
            </a:r>
          </a:p>
        </p:txBody>
      </p:sp>
      <p:grpSp>
        <p:nvGrpSpPr>
          <p:cNvPr id="28" name="Groupe 27">
            <a:extLst>
              <a:ext uri="{FF2B5EF4-FFF2-40B4-BE49-F238E27FC236}">
                <a16:creationId xmlns:a16="http://schemas.microsoft.com/office/drawing/2014/main" id="{49C20B7E-558F-09DA-A3DF-975910E48636}"/>
              </a:ext>
            </a:extLst>
          </p:cNvPr>
          <p:cNvGrpSpPr>
            <a:grpSpLocks noChangeAspect="1"/>
          </p:cNvGrpSpPr>
          <p:nvPr/>
        </p:nvGrpSpPr>
        <p:grpSpPr>
          <a:xfrm>
            <a:off x="1594500" y="4023992"/>
            <a:ext cx="1794536" cy="1804490"/>
            <a:chOff x="4961734" y="1516315"/>
            <a:chExt cx="4354068" cy="4378219"/>
          </a:xfrm>
        </p:grpSpPr>
        <p:pic>
          <p:nvPicPr>
            <p:cNvPr id="29" name="Picture 48" descr="explos">
              <a:extLst>
                <a:ext uri="{FF2B5EF4-FFF2-40B4-BE49-F238E27FC236}">
                  <a16:creationId xmlns:a16="http://schemas.microsoft.com/office/drawing/2014/main" id="{6450D5FA-B563-7CF6-3418-13AEA8A3DEA7}"/>
                </a:ext>
              </a:extLst>
            </p:cNvPr>
            <p:cNvPicPr>
              <a:picLocks noChangeAspect="1" noChangeArrowheads="1"/>
            </p:cNvPicPr>
            <p:nvPr/>
          </p:nvPicPr>
          <p:blipFill>
            <a:blip r:embed="rId4" cstate="print"/>
            <a:srcRect/>
            <a:stretch>
              <a:fillRect/>
            </a:stretch>
          </p:blipFill>
          <p:spPr bwMode="auto">
            <a:xfrm>
              <a:off x="6428713" y="1516315"/>
              <a:ext cx="1440000" cy="1440000"/>
            </a:xfrm>
            <a:prstGeom prst="rect">
              <a:avLst/>
            </a:prstGeom>
            <a:noFill/>
          </p:spPr>
        </p:pic>
        <p:pic>
          <p:nvPicPr>
            <p:cNvPr id="30" name="Picture 49" descr="flamme">
              <a:extLst>
                <a:ext uri="{FF2B5EF4-FFF2-40B4-BE49-F238E27FC236}">
                  <a16:creationId xmlns:a16="http://schemas.microsoft.com/office/drawing/2014/main" id="{1899CCC4-50BF-D370-88BF-BCE63B72C9BA}"/>
                </a:ext>
              </a:extLst>
            </p:cNvPr>
            <p:cNvPicPr>
              <a:picLocks noChangeAspect="1" noChangeArrowheads="1"/>
            </p:cNvPicPr>
            <p:nvPr/>
          </p:nvPicPr>
          <p:blipFill>
            <a:blip r:embed="rId5" cstate="print"/>
            <a:srcRect/>
            <a:stretch>
              <a:fillRect/>
            </a:stretch>
          </p:blipFill>
          <p:spPr bwMode="auto">
            <a:xfrm>
              <a:off x="5688931" y="2238032"/>
              <a:ext cx="1440000" cy="1440000"/>
            </a:xfrm>
            <a:prstGeom prst="rect">
              <a:avLst/>
            </a:prstGeom>
            <a:noFill/>
          </p:spPr>
        </p:pic>
        <p:pic>
          <p:nvPicPr>
            <p:cNvPr id="31" name="Picture 50" descr="rondflam">
              <a:extLst>
                <a:ext uri="{FF2B5EF4-FFF2-40B4-BE49-F238E27FC236}">
                  <a16:creationId xmlns:a16="http://schemas.microsoft.com/office/drawing/2014/main" id="{1000FBB3-F4DA-30A8-930B-DC9855FE4710}"/>
                </a:ext>
              </a:extLst>
            </p:cNvPr>
            <p:cNvPicPr>
              <a:picLocks noChangeAspect="1" noChangeArrowheads="1"/>
            </p:cNvPicPr>
            <p:nvPr/>
          </p:nvPicPr>
          <p:blipFill>
            <a:blip r:embed="rId6" cstate="print"/>
            <a:srcRect/>
            <a:stretch>
              <a:fillRect/>
            </a:stretch>
          </p:blipFill>
          <p:spPr bwMode="auto">
            <a:xfrm>
              <a:off x="7143325" y="2261422"/>
              <a:ext cx="1440000" cy="1440000"/>
            </a:xfrm>
            <a:prstGeom prst="rect">
              <a:avLst/>
            </a:prstGeom>
            <a:noFill/>
          </p:spPr>
        </p:pic>
        <p:pic>
          <p:nvPicPr>
            <p:cNvPr id="32" name="Picture 51" descr="bottle">
              <a:extLst>
                <a:ext uri="{FF2B5EF4-FFF2-40B4-BE49-F238E27FC236}">
                  <a16:creationId xmlns:a16="http://schemas.microsoft.com/office/drawing/2014/main" id="{2947C422-3AEF-6DFE-610B-53DC6E7ED8DE}"/>
                </a:ext>
              </a:extLst>
            </p:cNvPr>
            <p:cNvPicPr>
              <a:picLocks noChangeAspect="1" noChangeArrowheads="1"/>
            </p:cNvPicPr>
            <p:nvPr/>
          </p:nvPicPr>
          <p:blipFill>
            <a:blip r:embed="rId7" cstate="print"/>
            <a:srcRect/>
            <a:stretch>
              <a:fillRect/>
            </a:stretch>
          </p:blipFill>
          <p:spPr bwMode="auto">
            <a:xfrm>
              <a:off x="7875802" y="2991144"/>
              <a:ext cx="1440000" cy="1440000"/>
            </a:xfrm>
            <a:prstGeom prst="rect">
              <a:avLst/>
            </a:prstGeom>
            <a:noFill/>
          </p:spPr>
        </p:pic>
        <p:pic>
          <p:nvPicPr>
            <p:cNvPr id="33" name="Picture 53" descr="acid">
              <a:extLst>
                <a:ext uri="{FF2B5EF4-FFF2-40B4-BE49-F238E27FC236}">
                  <a16:creationId xmlns:a16="http://schemas.microsoft.com/office/drawing/2014/main" id="{D2D9B586-EB6D-A3F1-EF0B-ED1717FAFDA6}"/>
                </a:ext>
              </a:extLst>
            </p:cNvPr>
            <p:cNvPicPr>
              <a:picLocks noChangeAspect="1" noChangeArrowheads="1"/>
            </p:cNvPicPr>
            <p:nvPr/>
          </p:nvPicPr>
          <p:blipFill>
            <a:blip r:embed="rId8" cstate="print"/>
            <a:srcRect/>
            <a:stretch>
              <a:fillRect/>
            </a:stretch>
          </p:blipFill>
          <p:spPr bwMode="auto">
            <a:xfrm>
              <a:off x="4961734" y="2974588"/>
              <a:ext cx="1440000" cy="1440000"/>
            </a:xfrm>
            <a:prstGeom prst="rect">
              <a:avLst/>
            </a:prstGeom>
            <a:noFill/>
          </p:spPr>
        </p:pic>
        <p:pic>
          <p:nvPicPr>
            <p:cNvPr id="34" name="Picture 52" descr="skull">
              <a:extLst>
                <a:ext uri="{FF2B5EF4-FFF2-40B4-BE49-F238E27FC236}">
                  <a16:creationId xmlns:a16="http://schemas.microsoft.com/office/drawing/2014/main" id="{47E43C48-3C49-B287-D3A4-834C210E2721}"/>
                </a:ext>
              </a:extLst>
            </p:cNvPr>
            <p:cNvPicPr>
              <a:picLocks noChangeAspect="1" noChangeArrowheads="1"/>
            </p:cNvPicPr>
            <p:nvPr/>
          </p:nvPicPr>
          <p:blipFill>
            <a:blip r:embed="rId9" cstate="print"/>
            <a:srcRect/>
            <a:stretch>
              <a:fillRect/>
            </a:stretch>
          </p:blipFill>
          <p:spPr bwMode="auto">
            <a:xfrm>
              <a:off x="6408931" y="2981422"/>
              <a:ext cx="1440000" cy="1440000"/>
            </a:xfrm>
            <a:prstGeom prst="rect">
              <a:avLst/>
            </a:prstGeom>
            <a:noFill/>
          </p:spPr>
        </p:pic>
        <p:pic>
          <p:nvPicPr>
            <p:cNvPr id="35" name="Picture 54" descr="silhouet">
              <a:extLst>
                <a:ext uri="{FF2B5EF4-FFF2-40B4-BE49-F238E27FC236}">
                  <a16:creationId xmlns:a16="http://schemas.microsoft.com/office/drawing/2014/main" id="{3BAF4AA0-496D-57D4-CBB8-839BD84963EC}"/>
                </a:ext>
              </a:extLst>
            </p:cNvPr>
            <p:cNvPicPr>
              <a:picLocks noChangeAspect="1" noChangeArrowheads="1"/>
            </p:cNvPicPr>
            <p:nvPr/>
          </p:nvPicPr>
          <p:blipFill>
            <a:blip r:embed="rId10" cstate="print"/>
            <a:srcRect/>
            <a:stretch>
              <a:fillRect/>
            </a:stretch>
          </p:blipFill>
          <p:spPr bwMode="auto">
            <a:xfrm>
              <a:off x="5698328" y="3717978"/>
              <a:ext cx="1440000" cy="1440000"/>
            </a:xfrm>
            <a:prstGeom prst="rect">
              <a:avLst/>
            </a:prstGeom>
            <a:noFill/>
          </p:spPr>
        </p:pic>
        <p:pic>
          <p:nvPicPr>
            <p:cNvPr id="36" name="Picture 55" descr="exclam">
              <a:extLst>
                <a:ext uri="{FF2B5EF4-FFF2-40B4-BE49-F238E27FC236}">
                  <a16:creationId xmlns:a16="http://schemas.microsoft.com/office/drawing/2014/main" id="{CB7C98E4-135D-C8F8-02C3-478A36AFCC18}"/>
                </a:ext>
              </a:extLst>
            </p:cNvPr>
            <p:cNvPicPr>
              <a:picLocks noChangeAspect="1" noChangeArrowheads="1"/>
            </p:cNvPicPr>
            <p:nvPr/>
          </p:nvPicPr>
          <p:blipFill>
            <a:blip r:embed="rId11" cstate="print"/>
            <a:srcRect/>
            <a:stretch>
              <a:fillRect/>
            </a:stretch>
          </p:blipFill>
          <p:spPr bwMode="auto">
            <a:xfrm>
              <a:off x="7133375" y="3711144"/>
              <a:ext cx="1440000" cy="1440000"/>
            </a:xfrm>
            <a:prstGeom prst="rect">
              <a:avLst/>
            </a:prstGeom>
            <a:noFill/>
          </p:spPr>
        </p:pic>
        <p:pic>
          <p:nvPicPr>
            <p:cNvPr id="37" name="Picture 56" descr="pollut">
              <a:extLst>
                <a:ext uri="{FF2B5EF4-FFF2-40B4-BE49-F238E27FC236}">
                  <a16:creationId xmlns:a16="http://schemas.microsoft.com/office/drawing/2014/main" id="{1F2EA9D2-0C73-0502-C1D5-3757863C9C63}"/>
                </a:ext>
              </a:extLst>
            </p:cNvPr>
            <p:cNvPicPr>
              <a:picLocks noChangeAspect="1" noChangeArrowheads="1"/>
            </p:cNvPicPr>
            <p:nvPr/>
          </p:nvPicPr>
          <p:blipFill>
            <a:blip r:embed="rId12" cstate="print"/>
            <a:srcRect/>
            <a:stretch>
              <a:fillRect/>
            </a:stretch>
          </p:blipFill>
          <p:spPr bwMode="auto">
            <a:xfrm>
              <a:off x="6423325" y="4454534"/>
              <a:ext cx="1440000" cy="1440000"/>
            </a:xfrm>
            <a:prstGeom prst="rect">
              <a:avLst/>
            </a:prstGeom>
            <a:noFill/>
          </p:spPr>
        </p:pic>
      </p:grpSp>
      <p:sp>
        <p:nvSpPr>
          <p:cNvPr id="19" name="textruta 18">
            <a:extLst>
              <a:ext uri="{FF2B5EF4-FFF2-40B4-BE49-F238E27FC236}">
                <a16:creationId xmlns:a16="http://schemas.microsoft.com/office/drawing/2014/main" id="{72D3DDB8-C923-410A-8841-AB312BA26C28}"/>
              </a:ext>
            </a:extLst>
          </p:cNvPr>
          <p:cNvSpPr txBox="1"/>
          <p:nvPr/>
        </p:nvSpPr>
        <p:spPr>
          <a:xfrm>
            <a:off x="1753048" y="5636612"/>
            <a:ext cx="8476351" cy="584683"/>
          </a:xfrm>
          <a:prstGeom prst="rect">
            <a:avLst/>
          </a:prstGeom>
          <a:noFill/>
        </p:spPr>
        <p:txBody>
          <a:bodyPr wrap="square" lIns="91351" tIns="45674" rIns="91351" bIns="45674" rtlCol="0">
            <a:spAutoFit/>
          </a:bodyPr>
          <a:lstStyle/>
          <a:p>
            <a:pPr algn="ctr"/>
            <a:r>
              <a:rPr lang="en-GB" sz="3200" b="1" dirty="0">
                <a:solidFill>
                  <a:srgbClr val="C00000"/>
                </a:solidFill>
                <a:latin typeface="Arial" panose="020B0604020202020204" pitchFamily="34" charset="0"/>
                <a:cs typeface="Arial" panose="020B0604020202020204" pitchFamily="34" charset="0"/>
              </a:rPr>
              <a:t>Hazard communication</a:t>
            </a:r>
          </a:p>
        </p:txBody>
      </p:sp>
      <p:sp>
        <p:nvSpPr>
          <p:cNvPr id="17" name="textruta 16">
            <a:extLst>
              <a:ext uri="{FF2B5EF4-FFF2-40B4-BE49-F238E27FC236}">
                <a16:creationId xmlns:a16="http://schemas.microsoft.com/office/drawing/2014/main" id="{650E78B0-0FD9-4941-AEBB-F3F8F6BEDF04}"/>
              </a:ext>
            </a:extLst>
          </p:cNvPr>
          <p:cNvSpPr txBox="1"/>
          <p:nvPr/>
        </p:nvSpPr>
        <p:spPr>
          <a:xfrm>
            <a:off x="3219280" y="1818370"/>
            <a:ext cx="5753439" cy="584683"/>
          </a:xfrm>
          <a:prstGeom prst="rect">
            <a:avLst/>
          </a:prstGeom>
          <a:noFill/>
        </p:spPr>
        <p:txBody>
          <a:bodyPr wrap="square" lIns="91351" tIns="45674" rIns="91351" bIns="45674" rtlCol="0">
            <a:spAutoFit/>
          </a:bodyPr>
          <a:lstStyle/>
          <a:p>
            <a:pPr algn="ctr"/>
            <a:r>
              <a:rPr lang="en-GB" sz="3200" b="1" dirty="0">
                <a:solidFill>
                  <a:srgbClr val="C00000"/>
                </a:solidFill>
                <a:latin typeface="Arial" panose="020B0604020202020204" pitchFamily="34" charset="0"/>
                <a:cs typeface="Arial" panose="020B0604020202020204" pitchFamily="34" charset="0"/>
              </a:rPr>
              <a:t>Hazard assessment</a:t>
            </a:r>
          </a:p>
        </p:txBody>
      </p:sp>
      <p:pic>
        <p:nvPicPr>
          <p:cNvPr id="2" name="Image 4">
            <a:extLst>
              <a:ext uri="{FF2B5EF4-FFF2-40B4-BE49-F238E27FC236}">
                <a16:creationId xmlns:a16="http://schemas.microsoft.com/office/drawing/2014/main" id="{5C443650-F688-E824-6F01-3FD675116AC9}"/>
              </a:ext>
            </a:extLst>
          </p:cNvPr>
          <p:cNvPicPr>
            <a:picLocks noChangeAspect="1"/>
          </p:cNvPicPr>
          <p:nvPr/>
        </p:nvPicPr>
        <p:blipFill>
          <a:blip r:embed="rId13"/>
          <a:stretch>
            <a:fillRect/>
          </a:stretch>
        </p:blipFill>
        <p:spPr>
          <a:xfrm>
            <a:off x="9801506" y="6115022"/>
            <a:ext cx="2304488" cy="640135"/>
          </a:xfrm>
          <a:prstGeom prst="rect">
            <a:avLst/>
          </a:prstGeom>
        </p:spPr>
      </p:pic>
      <p:sp>
        <p:nvSpPr>
          <p:cNvPr id="7" name="Tankebubbla: moln 6">
            <a:extLst>
              <a:ext uri="{FF2B5EF4-FFF2-40B4-BE49-F238E27FC236}">
                <a16:creationId xmlns:a16="http://schemas.microsoft.com/office/drawing/2014/main" id="{48DDD76E-F7F6-936E-C442-A5C85473454F}"/>
              </a:ext>
            </a:extLst>
          </p:cNvPr>
          <p:cNvSpPr/>
          <p:nvPr/>
        </p:nvSpPr>
        <p:spPr>
          <a:xfrm>
            <a:off x="405718" y="2026566"/>
            <a:ext cx="3357712" cy="1482471"/>
          </a:xfrm>
          <a:prstGeom prst="cloudCallout">
            <a:avLst>
              <a:gd name="adj1" fmla="val 75050"/>
              <a:gd name="adj2" fmla="val -17534"/>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10" name="Rubrik 1">
            <a:extLst>
              <a:ext uri="{FF2B5EF4-FFF2-40B4-BE49-F238E27FC236}">
                <a16:creationId xmlns:a16="http://schemas.microsoft.com/office/drawing/2014/main" id="{B91B8465-37D8-0701-1954-8C39FDA87658}"/>
              </a:ext>
            </a:extLst>
          </p:cNvPr>
          <p:cNvSpPr txBox="1">
            <a:spLocks/>
          </p:cNvSpPr>
          <p:nvPr/>
        </p:nvSpPr>
        <p:spPr>
          <a:xfrm>
            <a:off x="1162519" y="498969"/>
            <a:ext cx="10051812" cy="994943"/>
          </a:xfrm>
          <a:prstGeom prst="rect">
            <a:avLst/>
          </a:prstGeom>
          <a:solidFill>
            <a:srgbClr val="4D4D4D"/>
          </a:solidFill>
          <a:ln w="76200">
            <a:solidFill>
              <a:schemeClr val="bg1"/>
            </a:solidFill>
          </a:ln>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2800" b="1" dirty="0">
                <a:solidFill>
                  <a:schemeClr val="bg1"/>
                </a:solidFill>
                <a:latin typeface="Arial" panose="020B0604020202020204" pitchFamily="34" charset="0"/>
                <a:cs typeface="Arial" panose="020B0604020202020204" pitchFamily="34" charset="0"/>
              </a:rPr>
              <a:t>Main elements of the GHS</a:t>
            </a:r>
            <a:endParaRPr lang="sv-SE" sz="3600" b="1" dirty="0">
              <a:solidFill>
                <a:schemeClr val="bg1"/>
              </a:solidFill>
            </a:endParaRPr>
          </a:p>
        </p:txBody>
      </p:sp>
    </p:spTree>
    <p:extLst>
      <p:ext uri="{BB962C8B-B14F-4D97-AF65-F5344CB8AC3E}">
        <p14:creationId xmlns:p14="http://schemas.microsoft.com/office/powerpoint/2010/main" val="99273401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1" name="Imagen 19">
            <a:extLst>
              <a:ext uri="{FF2B5EF4-FFF2-40B4-BE49-F238E27FC236}">
                <a16:creationId xmlns:a16="http://schemas.microsoft.com/office/drawing/2014/main" id="{F20E9196-F69B-18E6-A648-BE88E1EB60A5}"/>
              </a:ext>
            </a:extLst>
          </p:cNvPr>
          <p:cNvPicPr>
            <a:picLocks noChangeAspect="1"/>
          </p:cNvPicPr>
          <p:nvPr/>
        </p:nvPicPr>
        <p:blipFill rotWithShape="1">
          <a:blip r:embed="rId3">
            <a:alphaModFix amt="20000"/>
            <a:extLst>
              <a:ext uri="{28A0092B-C50C-407E-A947-70E740481C1C}">
                <a14:useLocalDpi xmlns:a14="http://schemas.microsoft.com/office/drawing/2010/main" val="0"/>
              </a:ext>
            </a:extLst>
          </a:blip>
          <a:srcRect l="5" t="32709" r="-2" b="46699"/>
          <a:stretch/>
        </p:blipFill>
        <p:spPr>
          <a:xfrm>
            <a:off x="0" y="-27384"/>
            <a:ext cx="12192000" cy="1497045"/>
          </a:xfrm>
          <a:prstGeom prst="rect">
            <a:avLst/>
          </a:prstGeom>
        </p:spPr>
      </p:pic>
      <p:sp>
        <p:nvSpPr>
          <p:cNvPr id="12" name="Forme libre : forme 11">
            <a:extLst>
              <a:ext uri="{FF2B5EF4-FFF2-40B4-BE49-F238E27FC236}">
                <a16:creationId xmlns:a16="http://schemas.microsoft.com/office/drawing/2014/main" id="{367A76DF-779C-7293-2F6F-20E92533BEE8}"/>
              </a:ext>
            </a:extLst>
          </p:cNvPr>
          <p:cNvSpPr/>
          <p:nvPr/>
        </p:nvSpPr>
        <p:spPr>
          <a:xfrm>
            <a:off x="4598352" y="1710478"/>
            <a:ext cx="2785744" cy="2785744"/>
          </a:xfrm>
          <a:custGeom>
            <a:avLst/>
            <a:gdLst>
              <a:gd name="connsiteX0" fmla="*/ 0 w 2785744"/>
              <a:gd name="connsiteY0" fmla="*/ 1392872 h 2785744"/>
              <a:gd name="connsiteX1" fmla="*/ 1392872 w 2785744"/>
              <a:gd name="connsiteY1" fmla="*/ 0 h 2785744"/>
              <a:gd name="connsiteX2" fmla="*/ 2785744 w 2785744"/>
              <a:gd name="connsiteY2" fmla="*/ 1392872 h 2785744"/>
              <a:gd name="connsiteX3" fmla="*/ 1392872 w 2785744"/>
              <a:gd name="connsiteY3" fmla="*/ 2785744 h 2785744"/>
              <a:gd name="connsiteX4" fmla="*/ 0 w 2785744"/>
              <a:gd name="connsiteY4" fmla="*/ 1392872 h 27857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85744" h="2785744">
                <a:moveTo>
                  <a:pt x="0" y="1392872"/>
                </a:moveTo>
                <a:cubicBezTo>
                  <a:pt x="0" y="623610"/>
                  <a:pt x="623610" y="0"/>
                  <a:pt x="1392872" y="0"/>
                </a:cubicBezTo>
                <a:cubicBezTo>
                  <a:pt x="2162134" y="0"/>
                  <a:pt x="2785744" y="623610"/>
                  <a:pt x="2785744" y="1392872"/>
                </a:cubicBezTo>
                <a:cubicBezTo>
                  <a:pt x="2785744" y="2162134"/>
                  <a:pt x="2162134" y="2785744"/>
                  <a:pt x="1392872" y="2785744"/>
                </a:cubicBezTo>
                <a:cubicBezTo>
                  <a:pt x="623610" y="2785744"/>
                  <a:pt x="0" y="2162134"/>
                  <a:pt x="0" y="1392872"/>
                </a:cubicBezTo>
                <a:close/>
              </a:path>
            </a:pathLst>
          </a:custGeom>
        </p:spPr>
        <p:style>
          <a:lnRef idx="2">
            <a:schemeClr val="lt1">
              <a:hueOff val="0"/>
              <a:satOff val="0"/>
              <a:lumOff val="0"/>
              <a:alphaOff val="0"/>
            </a:schemeClr>
          </a:lnRef>
          <a:fillRef idx="1">
            <a:schemeClr val="accent4">
              <a:alpha val="50000"/>
              <a:hueOff val="0"/>
              <a:satOff val="0"/>
              <a:lumOff val="0"/>
              <a:alphaOff val="0"/>
            </a:schemeClr>
          </a:fillRef>
          <a:effectRef idx="0">
            <a:schemeClr val="accent4">
              <a:alpha val="50000"/>
              <a:hueOff val="0"/>
              <a:satOff val="0"/>
              <a:lumOff val="0"/>
              <a:alphaOff val="0"/>
            </a:schemeClr>
          </a:effectRef>
          <a:fontRef idx="minor">
            <a:schemeClr val="tx1"/>
          </a:fontRef>
        </p:style>
        <p:txBody>
          <a:bodyPr spcFirstLastPara="0" vert="horz" wrap="square" lIns="371433" tIns="487505" rIns="371432" bIns="1044654" numCol="1" spcCol="1270" anchor="ctr" anchorCtr="0">
            <a:noAutofit/>
          </a:bodyPr>
          <a:lstStyle/>
          <a:p>
            <a:pPr marL="0" lvl="0" indent="0" algn="ctr" defTabSz="1155700">
              <a:lnSpc>
                <a:spcPct val="90000"/>
              </a:lnSpc>
              <a:spcBef>
                <a:spcPct val="0"/>
              </a:spcBef>
              <a:spcAft>
                <a:spcPct val="35000"/>
              </a:spcAft>
              <a:buNone/>
            </a:pPr>
            <a:endParaRPr lang="sv-SE" sz="2600" kern="1200" dirty="0">
              <a:latin typeface="Arial" panose="020B0604020202020204" pitchFamily="34" charset="0"/>
              <a:cs typeface="Arial" panose="020B0604020202020204" pitchFamily="34" charset="0"/>
            </a:endParaRPr>
          </a:p>
          <a:p>
            <a:pPr marL="0" lvl="0" indent="0" algn="ctr" defTabSz="1155700">
              <a:lnSpc>
                <a:spcPct val="90000"/>
              </a:lnSpc>
              <a:spcBef>
                <a:spcPct val="0"/>
              </a:spcBef>
              <a:spcAft>
                <a:spcPct val="35000"/>
              </a:spcAft>
              <a:buNone/>
            </a:pPr>
            <a:r>
              <a:rPr lang="sv-SE" sz="2600" kern="1200" dirty="0">
                <a:latin typeface="Arial" panose="020B0604020202020204" pitchFamily="34" charset="0"/>
                <a:cs typeface="Arial" panose="020B0604020202020204" pitchFamily="34" charset="0"/>
              </a:rPr>
              <a:t>Criteria for classification</a:t>
            </a:r>
          </a:p>
        </p:txBody>
      </p:sp>
      <p:sp>
        <p:nvSpPr>
          <p:cNvPr id="3" name="textruta 2">
            <a:extLst>
              <a:ext uri="{FF2B5EF4-FFF2-40B4-BE49-F238E27FC236}">
                <a16:creationId xmlns:a16="http://schemas.microsoft.com/office/drawing/2014/main" id="{FFB70908-C5FF-5729-1611-0D6DD7612979}"/>
              </a:ext>
            </a:extLst>
          </p:cNvPr>
          <p:cNvSpPr txBox="1"/>
          <p:nvPr/>
        </p:nvSpPr>
        <p:spPr>
          <a:xfrm>
            <a:off x="731108" y="3914408"/>
            <a:ext cx="2443298" cy="461665"/>
          </a:xfrm>
          <a:prstGeom prst="rect">
            <a:avLst/>
          </a:prstGeom>
          <a:noFill/>
        </p:spPr>
        <p:txBody>
          <a:bodyPr wrap="none" rtlCol="0">
            <a:spAutoFit/>
          </a:bodyPr>
          <a:lstStyle/>
          <a:p>
            <a:r>
              <a:rPr lang="sv-SE" sz="2400" dirty="0">
                <a:latin typeface="Arial" panose="020B0604020202020204" pitchFamily="34" charset="0"/>
                <a:cs typeface="Arial" panose="020B0604020202020204" pitchFamily="34" charset="0"/>
              </a:rPr>
              <a:t>Is it hazardous?</a:t>
            </a:r>
          </a:p>
        </p:txBody>
      </p:sp>
      <p:sp>
        <p:nvSpPr>
          <p:cNvPr id="7" name="Tankebubbla: moln 6">
            <a:extLst>
              <a:ext uri="{FF2B5EF4-FFF2-40B4-BE49-F238E27FC236}">
                <a16:creationId xmlns:a16="http://schemas.microsoft.com/office/drawing/2014/main" id="{48DDD76E-F7F6-936E-C442-A5C85473454F}"/>
              </a:ext>
            </a:extLst>
          </p:cNvPr>
          <p:cNvSpPr/>
          <p:nvPr/>
        </p:nvSpPr>
        <p:spPr>
          <a:xfrm>
            <a:off x="477836" y="3717032"/>
            <a:ext cx="3357712" cy="886791"/>
          </a:xfrm>
          <a:prstGeom prst="cloudCallout">
            <a:avLst>
              <a:gd name="adj1" fmla="val 55124"/>
              <a:gd name="adj2" fmla="val 76777"/>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15" name="ZoneTexte 14">
            <a:extLst>
              <a:ext uri="{FF2B5EF4-FFF2-40B4-BE49-F238E27FC236}">
                <a16:creationId xmlns:a16="http://schemas.microsoft.com/office/drawing/2014/main" id="{6B4CB294-3CA3-6F09-8F2A-CF14733D9914}"/>
              </a:ext>
            </a:extLst>
          </p:cNvPr>
          <p:cNvSpPr txBox="1"/>
          <p:nvPr/>
        </p:nvSpPr>
        <p:spPr>
          <a:xfrm>
            <a:off x="8993508" y="3153330"/>
            <a:ext cx="2720655" cy="1200329"/>
          </a:xfrm>
          <a:prstGeom prst="rect">
            <a:avLst/>
          </a:prstGeom>
          <a:noFill/>
          <a:ln>
            <a:noFill/>
          </a:ln>
        </p:spPr>
        <p:txBody>
          <a:bodyPr wrap="square" rtlCol="0">
            <a:spAutoFit/>
          </a:bodyPr>
          <a:lstStyle/>
          <a:p>
            <a:r>
              <a:rPr lang="en-GB" dirty="0">
                <a:latin typeface="Arial" panose="020B0604020202020204" pitchFamily="34" charset="0"/>
                <a:cs typeface="Arial" panose="020B0604020202020204" pitchFamily="34" charset="0"/>
              </a:rPr>
              <a:t>For what hazards</a:t>
            </a:r>
          </a:p>
          <a:p>
            <a:pPr marL="285750" indent="-285750">
              <a:buFont typeface="Arial" panose="020B0604020202020204" pitchFamily="34" charset="0"/>
              <a:buChar char="•"/>
            </a:pPr>
            <a:r>
              <a:rPr lang="en-GB" dirty="0">
                <a:latin typeface="Arial" panose="020B0604020202020204" pitchFamily="34" charset="0"/>
                <a:cs typeface="Arial" panose="020B0604020202020204" pitchFamily="34" charset="0"/>
              </a:rPr>
              <a:t>Physical</a:t>
            </a:r>
          </a:p>
          <a:p>
            <a:pPr marL="285750" indent="-285750">
              <a:buFont typeface="Arial" panose="020B0604020202020204" pitchFamily="34" charset="0"/>
              <a:buChar char="•"/>
            </a:pPr>
            <a:r>
              <a:rPr lang="en-GB" dirty="0">
                <a:latin typeface="Arial" panose="020B0604020202020204" pitchFamily="34" charset="0"/>
                <a:cs typeface="Arial" panose="020B0604020202020204" pitchFamily="34" charset="0"/>
              </a:rPr>
              <a:t>Health</a:t>
            </a:r>
          </a:p>
          <a:p>
            <a:pPr marL="285750" indent="-285750">
              <a:buFont typeface="Arial" panose="020B0604020202020204" pitchFamily="34" charset="0"/>
              <a:buChar char="•"/>
            </a:pPr>
            <a:r>
              <a:rPr lang="en-GB" dirty="0">
                <a:latin typeface="Arial" panose="020B0604020202020204" pitchFamily="34" charset="0"/>
                <a:cs typeface="Arial" panose="020B0604020202020204" pitchFamily="34" charset="0"/>
              </a:rPr>
              <a:t>Environment</a:t>
            </a:r>
          </a:p>
        </p:txBody>
      </p:sp>
      <p:sp>
        <p:nvSpPr>
          <p:cNvPr id="17" name="textruta 16">
            <a:extLst>
              <a:ext uri="{FF2B5EF4-FFF2-40B4-BE49-F238E27FC236}">
                <a16:creationId xmlns:a16="http://schemas.microsoft.com/office/drawing/2014/main" id="{650E78B0-0FD9-4941-AEBB-F3F8F6BEDF04}"/>
              </a:ext>
            </a:extLst>
          </p:cNvPr>
          <p:cNvSpPr txBox="1"/>
          <p:nvPr/>
        </p:nvSpPr>
        <p:spPr>
          <a:xfrm>
            <a:off x="3219280" y="1818370"/>
            <a:ext cx="5753439" cy="584683"/>
          </a:xfrm>
          <a:prstGeom prst="rect">
            <a:avLst/>
          </a:prstGeom>
          <a:noFill/>
        </p:spPr>
        <p:txBody>
          <a:bodyPr wrap="square" lIns="91351" tIns="45674" rIns="91351" bIns="45674" rtlCol="0">
            <a:spAutoFit/>
          </a:bodyPr>
          <a:lstStyle/>
          <a:p>
            <a:pPr algn="ctr"/>
            <a:r>
              <a:rPr lang="sv-SE" sz="3200" b="1" dirty="0" err="1">
                <a:solidFill>
                  <a:srgbClr val="C00000"/>
                </a:solidFill>
                <a:latin typeface="Arial" panose="020B0604020202020204" pitchFamily="34" charset="0"/>
                <a:cs typeface="Arial" panose="020B0604020202020204" pitchFamily="34" charset="0"/>
              </a:rPr>
              <a:t>Hazard</a:t>
            </a:r>
            <a:r>
              <a:rPr lang="sv-SE" sz="3200" b="1" dirty="0">
                <a:solidFill>
                  <a:srgbClr val="C00000"/>
                </a:solidFill>
                <a:latin typeface="Arial" panose="020B0604020202020204" pitchFamily="34" charset="0"/>
                <a:cs typeface="Arial" panose="020B0604020202020204" pitchFamily="34" charset="0"/>
              </a:rPr>
              <a:t> </a:t>
            </a:r>
            <a:r>
              <a:rPr lang="sv-SE" sz="3200" b="1" dirty="0" err="1">
                <a:solidFill>
                  <a:srgbClr val="C00000"/>
                </a:solidFill>
                <a:latin typeface="Arial" panose="020B0604020202020204" pitchFamily="34" charset="0"/>
                <a:cs typeface="Arial" panose="020B0604020202020204" pitchFamily="34" charset="0"/>
              </a:rPr>
              <a:t>assessment</a:t>
            </a:r>
            <a:endParaRPr lang="sv-SE" sz="3200" b="1" dirty="0">
              <a:solidFill>
                <a:srgbClr val="C00000"/>
              </a:solidFill>
              <a:latin typeface="Arial" panose="020B0604020202020204" pitchFamily="34" charset="0"/>
              <a:cs typeface="Arial" panose="020B0604020202020204" pitchFamily="34" charset="0"/>
            </a:endParaRPr>
          </a:p>
        </p:txBody>
      </p:sp>
      <p:sp>
        <p:nvSpPr>
          <p:cNvPr id="2" name="ZoneTexte 1">
            <a:extLst>
              <a:ext uri="{FF2B5EF4-FFF2-40B4-BE49-F238E27FC236}">
                <a16:creationId xmlns:a16="http://schemas.microsoft.com/office/drawing/2014/main" id="{6936DEFF-E74D-8938-C01D-175FC66A6FE5}"/>
              </a:ext>
            </a:extLst>
          </p:cNvPr>
          <p:cNvSpPr txBox="1"/>
          <p:nvPr/>
        </p:nvSpPr>
        <p:spPr>
          <a:xfrm>
            <a:off x="4153628" y="4778848"/>
            <a:ext cx="7341216" cy="1193147"/>
          </a:xfrm>
          <a:prstGeom prst="rect">
            <a:avLst/>
          </a:prstGeom>
          <a:noFill/>
        </p:spPr>
        <p:txBody>
          <a:bodyPr wrap="square" rtlCol="0">
            <a:spAutoFit/>
          </a:bodyPr>
          <a:lstStyle/>
          <a:p>
            <a:pPr marL="342900" lvl="0" indent="-342900">
              <a:lnSpc>
                <a:spcPct val="90000"/>
              </a:lnSpc>
              <a:spcBef>
                <a:spcPts val="1000"/>
              </a:spcBef>
              <a:buClr>
                <a:schemeClr val="accent1"/>
              </a:buClr>
              <a:buFont typeface="Wingdings 3" charset="2"/>
              <a:buChar char=""/>
            </a:pPr>
            <a:r>
              <a:rPr lang="en-US" sz="2400" dirty="0">
                <a:solidFill>
                  <a:schemeClr val="tx1">
                    <a:lumMod val="75000"/>
                    <a:lumOff val="25000"/>
                  </a:schemeClr>
                </a:solidFill>
                <a:latin typeface="Arial" panose="020B0604020202020204" pitchFamily="34" charset="0"/>
                <a:cs typeface="Arial" panose="020B0604020202020204" pitchFamily="34" charset="0"/>
              </a:rPr>
              <a:t>Hazard </a:t>
            </a:r>
            <a:r>
              <a:rPr lang="en-US" sz="2400" b="1" dirty="0">
                <a:solidFill>
                  <a:schemeClr val="tx1">
                    <a:lumMod val="75000"/>
                    <a:lumOff val="25000"/>
                  </a:schemeClr>
                </a:solidFill>
                <a:latin typeface="Arial" panose="020B0604020202020204" pitchFamily="34" charset="0"/>
                <a:cs typeface="Arial" panose="020B0604020202020204" pitchFamily="34" charset="0"/>
              </a:rPr>
              <a:t>Class </a:t>
            </a:r>
            <a:r>
              <a:rPr lang="en-US" sz="2400" dirty="0">
                <a:solidFill>
                  <a:schemeClr val="tx1">
                    <a:lumMod val="75000"/>
                    <a:lumOff val="25000"/>
                  </a:schemeClr>
                </a:solidFill>
                <a:latin typeface="Arial" panose="020B0604020202020204" pitchFamily="34" charset="0"/>
                <a:cs typeface="Arial" panose="020B0604020202020204" pitchFamily="34" charset="0"/>
              </a:rPr>
              <a:t>(and sub-classes)</a:t>
            </a:r>
            <a:endParaRPr lang="fr-FR" sz="2400" dirty="0">
              <a:solidFill>
                <a:schemeClr val="tx1">
                  <a:lumMod val="75000"/>
                  <a:lumOff val="25000"/>
                </a:schemeClr>
              </a:solidFill>
              <a:latin typeface="Arial" panose="020B0604020202020204" pitchFamily="34" charset="0"/>
              <a:cs typeface="Arial" panose="020B0604020202020204" pitchFamily="34" charset="0"/>
            </a:endParaRPr>
          </a:p>
          <a:p>
            <a:pPr marL="342900" lvl="0" indent="-342900">
              <a:lnSpc>
                <a:spcPct val="90000"/>
              </a:lnSpc>
              <a:spcBef>
                <a:spcPts val="1000"/>
              </a:spcBef>
              <a:buClr>
                <a:schemeClr val="accent1"/>
              </a:buClr>
              <a:buFont typeface="Wingdings 3" charset="2"/>
              <a:buChar char=""/>
            </a:pPr>
            <a:r>
              <a:rPr lang="en-US" sz="2400" dirty="0">
                <a:solidFill>
                  <a:schemeClr val="tx1">
                    <a:lumMod val="75000"/>
                    <a:lumOff val="25000"/>
                  </a:schemeClr>
                </a:solidFill>
                <a:latin typeface="Arial" panose="020B0604020202020204" pitchFamily="34" charset="0"/>
                <a:cs typeface="Arial" panose="020B0604020202020204" pitchFamily="34" charset="0"/>
              </a:rPr>
              <a:t>Hazard </a:t>
            </a:r>
            <a:r>
              <a:rPr lang="en-US" sz="2400" b="1" dirty="0">
                <a:solidFill>
                  <a:schemeClr val="tx1">
                    <a:lumMod val="75000"/>
                    <a:lumOff val="25000"/>
                  </a:schemeClr>
                </a:solidFill>
                <a:latin typeface="Arial" panose="020B0604020202020204" pitchFamily="34" charset="0"/>
                <a:cs typeface="Arial" panose="020B0604020202020204" pitchFamily="34" charset="0"/>
              </a:rPr>
              <a:t>Category</a:t>
            </a:r>
            <a:r>
              <a:rPr lang="en-US" sz="2400" dirty="0">
                <a:solidFill>
                  <a:schemeClr val="tx1">
                    <a:lumMod val="75000"/>
                    <a:lumOff val="25000"/>
                  </a:schemeClr>
                </a:solidFill>
                <a:latin typeface="Arial" panose="020B0604020202020204" pitchFamily="34" charset="0"/>
                <a:cs typeface="Arial" panose="020B0604020202020204" pitchFamily="34" charset="0"/>
              </a:rPr>
              <a:t> (generally 1-5)</a:t>
            </a:r>
            <a:endParaRPr lang="fr-FR" sz="2400" dirty="0">
              <a:solidFill>
                <a:schemeClr val="tx1">
                  <a:lumMod val="75000"/>
                  <a:lumOff val="25000"/>
                </a:schemeClr>
              </a:solidFill>
              <a:latin typeface="Arial" panose="020B0604020202020204" pitchFamily="34" charset="0"/>
              <a:cs typeface="Arial" panose="020B0604020202020204" pitchFamily="34" charset="0"/>
            </a:endParaRPr>
          </a:p>
          <a:p>
            <a:endParaRPr lang="fr-FR" sz="2000" dirty="0">
              <a:latin typeface="Arial" panose="020B0604020202020204" pitchFamily="34" charset="0"/>
              <a:cs typeface="Arial" panose="020B0604020202020204" pitchFamily="34" charset="0"/>
            </a:endParaRPr>
          </a:p>
        </p:txBody>
      </p:sp>
      <p:sp>
        <p:nvSpPr>
          <p:cNvPr id="4" name="textruta 2">
            <a:extLst>
              <a:ext uri="{FF2B5EF4-FFF2-40B4-BE49-F238E27FC236}">
                <a16:creationId xmlns:a16="http://schemas.microsoft.com/office/drawing/2014/main" id="{25AEA994-CACE-DE79-633D-5741DFA1F65C}"/>
              </a:ext>
            </a:extLst>
          </p:cNvPr>
          <p:cNvSpPr txBox="1"/>
          <p:nvPr/>
        </p:nvSpPr>
        <p:spPr>
          <a:xfrm>
            <a:off x="588632" y="5510330"/>
            <a:ext cx="3044423" cy="461665"/>
          </a:xfrm>
          <a:prstGeom prst="rect">
            <a:avLst/>
          </a:prstGeom>
          <a:noFill/>
        </p:spPr>
        <p:txBody>
          <a:bodyPr wrap="none" rtlCol="0">
            <a:spAutoFit/>
          </a:bodyPr>
          <a:lstStyle/>
          <a:p>
            <a:r>
              <a:rPr lang="sv-SE" sz="2400" dirty="0">
                <a:latin typeface="Arial" panose="020B0604020202020204" pitchFamily="34" charset="0"/>
                <a:cs typeface="Arial" panose="020B0604020202020204" pitchFamily="34" charset="0"/>
              </a:rPr>
              <a:t>How hazardous is it?</a:t>
            </a:r>
          </a:p>
        </p:txBody>
      </p:sp>
      <p:sp>
        <p:nvSpPr>
          <p:cNvPr id="8" name="Tankebubbla: moln 6">
            <a:extLst>
              <a:ext uri="{FF2B5EF4-FFF2-40B4-BE49-F238E27FC236}">
                <a16:creationId xmlns:a16="http://schemas.microsoft.com/office/drawing/2014/main" id="{50760D52-87E4-C221-4D97-A030972FD7A2}"/>
              </a:ext>
            </a:extLst>
          </p:cNvPr>
          <p:cNvSpPr/>
          <p:nvPr/>
        </p:nvSpPr>
        <p:spPr>
          <a:xfrm>
            <a:off x="335360" y="5312954"/>
            <a:ext cx="3600400" cy="920935"/>
          </a:xfrm>
          <a:prstGeom prst="cloudCallout">
            <a:avLst>
              <a:gd name="adj1" fmla="val 56776"/>
              <a:gd name="adj2" fmla="val -35697"/>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10" name="Tankebubbla: moln 6">
            <a:extLst>
              <a:ext uri="{FF2B5EF4-FFF2-40B4-BE49-F238E27FC236}">
                <a16:creationId xmlns:a16="http://schemas.microsoft.com/office/drawing/2014/main" id="{B5B0A0E4-D5A7-4945-F0BC-A5F897A2E225}"/>
              </a:ext>
            </a:extLst>
          </p:cNvPr>
          <p:cNvSpPr/>
          <p:nvPr/>
        </p:nvSpPr>
        <p:spPr>
          <a:xfrm>
            <a:off x="8337889" y="2974305"/>
            <a:ext cx="3357712" cy="1629518"/>
          </a:xfrm>
          <a:prstGeom prst="cloudCallout">
            <a:avLst>
              <a:gd name="adj1" fmla="val -21253"/>
              <a:gd name="adj2" fmla="val 75439"/>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18" name="Text Box 24">
            <a:extLst>
              <a:ext uri="{FF2B5EF4-FFF2-40B4-BE49-F238E27FC236}">
                <a16:creationId xmlns:a16="http://schemas.microsoft.com/office/drawing/2014/main" id="{A3572E41-5EFC-39FF-24AE-2071134EF689}"/>
              </a:ext>
            </a:extLst>
          </p:cNvPr>
          <p:cNvSpPr txBox="1">
            <a:spLocks noChangeArrowheads="1"/>
          </p:cNvSpPr>
          <p:nvPr/>
        </p:nvSpPr>
        <p:spPr bwMode="auto">
          <a:xfrm>
            <a:off x="8793885" y="5768207"/>
            <a:ext cx="655793" cy="400029"/>
          </a:xfrm>
          <a:prstGeom prst="rect">
            <a:avLst/>
          </a:prstGeom>
          <a:solidFill>
            <a:srgbClr val="FFFF00"/>
          </a:solidFill>
          <a:ln>
            <a:noFill/>
          </a:ln>
          <a:effectLst/>
        </p:spPr>
        <p:txBody>
          <a:bodyPr wrap="none" lIns="91363" tIns="45680" rIns="91363" bIns="45680">
            <a:spAutoFit/>
          </a:bodyPr>
          <a:lstStyle/>
          <a:p>
            <a:r>
              <a:rPr lang="en-GB" sz="2000" dirty="0">
                <a:latin typeface="Arial" panose="020B0604020202020204" pitchFamily="34" charset="0"/>
                <a:ea typeface="Verdana" panose="020B0604030504040204" pitchFamily="34" charset="0"/>
                <a:cs typeface="Arial" panose="020B0604020202020204" pitchFamily="34" charset="0"/>
              </a:rPr>
              <a:t>Low</a:t>
            </a:r>
          </a:p>
        </p:txBody>
      </p:sp>
      <p:sp>
        <p:nvSpPr>
          <p:cNvPr id="20" name="Vänster-höger-pil 6">
            <a:extLst>
              <a:ext uri="{FF2B5EF4-FFF2-40B4-BE49-F238E27FC236}">
                <a16:creationId xmlns:a16="http://schemas.microsoft.com/office/drawing/2014/main" id="{C3304233-ABD2-6FE2-1FF4-097FED52EE03}"/>
              </a:ext>
            </a:extLst>
          </p:cNvPr>
          <p:cNvSpPr/>
          <p:nvPr/>
        </p:nvSpPr>
        <p:spPr>
          <a:xfrm>
            <a:off x="5231902" y="5706956"/>
            <a:ext cx="3600401" cy="504664"/>
          </a:xfrm>
          <a:prstGeom prst="leftRightArrow">
            <a:avLst/>
          </a:prstGeom>
          <a:gradFill>
            <a:gsLst>
              <a:gs pos="0">
                <a:srgbClr val="FF0000"/>
              </a:gs>
              <a:gs pos="50000">
                <a:schemeClr val="accent1">
                  <a:tint val="44500"/>
                  <a:satMod val="160000"/>
                </a:schemeClr>
              </a:gs>
              <a:gs pos="100000">
                <a:srgbClr val="00B050"/>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latin typeface="Verdana" panose="020B0604030504040204" pitchFamily="34" charset="0"/>
              <a:ea typeface="Verdana" panose="020B0604030504040204" pitchFamily="34" charset="0"/>
            </a:endParaRPr>
          </a:p>
        </p:txBody>
      </p:sp>
      <p:sp>
        <p:nvSpPr>
          <p:cNvPr id="21" name="Text Box 24">
            <a:extLst>
              <a:ext uri="{FF2B5EF4-FFF2-40B4-BE49-F238E27FC236}">
                <a16:creationId xmlns:a16="http://schemas.microsoft.com/office/drawing/2014/main" id="{0DAF9039-AF49-AF84-CE36-9042E2F644C6}"/>
              </a:ext>
            </a:extLst>
          </p:cNvPr>
          <p:cNvSpPr txBox="1">
            <a:spLocks noChangeArrowheads="1"/>
          </p:cNvSpPr>
          <p:nvPr/>
        </p:nvSpPr>
        <p:spPr bwMode="auto">
          <a:xfrm>
            <a:off x="4367809" y="5751158"/>
            <a:ext cx="827163" cy="400029"/>
          </a:xfrm>
          <a:prstGeom prst="rect">
            <a:avLst/>
          </a:prstGeom>
          <a:solidFill>
            <a:srgbClr val="FFFF00"/>
          </a:solidFill>
          <a:ln>
            <a:noFill/>
          </a:ln>
          <a:effectLst/>
        </p:spPr>
        <p:txBody>
          <a:bodyPr wrap="square" lIns="91363" tIns="45680" rIns="91363" bIns="45680">
            <a:spAutoFit/>
          </a:bodyPr>
          <a:lstStyle/>
          <a:p>
            <a:r>
              <a:rPr lang="sv-SE" sz="2000" dirty="0">
                <a:latin typeface="Arial" panose="020B0604020202020204" pitchFamily="34" charset="0"/>
                <a:ea typeface="Verdana" panose="020B0604030504040204" pitchFamily="34" charset="0"/>
                <a:cs typeface="Arial" panose="020B0604020202020204" pitchFamily="34" charset="0"/>
              </a:rPr>
              <a:t>High</a:t>
            </a:r>
          </a:p>
        </p:txBody>
      </p:sp>
      <p:graphicFrame>
        <p:nvGraphicFramePr>
          <p:cNvPr id="22" name="Tabell 3">
            <a:extLst>
              <a:ext uri="{FF2B5EF4-FFF2-40B4-BE49-F238E27FC236}">
                <a16:creationId xmlns:a16="http://schemas.microsoft.com/office/drawing/2014/main" id="{20A0AEC9-4E01-2577-BF13-23B22253A132}"/>
              </a:ext>
            </a:extLst>
          </p:cNvPr>
          <p:cNvGraphicFramePr>
            <a:graphicFrameLocks noGrp="1"/>
          </p:cNvGraphicFramePr>
          <p:nvPr>
            <p:extLst>
              <p:ext uri="{D42A27DB-BD31-4B8C-83A1-F6EECF244321}">
                <p14:modId xmlns:p14="http://schemas.microsoft.com/office/powerpoint/2010/main" val="3416447938"/>
              </p:ext>
            </p:extLst>
          </p:nvPr>
        </p:nvGraphicFramePr>
        <p:xfrm>
          <a:off x="4367809" y="6256933"/>
          <a:ext cx="5129325" cy="457200"/>
        </p:xfrm>
        <a:graphic>
          <a:graphicData uri="http://schemas.openxmlformats.org/drawingml/2006/table">
            <a:tbl>
              <a:tblPr firstRow="1" bandRow="1">
                <a:tableStyleId>{5940675A-B579-460E-94D1-54222C63F5DA}</a:tableStyleId>
              </a:tblPr>
              <a:tblGrid>
                <a:gridCol w="1025865">
                  <a:extLst>
                    <a:ext uri="{9D8B030D-6E8A-4147-A177-3AD203B41FA5}">
                      <a16:colId xmlns:a16="http://schemas.microsoft.com/office/drawing/2014/main" val="4083246074"/>
                    </a:ext>
                  </a:extLst>
                </a:gridCol>
                <a:gridCol w="1025865">
                  <a:extLst>
                    <a:ext uri="{9D8B030D-6E8A-4147-A177-3AD203B41FA5}">
                      <a16:colId xmlns:a16="http://schemas.microsoft.com/office/drawing/2014/main" val="656258390"/>
                    </a:ext>
                  </a:extLst>
                </a:gridCol>
                <a:gridCol w="1025865">
                  <a:extLst>
                    <a:ext uri="{9D8B030D-6E8A-4147-A177-3AD203B41FA5}">
                      <a16:colId xmlns:a16="http://schemas.microsoft.com/office/drawing/2014/main" val="498437260"/>
                    </a:ext>
                  </a:extLst>
                </a:gridCol>
                <a:gridCol w="1025865">
                  <a:extLst>
                    <a:ext uri="{9D8B030D-6E8A-4147-A177-3AD203B41FA5}">
                      <a16:colId xmlns:a16="http://schemas.microsoft.com/office/drawing/2014/main" val="2514324808"/>
                    </a:ext>
                  </a:extLst>
                </a:gridCol>
                <a:gridCol w="1025865">
                  <a:extLst>
                    <a:ext uri="{9D8B030D-6E8A-4147-A177-3AD203B41FA5}">
                      <a16:colId xmlns:a16="http://schemas.microsoft.com/office/drawing/2014/main" val="252091842"/>
                    </a:ext>
                  </a:extLst>
                </a:gridCol>
              </a:tblGrid>
              <a:tr h="370840">
                <a:tc>
                  <a:txBody>
                    <a:bodyPr/>
                    <a:lstStyle/>
                    <a:p>
                      <a:pPr algn="ctr"/>
                      <a:r>
                        <a:rPr lang="sv-SE" sz="2400" dirty="0">
                          <a:latin typeface="Arial" panose="020B0604020202020204" pitchFamily="34" charset="0"/>
                          <a:cs typeface="Arial" panose="020B0604020202020204" pitchFamily="34" charset="0"/>
                        </a:rPr>
                        <a:t>1</a:t>
                      </a:r>
                    </a:p>
                  </a:txBody>
                  <a:tcPr/>
                </a:tc>
                <a:tc>
                  <a:txBody>
                    <a:bodyPr/>
                    <a:lstStyle/>
                    <a:p>
                      <a:pPr algn="ctr"/>
                      <a:r>
                        <a:rPr lang="sv-SE" sz="2400" dirty="0">
                          <a:latin typeface="Arial" panose="020B0604020202020204" pitchFamily="34" charset="0"/>
                          <a:cs typeface="Arial" panose="020B0604020202020204" pitchFamily="34" charset="0"/>
                        </a:rPr>
                        <a:t>2</a:t>
                      </a:r>
                    </a:p>
                  </a:txBody>
                  <a:tcPr/>
                </a:tc>
                <a:tc>
                  <a:txBody>
                    <a:bodyPr/>
                    <a:lstStyle/>
                    <a:p>
                      <a:pPr algn="ctr"/>
                      <a:r>
                        <a:rPr lang="sv-SE" sz="2400" dirty="0">
                          <a:latin typeface="Arial" panose="020B0604020202020204" pitchFamily="34" charset="0"/>
                          <a:cs typeface="Arial" panose="020B0604020202020204" pitchFamily="34" charset="0"/>
                        </a:rPr>
                        <a:t>3</a:t>
                      </a:r>
                    </a:p>
                  </a:txBody>
                  <a:tcPr/>
                </a:tc>
                <a:tc>
                  <a:txBody>
                    <a:bodyPr/>
                    <a:lstStyle/>
                    <a:p>
                      <a:pPr algn="ctr"/>
                      <a:r>
                        <a:rPr lang="sv-SE" sz="2400" dirty="0">
                          <a:latin typeface="Arial" panose="020B0604020202020204" pitchFamily="34" charset="0"/>
                          <a:cs typeface="Arial" panose="020B0604020202020204" pitchFamily="34" charset="0"/>
                        </a:rPr>
                        <a:t>4</a:t>
                      </a:r>
                    </a:p>
                  </a:txBody>
                  <a:tcPr/>
                </a:tc>
                <a:tc>
                  <a:txBody>
                    <a:bodyPr/>
                    <a:lstStyle/>
                    <a:p>
                      <a:pPr algn="ctr"/>
                      <a:r>
                        <a:rPr lang="sv-SE" sz="2400" dirty="0">
                          <a:latin typeface="Arial" panose="020B0604020202020204" pitchFamily="34" charset="0"/>
                          <a:cs typeface="Arial" panose="020B0604020202020204" pitchFamily="34" charset="0"/>
                        </a:rPr>
                        <a:t>5</a:t>
                      </a:r>
                    </a:p>
                  </a:txBody>
                  <a:tcPr/>
                </a:tc>
                <a:extLst>
                  <a:ext uri="{0D108BD9-81ED-4DB2-BD59-A6C34878D82A}">
                    <a16:rowId xmlns:a16="http://schemas.microsoft.com/office/drawing/2014/main" val="4088785384"/>
                  </a:ext>
                </a:extLst>
              </a:tr>
            </a:tbl>
          </a:graphicData>
        </a:graphic>
      </p:graphicFrame>
      <p:pic>
        <p:nvPicPr>
          <p:cNvPr id="5" name="Image 4">
            <a:extLst>
              <a:ext uri="{FF2B5EF4-FFF2-40B4-BE49-F238E27FC236}">
                <a16:creationId xmlns:a16="http://schemas.microsoft.com/office/drawing/2014/main" id="{2C966DAB-1942-6273-0135-D7B187DE2D6D}"/>
              </a:ext>
            </a:extLst>
          </p:cNvPr>
          <p:cNvPicPr>
            <a:picLocks noChangeAspect="1"/>
          </p:cNvPicPr>
          <p:nvPr/>
        </p:nvPicPr>
        <p:blipFill>
          <a:blip r:embed="rId4"/>
          <a:stretch>
            <a:fillRect/>
          </a:stretch>
        </p:blipFill>
        <p:spPr>
          <a:xfrm>
            <a:off x="9801506" y="6115022"/>
            <a:ext cx="2304488" cy="640135"/>
          </a:xfrm>
          <a:prstGeom prst="rect">
            <a:avLst/>
          </a:prstGeom>
        </p:spPr>
      </p:pic>
      <p:sp>
        <p:nvSpPr>
          <p:cNvPr id="13" name="Rubrik 1">
            <a:extLst>
              <a:ext uri="{FF2B5EF4-FFF2-40B4-BE49-F238E27FC236}">
                <a16:creationId xmlns:a16="http://schemas.microsoft.com/office/drawing/2014/main" id="{D0CA6234-862C-D309-AFBE-A14A0FEC636F}"/>
              </a:ext>
            </a:extLst>
          </p:cNvPr>
          <p:cNvSpPr txBox="1">
            <a:spLocks/>
          </p:cNvSpPr>
          <p:nvPr/>
        </p:nvSpPr>
        <p:spPr>
          <a:xfrm>
            <a:off x="1162519" y="498969"/>
            <a:ext cx="10051812" cy="994943"/>
          </a:xfrm>
          <a:prstGeom prst="rect">
            <a:avLst/>
          </a:prstGeom>
          <a:solidFill>
            <a:srgbClr val="4D4D4D"/>
          </a:solidFill>
          <a:ln w="76200">
            <a:solidFill>
              <a:schemeClr val="bg1"/>
            </a:solidFill>
          </a:ln>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2800" b="1" dirty="0">
                <a:solidFill>
                  <a:schemeClr val="bg1"/>
                </a:solidFill>
                <a:latin typeface="Arial" panose="020B0604020202020204" pitchFamily="34" charset="0"/>
                <a:cs typeface="Arial" panose="020B0604020202020204" pitchFamily="34" charset="0"/>
              </a:rPr>
              <a:t>Main elements of the GHS</a:t>
            </a:r>
            <a:endParaRPr lang="sv-SE" sz="3600" b="1" dirty="0">
              <a:solidFill>
                <a:schemeClr val="bg1"/>
              </a:solidFill>
            </a:endParaRPr>
          </a:p>
        </p:txBody>
      </p:sp>
    </p:spTree>
    <p:extLst>
      <p:ext uri="{BB962C8B-B14F-4D97-AF65-F5344CB8AC3E}">
        <p14:creationId xmlns:p14="http://schemas.microsoft.com/office/powerpoint/2010/main" val="424190401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1" name="Imagen 19">
            <a:extLst>
              <a:ext uri="{FF2B5EF4-FFF2-40B4-BE49-F238E27FC236}">
                <a16:creationId xmlns:a16="http://schemas.microsoft.com/office/drawing/2014/main" id="{86835B3D-43D5-54F7-B2C5-994D5ADC03AB}"/>
              </a:ext>
            </a:extLst>
          </p:cNvPr>
          <p:cNvPicPr>
            <a:picLocks noChangeAspect="1"/>
          </p:cNvPicPr>
          <p:nvPr/>
        </p:nvPicPr>
        <p:blipFill rotWithShape="1">
          <a:blip r:embed="rId3">
            <a:alphaModFix amt="20000"/>
            <a:extLst>
              <a:ext uri="{28A0092B-C50C-407E-A947-70E740481C1C}">
                <a14:useLocalDpi xmlns:a14="http://schemas.microsoft.com/office/drawing/2010/main" val="0"/>
              </a:ext>
            </a:extLst>
          </a:blip>
          <a:srcRect l="5" t="32709" r="-2" b="46699"/>
          <a:stretch/>
        </p:blipFill>
        <p:spPr>
          <a:xfrm>
            <a:off x="0" y="-27384"/>
            <a:ext cx="12192000" cy="1497045"/>
          </a:xfrm>
          <a:prstGeom prst="rect">
            <a:avLst/>
          </a:prstGeom>
        </p:spPr>
      </p:pic>
      <p:sp>
        <p:nvSpPr>
          <p:cNvPr id="13" name="Forme libre : forme 12">
            <a:extLst>
              <a:ext uri="{FF2B5EF4-FFF2-40B4-BE49-F238E27FC236}">
                <a16:creationId xmlns:a16="http://schemas.microsoft.com/office/drawing/2014/main" id="{20B6D1A5-88DC-855C-0C18-7962D7E1EDB5}"/>
              </a:ext>
            </a:extLst>
          </p:cNvPr>
          <p:cNvSpPr/>
          <p:nvPr/>
        </p:nvSpPr>
        <p:spPr>
          <a:xfrm>
            <a:off x="5947271" y="1548435"/>
            <a:ext cx="2182635" cy="2182635"/>
          </a:xfrm>
          <a:custGeom>
            <a:avLst/>
            <a:gdLst>
              <a:gd name="connsiteX0" fmla="*/ 0 w 2785744"/>
              <a:gd name="connsiteY0" fmla="*/ 1392872 h 2785744"/>
              <a:gd name="connsiteX1" fmla="*/ 1392872 w 2785744"/>
              <a:gd name="connsiteY1" fmla="*/ 0 h 2785744"/>
              <a:gd name="connsiteX2" fmla="*/ 2785744 w 2785744"/>
              <a:gd name="connsiteY2" fmla="*/ 1392872 h 2785744"/>
              <a:gd name="connsiteX3" fmla="*/ 1392872 w 2785744"/>
              <a:gd name="connsiteY3" fmla="*/ 2785744 h 2785744"/>
              <a:gd name="connsiteX4" fmla="*/ 0 w 2785744"/>
              <a:gd name="connsiteY4" fmla="*/ 1392872 h 27857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85744" h="2785744">
                <a:moveTo>
                  <a:pt x="0" y="1392872"/>
                </a:moveTo>
                <a:cubicBezTo>
                  <a:pt x="0" y="623610"/>
                  <a:pt x="623610" y="0"/>
                  <a:pt x="1392872" y="0"/>
                </a:cubicBezTo>
                <a:cubicBezTo>
                  <a:pt x="2162134" y="0"/>
                  <a:pt x="2785744" y="623610"/>
                  <a:pt x="2785744" y="1392872"/>
                </a:cubicBezTo>
                <a:cubicBezTo>
                  <a:pt x="2785744" y="2162134"/>
                  <a:pt x="2162134" y="2785744"/>
                  <a:pt x="1392872" y="2785744"/>
                </a:cubicBezTo>
                <a:cubicBezTo>
                  <a:pt x="623610" y="2785744"/>
                  <a:pt x="0" y="2162134"/>
                  <a:pt x="0" y="1392872"/>
                </a:cubicBezTo>
                <a:close/>
              </a:path>
            </a:pathLst>
          </a:custGeom>
        </p:spPr>
        <p:style>
          <a:lnRef idx="2">
            <a:schemeClr val="lt1">
              <a:hueOff val="0"/>
              <a:satOff val="0"/>
              <a:lumOff val="0"/>
              <a:alphaOff val="0"/>
            </a:schemeClr>
          </a:lnRef>
          <a:fillRef idx="1">
            <a:schemeClr val="accent4">
              <a:alpha val="50000"/>
              <a:hueOff val="582001"/>
              <a:satOff val="-4008"/>
              <a:lumOff val="5000"/>
              <a:alphaOff val="0"/>
            </a:schemeClr>
          </a:fillRef>
          <a:effectRef idx="0">
            <a:schemeClr val="accent4">
              <a:alpha val="50000"/>
              <a:hueOff val="582001"/>
              <a:satOff val="-4008"/>
              <a:lumOff val="5000"/>
              <a:alphaOff val="0"/>
            </a:schemeClr>
          </a:effectRef>
          <a:fontRef idx="minor">
            <a:schemeClr val="tx1"/>
          </a:fontRef>
        </p:style>
        <p:txBody>
          <a:bodyPr spcFirstLastPara="0" vert="horz" wrap="square" lIns="851973" tIns="719651" rIns="262325" bIns="533934" numCol="1" spcCol="1270" anchor="ctr" anchorCtr="0">
            <a:noAutofit/>
          </a:bodyPr>
          <a:lstStyle/>
          <a:p>
            <a:pPr marL="0" lvl="0" indent="0" algn="ctr" defTabSz="1155700">
              <a:lnSpc>
                <a:spcPct val="90000"/>
              </a:lnSpc>
              <a:spcBef>
                <a:spcPct val="0"/>
              </a:spcBef>
              <a:spcAft>
                <a:spcPct val="35000"/>
              </a:spcAft>
              <a:buNone/>
            </a:pPr>
            <a:endParaRPr lang="sv-SE" kern="1200" dirty="0"/>
          </a:p>
        </p:txBody>
      </p:sp>
      <p:sp>
        <p:nvSpPr>
          <p:cNvPr id="14" name="Forme libre : forme 13">
            <a:extLst>
              <a:ext uri="{FF2B5EF4-FFF2-40B4-BE49-F238E27FC236}">
                <a16:creationId xmlns:a16="http://schemas.microsoft.com/office/drawing/2014/main" id="{166FF489-45FF-6809-DAAB-016F4E723504}"/>
              </a:ext>
            </a:extLst>
          </p:cNvPr>
          <p:cNvSpPr/>
          <p:nvPr/>
        </p:nvSpPr>
        <p:spPr>
          <a:xfrm>
            <a:off x="4311285" y="1558361"/>
            <a:ext cx="2182635" cy="2182635"/>
          </a:xfrm>
          <a:custGeom>
            <a:avLst/>
            <a:gdLst>
              <a:gd name="connsiteX0" fmla="*/ 0 w 2785744"/>
              <a:gd name="connsiteY0" fmla="*/ 1392872 h 2785744"/>
              <a:gd name="connsiteX1" fmla="*/ 1392872 w 2785744"/>
              <a:gd name="connsiteY1" fmla="*/ 0 h 2785744"/>
              <a:gd name="connsiteX2" fmla="*/ 2785744 w 2785744"/>
              <a:gd name="connsiteY2" fmla="*/ 1392872 h 2785744"/>
              <a:gd name="connsiteX3" fmla="*/ 1392872 w 2785744"/>
              <a:gd name="connsiteY3" fmla="*/ 2785744 h 2785744"/>
              <a:gd name="connsiteX4" fmla="*/ 0 w 2785744"/>
              <a:gd name="connsiteY4" fmla="*/ 1392872 h 27857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85744" h="2785744">
                <a:moveTo>
                  <a:pt x="0" y="1392872"/>
                </a:moveTo>
                <a:cubicBezTo>
                  <a:pt x="0" y="623610"/>
                  <a:pt x="623610" y="0"/>
                  <a:pt x="1392872" y="0"/>
                </a:cubicBezTo>
                <a:cubicBezTo>
                  <a:pt x="2162134" y="0"/>
                  <a:pt x="2785744" y="623610"/>
                  <a:pt x="2785744" y="1392872"/>
                </a:cubicBezTo>
                <a:cubicBezTo>
                  <a:pt x="2785744" y="2162134"/>
                  <a:pt x="2162134" y="2785744"/>
                  <a:pt x="1392872" y="2785744"/>
                </a:cubicBezTo>
                <a:cubicBezTo>
                  <a:pt x="623610" y="2785744"/>
                  <a:pt x="0" y="2162134"/>
                  <a:pt x="0" y="1392872"/>
                </a:cubicBezTo>
                <a:close/>
              </a:path>
            </a:pathLst>
          </a:custGeom>
        </p:spPr>
        <p:style>
          <a:lnRef idx="2">
            <a:schemeClr val="lt1">
              <a:hueOff val="0"/>
              <a:satOff val="0"/>
              <a:lumOff val="0"/>
              <a:alphaOff val="0"/>
            </a:schemeClr>
          </a:lnRef>
          <a:fillRef idx="1">
            <a:schemeClr val="accent4">
              <a:alpha val="50000"/>
              <a:hueOff val="1164001"/>
              <a:satOff val="-8016"/>
              <a:lumOff val="10001"/>
              <a:alphaOff val="0"/>
            </a:schemeClr>
          </a:fillRef>
          <a:effectRef idx="0">
            <a:schemeClr val="accent4">
              <a:alpha val="50000"/>
              <a:hueOff val="1164001"/>
              <a:satOff val="-8016"/>
              <a:lumOff val="10001"/>
              <a:alphaOff val="0"/>
            </a:schemeClr>
          </a:effectRef>
          <a:fontRef idx="minor">
            <a:schemeClr val="tx1"/>
          </a:fontRef>
        </p:style>
        <p:txBody>
          <a:bodyPr spcFirstLastPara="0" vert="horz" wrap="square" lIns="262324" tIns="719651" rIns="851974" bIns="533934" numCol="1" spcCol="1270" anchor="ctr" anchorCtr="0">
            <a:noAutofit/>
          </a:bodyPr>
          <a:lstStyle/>
          <a:p>
            <a:pPr marL="0" lvl="0" indent="0" algn="ctr" defTabSz="1155700">
              <a:lnSpc>
                <a:spcPct val="90000"/>
              </a:lnSpc>
              <a:spcBef>
                <a:spcPct val="0"/>
              </a:spcBef>
              <a:spcAft>
                <a:spcPct val="35000"/>
              </a:spcAft>
              <a:buNone/>
            </a:pPr>
            <a:r>
              <a:rPr lang="sv-SE" sz="2400" kern="1200" dirty="0" err="1">
                <a:latin typeface="Arial" panose="020B0604020202020204" pitchFamily="34" charset="0"/>
                <a:cs typeface="Arial" panose="020B0604020202020204" pitchFamily="34" charset="0"/>
              </a:rPr>
              <a:t>Labels</a:t>
            </a:r>
            <a:endParaRPr lang="sv-SE" sz="2400" kern="1200" dirty="0">
              <a:latin typeface="Arial" panose="020B0604020202020204" pitchFamily="34" charset="0"/>
              <a:cs typeface="Arial" panose="020B0604020202020204" pitchFamily="34" charset="0"/>
            </a:endParaRPr>
          </a:p>
        </p:txBody>
      </p:sp>
      <p:sp>
        <p:nvSpPr>
          <p:cNvPr id="5" name="textruta 4">
            <a:extLst>
              <a:ext uri="{FF2B5EF4-FFF2-40B4-BE49-F238E27FC236}">
                <a16:creationId xmlns:a16="http://schemas.microsoft.com/office/drawing/2014/main" id="{CD25D406-2017-2BCB-1DC5-9A01EB1D876C}"/>
              </a:ext>
            </a:extLst>
          </p:cNvPr>
          <p:cNvSpPr txBox="1"/>
          <p:nvPr/>
        </p:nvSpPr>
        <p:spPr>
          <a:xfrm>
            <a:off x="9387452" y="2494895"/>
            <a:ext cx="2788587" cy="1015663"/>
          </a:xfrm>
          <a:prstGeom prst="rect">
            <a:avLst/>
          </a:prstGeom>
          <a:noFill/>
        </p:spPr>
        <p:txBody>
          <a:bodyPr wrap="square" rtlCol="0">
            <a:spAutoFit/>
          </a:bodyPr>
          <a:lstStyle/>
          <a:p>
            <a:r>
              <a:rPr lang="en-GB" sz="2000" dirty="0">
                <a:latin typeface="Arial" panose="020B0604020202020204" pitchFamily="34" charset="0"/>
                <a:cs typeface="Arial" panose="020B0604020202020204" pitchFamily="34" charset="0"/>
              </a:rPr>
              <a:t>How do you make</a:t>
            </a:r>
          </a:p>
          <a:p>
            <a:r>
              <a:rPr lang="en-GB" sz="2000" dirty="0">
                <a:latin typeface="Arial" panose="020B0604020202020204" pitchFamily="34" charset="0"/>
                <a:cs typeface="Arial" panose="020B0604020202020204" pitchFamily="34" charset="0"/>
              </a:rPr>
              <a:t>people aware of the hazards?</a:t>
            </a:r>
          </a:p>
        </p:txBody>
      </p:sp>
      <p:sp>
        <p:nvSpPr>
          <p:cNvPr id="6" name="Tankebubbla: moln 5">
            <a:extLst>
              <a:ext uri="{FF2B5EF4-FFF2-40B4-BE49-F238E27FC236}">
                <a16:creationId xmlns:a16="http://schemas.microsoft.com/office/drawing/2014/main" id="{2DCAE6E2-5828-1738-8EBF-8B511F5EEF64}"/>
              </a:ext>
            </a:extLst>
          </p:cNvPr>
          <p:cNvSpPr/>
          <p:nvPr/>
        </p:nvSpPr>
        <p:spPr>
          <a:xfrm>
            <a:off x="8973229" y="2150818"/>
            <a:ext cx="3271973" cy="1691536"/>
          </a:xfrm>
          <a:prstGeom prst="cloudCallout">
            <a:avLst>
              <a:gd name="adj1" fmla="val -57908"/>
              <a:gd name="adj2" fmla="val -57458"/>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grpSp>
        <p:nvGrpSpPr>
          <p:cNvPr id="28" name="Groupe 27">
            <a:extLst>
              <a:ext uri="{FF2B5EF4-FFF2-40B4-BE49-F238E27FC236}">
                <a16:creationId xmlns:a16="http://schemas.microsoft.com/office/drawing/2014/main" id="{49C20B7E-558F-09DA-A3DF-975910E48636}"/>
              </a:ext>
            </a:extLst>
          </p:cNvPr>
          <p:cNvGrpSpPr>
            <a:grpSpLocks noChangeAspect="1"/>
          </p:cNvGrpSpPr>
          <p:nvPr/>
        </p:nvGrpSpPr>
        <p:grpSpPr>
          <a:xfrm>
            <a:off x="1487488" y="4797152"/>
            <a:ext cx="1794536" cy="1804490"/>
            <a:chOff x="4961734" y="1516315"/>
            <a:chExt cx="4354068" cy="4378219"/>
          </a:xfrm>
        </p:grpSpPr>
        <p:pic>
          <p:nvPicPr>
            <p:cNvPr id="29" name="Picture 48" descr="explos">
              <a:extLst>
                <a:ext uri="{FF2B5EF4-FFF2-40B4-BE49-F238E27FC236}">
                  <a16:creationId xmlns:a16="http://schemas.microsoft.com/office/drawing/2014/main" id="{6450D5FA-B563-7CF6-3418-13AEA8A3DEA7}"/>
                </a:ext>
              </a:extLst>
            </p:cNvPr>
            <p:cNvPicPr>
              <a:picLocks noChangeAspect="1" noChangeArrowheads="1"/>
            </p:cNvPicPr>
            <p:nvPr/>
          </p:nvPicPr>
          <p:blipFill>
            <a:blip r:embed="rId4" cstate="print"/>
            <a:srcRect/>
            <a:stretch>
              <a:fillRect/>
            </a:stretch>
          </p:blipFill>
          <p:spPr bwMode="auto">
            <a:xfrm>
              <a:off x="6428713" y="1516315"/>
              <a:ext cx="1440000" cy="1440000"/>
            </a:xfrm>
            <a:prstGeom prst="rect">
              <a:avLst/>
            </a:prstGeom>
            <a:noFill/>
          </p:spPr>
        </p:pic>
        <p:pic>
          <p:nvPicPr>
            <p:cNvPr id="30" name="Picture 49" descr="flamme">
              <a:extLst>
                <a:ext uri="{FF2B5EF4-FFF2-40B4-BE49-F238E27FC236}">
                  <a16:creationId xmlns:a16="http://schemas.microsoft.com/office/drawing/2014/main" id="{1899CCC4-50BF-D370-88BF-BCE63B72C9BA}"/>
                </a:ext>
              </a:extLst>
            </p:cNvPr>
            <p:cNvPicPr>
              <a:picLocks noChangeAspect="1" noChangeArrowheads="1"/>
            </p:cNvPicPr>
            <p:nvPr/>
          </p:nvPicPr>
          <p:blipFill>
            <a:blip r:embed="rId5" cstate="print"/>
            <a:srcRect/>
            <a:stretch>
              <a:fillRect/>
            </a:stretch>
          </p:blipFill>
          <p:spPr bwMode="auto">
            <a:xfrm>
              <a:off x="5688931" y="2238032"/>
              <a:ext cx="1440000" cy="1440000"/>
            </a:xfrm>
            <a:prstGeom prst="rect">
              <a:avLst/>
            </a:prstGeom>
            <a:noFill/>
          </p:spPr>
        </p:pic>
        <p:pic>
          <p:nvPicPr>
            <p:cNvPr id="31" name="Picture 50" descr="rondflam">
              <a:extLst>
                <a:ext uri="{FF2B5EF4-FFF2-40B4-BE49-F238E27FC236}">
                  <a16:creationId xmlns:a16="http://schemas.microsoft.com/office/drawing/2014/main" id="{1000FBB3-F4DA-30A8-930B-DC9855FE4710}"/>
                </a:ext>
              </a:extLst>
            </p:cNvPr>
            <p:cNvPicPr>
              <a:picLocks noChangeAspect="1" noChangeArrowheads="1"/>
            </p:cNvPicPr>
            <p:nvPr/>
          </p:nvPicPr>
          <p:blipFill>
            <a:blip r:embed="rId6" cstate="print"/>
            <a:srcRect/>
            <a:stretch>
              <a:fillRect/>
            </a:stretch>
          </p:blipFill>
          <p:spPr bwMode="auto">
            <a:xfrm>
              <a:off x="7143325" y="2261422"/>
              <a:ext cx="1440000" cy="1440000"/>
            </a:xfrm>
            <a:prstGeom prst="rect">
              <a:avLst/>
            </a:prstGeom>
            <a:noFill/>
          </p:spPr>
        </p:pic>
        <p:pic>
          <p:nvPicPr>
            <p:cNvPr id="32" name="Picture 51" descr="bottle">
              <a:extLst>
                <a:ext uri="{FF2B5EF4-FFF2-40B4-BE49-F238E27FC236}">
                  <a16:creationId xmlns:a16="http://schemas.microsoft.com/office/drawing/2014/main" id="{2947C422-3AEF-6DFE-610B-53DC6E7ED8DE}"/>
                </a:ext>
              </a:extLst>
            </p:cNvPr>
            <p:cNvPicPr>
              <a:picLocks noChangeAspect="1" noChangeArrowheads="1"/>
            </p:cNvPicPr>
            <p:nvPr/>
          </p:nvPicPr>
          <p:blipFill>
            <a:blip r:embed="rId7" cstate="print"/>
            <a:srcRect/>
            <a:stretch>
              <a:fillRect/>
            </a:stretch>
          </p:blipFill>
          <p:spPr bwMode="auto">
            <a:xfrm>
              <a:off x="7875802" y="2991144"/>
              <a:ext cx="1440000" cy="1440000"/>
            </a:xfrm>
            <a:prstGeom prst="rect">
              <a:avLst/>
            </a:prstGeom>
            <a:noFill/>
          </p:spPr>
        </p:pic>
        <p:pic>
          <p:nvPicPr>
            <p:cNvPr id="33" name="Picture 53" descr="acid">
              <a:extLst>
                <a:ext uri="{FF2B5EF4-FFF2-40B4-BE49-F238E27FC236}">
                  <a16:creationId xmlns:a16="http://schemas.microsoft.com/office/drawing/2014/main" id="{D2D9B586-EB6D-A3F1-EF0B-ED1717FAFDA6}"/>
                </a:ext>
              </a:extLst>
            </p:cNvPr>
            <p:cNvPicPr>
              <a:picLocks noChangeAspect="1" noChangeArrowheads="1"/>
            </p:cNvPicPr>
            <p:nvPr/>
          </p:nvPicPr>
          <p:blipFill>
            <a:blip r:embed="rId8" cstate="print"/>
            <a:srcRect/>
            <a:stretch>
              <a:fillRect/>
            </a:stretch>
          </p:blipFill>
          <p:spPr bwMode="auto">
            <a:xfrm>
              <a:off x="4961734" y="2974588"/>
              <a:ext cx="1440000" cy="1440000"/>
            </a:xfrm>
            <a:prstGeom prst="rect">
              <a:avLst/>
            </a:prstGeom>
            <a:noFill/>
          </p:spPr>
        </p:pic>
        <p:pic>
          <p:nvPicPr>
            <p:cNvPr id="34" name="Picture 52" descr="skull">
              <a:extLst>
                <a:ext uri="{FF2B5EF4-FFF2-40B4-BE49-F238E27FC236}">
                  <a16:creationId xmlns:a16="http://schemas.microsoft.com/office/drawing/2014/main" id="{47E43C48-3C49-B287-D3A4-834C210E2721}"/>
                </a:ext>
              </a:extLst>
            </p:cNvPr>
            <p:cNvPicPr>
              <a:picLocks noChangeAspect="1" noChangeArrowheads="1"/>
            </p:cNvPicPr>
            <p:nvPr/>
          </p:nvPicPr>
          <p:blipFill>
            <a:blip r:embed="rId9" cstate="print"/>
            <a:srcRect/>
            <a:stretch>
              <a:fillRect/>
            </a:stretch>
          </p:blipFill>
          <p:spPr bwMode="auto">
            <a:xfrm>
              <a:off x="6408931" y="2981422"/>
              <a:ext cx="1440000" cy="1440000"/>
            </a:xfrm>
            <a:prstGeom prst="rect">
              <a:avLst/>
            </a:prstGeom>
            <a:noFill/>
          </p:spPr>
        </p:pic>
        <p:pic>
          <p:nvPicPr>
            <p:cNvPr id="35" name="Picture 54" descr="silhouet">
              <a:extLst>
                <a:ext uri="{FF2B5EF4-FFF2-40B4-BE49-F238E27FC236}">
                  <a16:creationId xmlns:a16="http://schemas.microsoft.com/office/drawing/2014/main" id="{3BAF4AA0-496D-57D4-CBB8-839BD84963EC}"/>
                </a:ext>
              </a:extLst>
            </p:cNvPr>
            <p:cNvPicPr>
              <a:picLocks noChangeAspect="1" noChangeArrowheads="1"/>
            </p:cNvPicPr>
            <p:nvPr/>
          </p:nvPicPr>
          <p:blipFill>
            <a:blip r:embed="rId10" cstate="print"/>
            <a:srcRect/>
            <a:stretch>
              <a:fillRect/>
            </a:stretch>
          </p:blipFill>
          <p:spPr bwMode="auto">
            <a:xfrm>
              <a:off x="5698328" y="3717978"/>
              <a:ext cx="1440000" cy="1440000"/>
            </a:xfrm>
            <a:prstGeom prst="rect">
              <a:avLst/>
            </a:prstGeom>
            <a:noFill/>
          </p:spPr>
        </p:pic>
        <p:pic>
          <p:nvPicPr>
            <p:cNvPr id="36" name="Picture 55" descr="exclam">
              <a:extLst>
                <a:ext uri="{FF2B5EF4-FFF2-40B4-BE49-F238E27FC236}">
                  <a16:creationId xmlns:a16="http://schemas.microsoft.com/office/drawing/2014/main" id="{CB7C98E4-135D-C8F8-02C3-478A36AFCC18}"/>
                </a:ext>
              </a:extLst>
            </p:cNvPr>
            <p:cNvPicPr>
              <a:picLocks noChangeAspect="1" noChangeArrowheads="1"/>
            </p:cNvPicPr>
            <p:nvPr/>
          </p:nvPicPr>
          <p:blipFill>
            <a:blip r:embed="rId11" cstate="print"/>
            <a:srcRect/>
            <a:stretch>
              <a:fillRect/>
            </a:stretch>
          </p:blipFill>
          <p:spPr bwMode="auto">
            <a:xfrm>
              <a:off x="7133375" y="3711144"/>
              <a:ext cx="1440000" cy="1440000"/>
            </a:xfrm>
            <a:prstGeom prst="rect">
              <a:avLst/>
            </a:prstGeom>
            <a:noFill/>
          </p:spPr>
        </p:pic>
        <p:pic>
          <p:nvPicPr>
            <p:cNvPr id="37" name="Picture 56" descr="pollut">
              <a:extLst>
                <a:ext uri="{FF2B5EF4-FFF2-40B4-BE49-F238E27FC236}">
                  <a16:creationId xmlns:a16="http://schemas.microsoft.com/office/drawing/2014/main" id="{1F2EA9D2-0C73-0502-C1D5-3757863C9C63}"/>
                </a:ext>
              </a:extLst>
            </p:cNvPr>
            <p:cNvPicPr>
              <a:picLocks noChangeAspect="1" noChangeArrowheads="1"/>
            </p:cNvPicPr>
            <p:nvPr/>
          </p:nvPicPr>
          <p:blipFill>
            <a:blip r:embed="rId12" cstate="print"/>
            <a:srcRect/>
            <a:stretch>
              <a:fillRect/>
            </a:stretch>
          </p:blipFill>
          <p:spPr bwMode="auto">
            <a:xfrm>
              <a:off x="6423325" y="4454534"/>
              <a:ext cx="1440000" cy="1440000"/>
            </a:xfrm>
            <a:prstGeom prst="rect">
              <a:avLst/>
            </a:prstGeom>
            <a:noFill/>
          </p:spPr>
        </p:pic>
      </p:grpSp>
      <p:sp>
        <p:nvSpPr>
          <p:cNvPr id="19" name="textruta 18">
            <a:extLst>
              <a:ext uri="{FF2B5EF4-FFF2-40B4-BE49-F238E27FC236}">
                <a16:creationId xmlns:a16="http://schemas.microsoft.com/office/drawing/2014/main" id="{72D3DDB8-C923-410A-8841-AB312BA26C28}"/>
              </a:ext>
            </a:extLst>
          </p:cNvPr>
          <p:cNvSpPr txBox="1"/>
          <p:nvPr/>
        </p:nvSpPr>
        <p:spPr>
          <a:xfrm>
            <a:off x="2132865" y="1612658"/>
            <a:ext cx="8476351" cy="584683"/>
          </a:xfrm>
          <a:prstGeom prst="rect">
            <a:avLst/>
          </a:prstGeom>
          <a:noFill/>
        </p:spPr>
        <p:txBody>
          <a:bodyPr wrap="square" lIns="91351" tIns="45674" rIns="91351" bIns="45674" rtlCol="0">
            <a:spAutoFit/>
          </a:bodyPr>
          <a:lstStyle/>
          <a:p>
            <a:pPr algn="ctr"/>
            <a:r>
              <a:rPr lang="sv-SE" sz="3200" b="1" dirty="0" err="1">
                <a:solidFill>
                  <a:srgbClr val="C00000"/>
                </a:solidFill>
                <a:latin typeface="Arial" panose="020B0604020202020204" pitchFamily="34" charset="0"/>
                <a:cs typeface="Arial" panose="020B0604020202020204" pitchFamily="34" charset="0"/>
              </a:rPr>
              <a:t>Hazard</a:t>
            </a:r>
            <a:r>
              <a:rPr lang="sv-SE" sz="3200" b="1" dirty="0">
                <a:solidFill>
                  <a:srgbClr val="C00000"/>
                </a:solidFill>
                <a:latin typeface="Arial" panose="020B0604020202020204" pitchFamily="34" charset="0"/>
                <a:cs typeface="Arial" panose="020B0604020202020204" pitchFamily="34" charset="0"/>
              </a:rPr>
              <a:t> </a:t>
            </a:r>
            <a:r>
              <a:rPr lang="sv-SE" sz="3200" b="1" dirty="0" err="1">
                <a:solidFill>
                  <a:srgbClr val="C00000"/>
                </a:solidFill>
                <a:latin typeface="Arial" panose="020B0604020202020204" pitchFamily="34" charset="0"/>
                <a:cs typeface="Arial" panose="020B0604020202020204" pitchFamily="34" charset="0"/>
              </a:rPr>
              <a:t>communication</a:t>
            </a:r>
            <a:endParaRPr lang="sv-SE" sz="3200" b="1" dirty="0">
              <a:solidFill>
                <a:srgbClr val="C00000"/>
              </a:solidFill>
              <a:latin typeface="Arial" panose="020B0604020202020204" pitchFamily="34" charset="0"/>
              <a:cs typeface="Arial" panose="020B0604020202020204" pitchFamily="34" charset="0"/>
            </a:endParaRPr>
          </a:p>
        </p:txBody>
      </p:sp>
      <p:sp>
        <p:nvSpPr>
          <p:cNvPr id="2" name="Rubrik 1">
            <a:extLst>
              <a:ext uri="{FF2B5EF4-FFF2-40B4-BE49-F238E27FC236}">
                <a16:creationId xmlns:a16="http://schemas.microsoft.com/office/drawing/2014/main" id="{6669749E-D4B9-DF95-912C-F0174D899CF4}"/>
              </a:ext>
            </a:extLst>
          </p:cNvPr>
          <p:cNvSpPr>
            <a:spLocks noGrp="1"/>
          </p:cNvSpPr>
          <p:nvPr>
            <p:ph type="title"/>
          </p:nvPr>
        </p:nvSpPr>
        <p:spPr>
          <a:xfrm>
            <a:off x="4064956" y="4337726"/>
            <a:ext cx="2226413" cy="433949"/>
          </a:xfrm>
        </p:spPr>
        <p:txBody>
          <a:bodyPr>
            <a:normAutofit fontScale="90000"/>
          </a:bodyPr>
          <a:lstStyle/>
          <a:p>
            <a:r>
              <a:rPr lang="sv-SE" sz="1600" b="1" dirty="0">
                <a:latin typeface="Arial" panose="020B0604020202020204" pitchFamily="34" charset="0"/>
                <a:cs typeface="Arial" panose="020B0604020202020204" pitchFamily="34" charset="0"/>
              </a:rPr>
              <a:t>GHS Signal words (2)</a:t>
            </a:r>
          </a:p>
        </p:txBody>
      </p:sp>
      <p:sp>
        <p:nvSpPr>
          <p:cNvPr id="4" name="textruta 2">
            <a:extLst>
              <a:ext uri="{FF2B5EF4-FFF2-40B4-BE49-F238E27FC236}">
                <a16:creationId xmlns:a16="http://schemas.microsoft.com/office/drawing/2014/main" id="{BF96EE3C-B996-1E13-3536-A405FD6EAA92}"/>
              </a:ext>
            </a:extLst>
          </p:cNvPr>
          <p:cNvSpPr txBox="1"/>
          <p:nvPr/>
        </p:nvSpPr>
        <p:spPr>
          <a:xfrm>
            <a:off x="4009156" y="5170283"/>
            <a:ext cx="2662908" cy="738664"/>
          </a:xfrm>
          <a:prstGeom prst="rect">
            <a:avLst/>
          </a:prstGeom>
          <a:noFill/>
        </p:spPr>
        <p:txBody>
          <a:bodyPr wrap="none" rtlCol="0">
            <a:spAutoFit/>
          </a:bodyPr>
          <a:lstStyle/>
          <a:p>
            <a:r>
              <a:rPr lang="en-GB" sz="1400" b="1" dirty="0">
                <a:ea typeface="Verdana" panose="020B0604030504040204" pitchFamily="34" charset="0"/>
              </a:rPr>
              <a:t>Danger</a:t>
            </a:r>
            <a:r>
              <a:rPr lang="en-GB" sz="1400" dirty="0">
                <a:ea typeface="Verdana" panose="020B0604030504040204" pitchFamily="34" charset="0"/>
              </a:rPr>
              <a:t> - severe hazard</a:t>
            </a:r>
          </a:p>
          <a:p>
            <a:endParaRPr lang="en-GB" sz="1400" b="1" dirty="0">
              <a:ea typeface="Verdana" panose="020B0604030504040204" pitchFamily="34" charset="0"/>
            </a:endParaRPr>
          </a:p>
          <a:p>
            <a:r>
              <a:rPr lang="en-GB" sz="1400" b="1" dirty="0">
                <a:ea typeface="Verdana" panose="020B0604030504040204" pitchFamily="34" charset="0"/>
              </a:rPr>
              <a:t>Warning </a:t>
            </a:r>
            <a:r>
              <a:rPr lang="en-GB" sz="1400" dirty="0">
                <a:ea typeface="Verdana" panose="020B0604030504040204" pitchFamily="34" charset="0"/>
              </a:rPr>
              <a:t>– less severe hazard</a:t>
            </a:r>
          </a:p>
        </p:txBody>
      </p:sp>
      <p:sp>
        <p:nvSpPr>
          <p:cNvPr id="8" name="Rubrik 1">
            <a:extLst>
              <a:ext uri="{FF2B5EF4-FFF2-40B4-BE49-F238E27FC236}">
                <a16:creationId xmlns:a16="http://schemas.microsoft.com/office/drawing/2014/main" id="{41E87395-D2CE-17EA-A7EE-7EA1532EC909}"/>
              </a:ext>
            </a:extLst>
          </p:cNvPr>
          <p:cNvSpPr txBox="1">
            <a:spLocks/>
          </p:cNvSpPr>
          <p:nvPr/>
        </p:nvSpPr>
        <p:spPr>
          <a:xfrm>
            <a:off x="6816080" y="4337726"/>
            <a:ext cx="2734682" cy="433949"/>
          </a:xfrm>
          <a:prstGeom prst="rect">
            <a:avLst/>
          </a:prstGeom>
        </p:spPr>
        <p:txBody>
          <a:bodyPr vert="horz" lIns="91440" tIns="45720" rIns="91440" bIns="45720" rtlCol="0" anchor="t">
            <a:normAutofit/>
          </a:bodyPr>
          <a:lstStyle>
            <a:lvl1pPr algn="l" defTabSz="457200" rtl="0" eaLnBrk="1" latinLnBrk="0" hangingPunct="1">
              <a:spcBef>
                <a:spcPct val="0"/>
              </a:spcBef>
              <a:buNone/>
              <a:defRPr sz="3600" kern="1200">
                <a:solidFill>
                  <a:schemeClr val="tx1">
                    <a:lumMod val="85000"/>
                    <a:lumOff val="1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sv-SE" sz="1600" b="1" dirty="0">
                <a:latin typeface="Arial" panose="020B0604020202020204" pitchFamily="34" charset="0"/>
                <a:cs typeface="Arial" panose="020B0604020202020204" pitchFamily="34" charset="0"/>
              </a:rPr>
              <a:t>GHS Hazard Statements</a:t>
            </a:r>
          </a:p>
          <a:p>
            <a:endParaRPr lang="sv-SE" sz="1600" b="1" dirty="0">
              <a:latin typeface="Arial" panose="020B0604020202020204" pitchFamily="34" charset="0"/>
              <a:cs typeface="Arial" panose="020B0604020202020204" pitchFamily="34" charset="0"/>
            </a:endParaRPr>
          </a:p>
        </p:txBody>
      </p:sp>
      <p:sp>
        <p:nvSpPr>
          <p:cNvPr id="16" name="Rubrik 1">
            <a:extLst>
              <a:ext uri="{FF2B5EF4-FFF2-40B4-BE49-F238E27FC236}">
                <a16:creationId xmlns:a16="http://schemas.microsoft.com/office/drawing/2014/main" id="{522483DE-1D22-37B8-6DD7-BBAEF17AFEB9}"/>
              </a:ext>
            </a:extLst>
          </p:cNvPr>
          <p:cNvSpPr txBox="1">
            <a:spLocks/>
          </p:cNvSpPr>
          <p:nvPr/>
        </p:nvSpPr>
        <p:spPr>
          <a:xfrm>
            <a:off x="1459113" y="4337726"/>
            <a:ext cx="2153908" cy="433949"/>
          </a:xfrm>
          <a:prstGeom prst="rect">
            <a:avLst/>
          </a:prstGeom>
        </p:spPr>
        <p:txBody>
          <a:bodyPr vert="horz" lIns="91440" tIns="45720" rIns="91440" bIns="45720" rtlCol="0" anchor="t">
            <a:normAutofit/>
          </a:bodyPr>
          <a:lstStyle>
            <a:lvl1pPr algn="l" defTabSz="457200" rtl="0" eaLnBrk="1" latinLnBrk="0" hangingPunct="1">
              <a:spcBef>
                <a:spcPct val="0"/>
              </a:spcBef>
              <a:buNone/>
              <a:defRPr sz="3600" kern="1200">
                <a:solidFill>
                  <a:schemeClr val="tx1">
                    <a:lumMod val="85000"/>
                    <a:lumOff val="1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sv-SE" sz="1600" b="1" dirty="0">
                <a:latin typeface="Arial" panose="020B0604020202020204" pitchFamily="34" charset="0"/>
                <a:cs typeface="Arial" panose="020B0604020202020204" pitchFamily="34" charset="0"/>
              </a:rPr>
              <a:t>GHS Pictograms (9)</a:t>
            </a:r>
          </a:p>
        </p:txBody>
      </p:sp>
      <p:sp>
        <p:nvSpPr>
          <p:cNvPr id="18" name="textruta 18">
            <a:extLst>
              <a:ext uri="{FF2B5EF4-FFF2-40B4-BE49-F238E27FC236}">
                <a16:creationId xmlns:a16="http://schemas.microsoft.com/office/drawing/2014/main" id="{5B0155FC-7DF3-5726-E7FF-8AD61F1104FF}"/>
              </a:ext>
            </a:extLst>
          </p:cNvPr>
          <p:cNvSpPr txBox="1"/>
          <p:nvPr/>
        </p:nvSpPr>
        <p:spPr>
          <a:xfrm>
            <a:off x="1919536" y="3580560"/>
            <a:ext cx="8476351" cy="584683"/>
          </a:xfrm>
          <a:prstGeom prst="rect">
            <a:avLst/>
          </a:prstGeom>
          <a:noFill/>
        </p:spPr>
        <p:txBody>
          <a:bodyPr wrap="square" lIns="91351" tIns="45674" rIns="91351" bIns="45674" rtlCol="0">
            <a:spAutoFit/>
          </a:bodyPr>
          <a:lstStyle/>
          <a:p>
            <a:pPr algn="ctr"/>
            <a:r>
              <a:rPr lang="sv-SE" sz="3200" b="1" dirty="0">
                <a:solidFill>
                  <a:srgbClr val="C00000"/>
                </a:solidFill>
                <a:latin typeface="Arial" panose="020B0604020202020204" pitchFamily="34" charset="0"/>
                <a:cs typeface="Arial" panose="020B0604020202020204" pitchFamily="34" charset="0"/>
              </a:rPr>
              <a:t>Communication elements</a:t>
            </a:r>
          </a:p>
        </p:txBody>
      </p:sp>
      <p:sp>
        <p:nvSpPr>
          <p:cNvPr id="21" name="ZoneTexte 20">
            <a:extLst>
              <a:ext uri="{FF2B5EF4-FFF2-40B4-BE49-F238E27FC236}">
                <a16:creationId xmlns:a16="http://schemas.microsoft.com/office/drawing/2014/main" id="{92C71638-AEE3-2A09-A670-1750A1DC717A}"/>
              </a:ext>
            </a:extLst>
          </p:cNvPr>
          <p:cNvSpPr txBox="1"/>
          <p:nvPr/>
        </p:nvSpPr>
        <p:spPr>
          <a:xfrm>
            <a:off x="6971540" y="5124899"/>
            <a:ext cx="2223822" cy="523220"/>
          </a:xfrm>
          <a:prstGeom prst="rect">
            <a:avLst/>
          </a:prstGeom>
          <a:noFill/>
        </p:spPr>
        <p:txBody>
          <a:bodyPr wrap="square">
            <a:spAutoFit/>
          </a:bodyPr>
          <a:lstStyle/>
          <a:p>
            <a:r>
              <a:rPr lang="en-GB" sz="1400" dirty="0"/>
              <a:t>e.g. </a:t>
            </a:r>
            <a:r>
              <a:rPr lang="en-GB" sz="1400" dirty="0">
                <a:effectLst/>
              </a:rPr>
              <a:t>Fatal if swallowed</a:t>
            </a:r>
            <a:br>
              <a:rPr lang="en-GB" sz="1400" dirty="0">
                <a:effectLst/>
              </a:rPr>
            </a:br>
            <a:r>
              <a:rPr lang="en-GB" sz="1400" dirty="0">
                <a:effectLst/>
              </a:rPr>
              <a:t>toxic if inhaled</a:t>
            </a:r>
            <a:endParaRPr lang="sv-SE" sz="1400" dirty="0">
              <a:effectLst/>
              <a:latin typeface="+mn-lt"/>
              <a:ea typeface="Times New Roman" panose="02020603050405020304" pitchFamily="18" charset="0"/>
            </a:endParaRPr>
          </a:p>
        </p:txBody>
      </p:sp>
      <p:sp>
        <p:nvSpPr>
          <p:cNvPr id="23" name="ZoneTexte 22">
            <a:extLst>
              <a:ext uri="{FF2B5EF4-FFF2-40B4-BE49-F238E27FC236}">
                <a16:creationId xmlns:a16="http://schemas.microsoft.com/office/drawing/2014/main" id="{EA2DE29F-AD04-8D4E-A60F-F0B3D72F3710}"/>
              </a:ext>
            </a:extLst>
          </p:cNvPr>
          <p:cNvSpPr txBox="1"/>
          <p:nvPr/>
        </p:nvSpPr>
        <p:spPr>
          <a:xfrm>
            <a:off x="10282777" y="4495782"/>
            <a:ext cx="1909223" cy="1173881"/>
          </a:xfrm>
          <a:prstGeom prst="rect">
            <a:avLst/>
          </a:prstGeom>
        </p:spPr>
        <p:txBody>
          <a:bodyPr vert="horz" lIns="91440" tIns="45720" rIns="91440" bIns="45720" rtlCol="0" anchor="t">
            <a:normAutofit fontScale="92500" lnSpcReduction="10000"/>
          </a:bodyPr>
          <a:lstStyle>
            <a:defPPr>
              <a:defRPr lang="en-US"/>
            </a:defPPr>
            <a:lvl1pPr>
              <a:spcBef>
                <a:spcPct val="0"/>
              </a:spcBef>
              <a:buNone/>
              <a:defRPr sz="1600" b="1">
                <a:solidFill>
                  <a:schemeClr val="tx1">
                    <a:lumMod val="85000"/>
                    <a:lumOff val="15000"/>
                  </a:schemeClr>
                </a:solidFill>
                <a:latin typeface="+mj-lt"/>
                <a:ea typeface="+mj-ea"/>
                <a:cs typeface="+mj-cs"/>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r>
              <a:rPr lang="en-US" dirty="0">
                <a:latin typeface="Arial" panose="020B0604020202020204" pitchFamily="34" charset="0"/>
                <a:cs typeface="Arial" panose="020B0604020202020204" pitchFamily="34" charset="0"/>
              </a:rPr>
              <a:t>Precautionary statements and pictograms</a:t>
            </a:r>
          </a:p>
          <a:p>
            <a:r>
              <a:rPr lang="en-US" dirty="0">
                <a:latin typeface="Arial" panose="020B0604020202020204" pitchFamily="34" charset="0"/>
                <a:cs typeface="Arial" panose="020B0604020202020204" pitchFamily="34" charset="0"/>
              </a:rPr>
              <a:t>(not part of the GHS)</a:t>
            </a:r>
            <a:endParaRPr lang="fr-FR" dirty="0">
              <a:latin typeface="Arial" panose="020B0604020202020204" pitchFamily="34" charset="0"/>
              <a:cs typeface="Arial" panose="020B0604020202020204" pitchFamily="34" charset="0"/>
            </a:endParaRPr>
          </a:p>
        </p:txBody>
      </p:sp>
      <p:sp>
        <p:nvSpPr>
          <p:cNvPr id="3" name="Signe Plus 2">
            <a:extLst>
              <a:ext uri="{FF2B5EF4-FFF2-40B4-BE49-F238E27FC236}">
                <a16:creationId xmlns:a16="http://schemas.microsoft.com/office/drawing/2014/main" id="{FABBDF7C-3AD9-EEF9-B311-1A34010E8AAA}"/>
              </a:ext>
            </a:extLst>
          </p:cNvPr>
          <p:cNvSpPr/>
          <p:nvPr/>
        </p:nvSpPr>
        <p:spPr>
          <a:xfrm>
            <a:off x="9445783" y="4578332"/>
            <a:ext cx="654111" cy="630889"/>
          </a:xfrm>
          <a:prstGeom prst="mathPlus">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7" name="ZoneTexte 6">
            <a:extLst>
              <a:ext uri="{FF2B5EF4-FFF2-40B4-BE49-F238E27FC236}">
                <a16:creationId xmlns:a16="http://schemas.microsoft.com/office/drawing/2014/main" id="{DCB2EC5A-A256-E08A-E7B8-D0D4748E637B}"/>
              </a:ext>
            </a:extLst>
          </p:cNvPr>
          <p:cNvSpPr txBox="1"/>
          <p:nvPr/>
        </p:nvSpPr>
        <p:spPr>
          <a:xfrm>
            <a:off x="6224020" y="2226458"/>
            <a:ext cx="1990040" cy="1135696"/>
          </a:xfrm>
          <a:prstGeom prst="rect">
            <a:avLst/>
          </a:prstGeom>
          <a:noFill/>
        </p:spPr>
        <p:txBody>
          <a:bodyPr wrap="square" rtlCol="0">
            <a:spAutoFit/>
          </a:bodyPr>
          <a:lstStyle/>
          <a:p>
            <a:pPr marL="0" lvl="0" indent="0" algn="ctr" defTabSz="1155700">
              <a:lnSpc>
                <a:spcPct val="90000"/>
              </a:lnSpc>
              <a:spcBef>
                <a:spcPct val="0"/>
              </a:spcBef>
              <a:spcAft>
                <a:spcPct val="35000"/>
              </a:spcAft>
              <a:buNone/>
            </a:pPr>
            <a:r>
              <a:rPr lang="sv-SE" sz="2400" kern="1200" dirty="0">
                <a:latin typeface="Arial" panose="020B0604020202020204" pitchFamily="34" charset="0"/>
                <a:cs typeface="Arial" panose="020B0604020202020204" pitchFamily="34" charset="0"/>
              </a:rPr>
              <a:t>Safety Data Sheets</a:t>
            </a:r>
          </a:p>
          <a:p>
            <a:pPr marL="0" lvl="0" indent="0" algn="ctr" defTabSz="1155700">
              <a:lnSpc>
                <a:spcPct val="90000"/>
              </a:lnSpc>
              <a:spcBef>
                <a:spcPct val="0"/>
              </a:spcBef>
              <a:spcAft>
                <a:spcPct val="35000"/>
              </a:spcAft>
              <a:buNone/>
            </a:pPr>
            <a:r>
              <a:rPr lang="sv-SE" dirty="0">
                <a:latin typeface="Arial" panose="020B0604020202020204" pitchFamily="34" charset="0"/>
                <a:cs typeface="Arial" panose="020B0604020202020204" pitchFamily="34" charset="0"/>
              </a:rPr>
              <a:t>(16 sections)</a:t>
            </a:r>
            <a:endParaRPr lang="fr-FR" dirty="0">
              <a:latin typeface="Arial" panose="020B0604020202020204" pitchFamily="34" charset="0"/>
              <a:cs typeface="Arial" panose="020B0604020202020204" pitchFamily="34" charset="0"/>
            </a:endParaRPr>
          </a:p>
        </p:txBody>
      </p:sp>
      <p:pic>
        <p:nvPicPr>
          <p:cNvPr id="10" name="Image 4">
            <a:extLst>
              <a:ext uri="{FF2B5EF4-FFF2-40B4-BE49-F238E27FC236}">
                <a16:creationId xmlns:a16="http://schemas.microsoft.com/office/drawing/2014/main" id="{B981FA9D-C4E9-F0D3-3A55-2B6137A72DE1}"/>
              </a:ext>
            </a:extLst>
          </p:cNvPr>
          <p:cNvPicPr>
            <a:picLocks noChangeAspect="1"/>
          </p:cNvPicPr>
          <p:nvPr/>
        </p:nvPicPr>
        <p:blipFill>
          <a:blip r:embed="rId13"/>
          <a:stretch>
            <a:fillRect/>
          </a:stretch>
        </p:blipFill>
        <p:spPr>
          <a:xfrm>
            <a:off x="9801506" y="6115022"/>
            <a:ext cx="2304488" cy="640135"/>
          </a:xfrm>
          <a:prstGeom prst="rect">
            <a:avLst/>
          </a:prstGeom>
        </p:spPr>
      </p:pic>
      <p:sp>
        <p:nvSpPr>
          <p:cNvPr id="12" name="Rubrik 1">
            <a:extLst>
              <a:ext uri="{FF2B5EF4-FFF2-40B4-BE49-F238E27FC236}">
                <a16:creationId xmlns:a16="http://schemas.microsoft.com/office/drawing/2014/main" id="{40E0C0B5-2F4D-7C19-7FDC-A660444BBA26}"/>
              </a:ext>
            </a:extLst>
          </p:cNvPr>
          <p:cNvSpPr txBox="1">
            <a:spLocks/>
          </p:cNvSpPr>
          <p:nvPr/>
        </p:nvSpPr>
        <p:spPr>
          <a:xfrm>
            <a:off x="1162519" y="498969"/>
            <a:ext cx="10051812" cy="994943"/>
          </a:xfrm>
          <a:prstGeom prst="rect">
            <a:avLst/>
          </a:prstGeom>
          <a:solidFill>
            <a:srgbClr val="4D4D4D"/>
          </a:solidFill>
          <a:ln w="76200">
            <a:solidFill>
              <a:schemeClr val="bg1"/>
            </a:solidFill>
          </a:ln>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2800" b="1" dirty="0">
                <a:solidFill>
                  <a:schemeClr val="bg1"/>
                </a:solidFill>
                <a:latin typeface="Arial" panose="020B0604020202020204" pitchFamily="34" charset="0"/>
                <a:cs typeface="Arial" panose="020B0604020202020204" pitchFamily="34" charset="0"/>
              </a:rPr>
              <a:t>Main elements of the GHS</a:t>
            </a:r>
            <a:endParaRPr lang="sv-SE" sz="3600" b="1" dirty="0">
              <a:solidFill>
                <a:schemeClr val="bg1"/>
              </a:solidFill>
            </a:endParaRPr>
          </a:p>
        </p:txBody>
      </p:sp>
    </p:spTree>
    <p:extLst>
      <p:ext uri="{BB962C8B-B14F-4D97-AF65-F5344CB8AC3E}">
        <p14:creationId xmlns:p14="http://schemas.microsoft.com/office/powerpoint/2010/main" val="3801819703"/>
      </p:ext>
    </p:extLst>
  </p:cSld>
  <p:clrMapOvr>
    <a:masterClrMapping/>
  </p:clrMapOvr>
</p:sld>
</file>

<file path=ppt/theme/theme1.xml><?xml version="1.0" encoding="utf-8"?>
<a:theme xmlns:a="http://schemas.openxmlformats.org/drawingml/2006/main" name="Brin">
  <a:themeElements>
    <a:clrScheme name="Brin">
      <a:dk1>
        <a:sysClr val="windowText" lastClr="000000"/>
      </a:dk1>
      <a:lt1>
        <a:sysClr val="window" lastClr="FFFFFF"/>
      </a:lt1>
      <a:dk2>
        <a:srgbClr val="647252"/>
      </a:dk2>
      <a:lt2>
        <a:srgbClr val="EAE8CF"/>
      </a:lt2>
      <a:accent1>
        <a:srgbClr val="E78712"/>
      </a:accent1>
      <a:accent2>
        <a:srgbClr val="B73C26"/>
      </a:accent2>
      <a:accent3>
        <a:srgbClr val="865331"/>
      </a:accent3>
      <a:accent4>
        <a:srgbClr val="B38648"/>
      </a:accent4>
      <a:accent5>
        <a:srgbClr val="BBB473"/>
      </a:accent5>
      <a:accent6>
        <a:srgbClr val="849276"/>
      </a:accent6>
      <a:hlink>
        <a:srgbClr val="FDAB2A"/>
      </a:hlink>
      <a:folHlink>
        <a:srgbClr val="CCB182"/>
      </a:folHlink>
    </a:clrScheme>
    <a:fontScheme name="Brin">
      <a:maj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Brin">
      <a:fillStyleLst>
        <a:solidFill>
          <a:schemeClr val="phClr"/>
        </a:solidFill>
        <a:solidFill>
          <a:schemeClr val="phClr">
            <a:tint val="70000"/>
            <a:lumMod val="104000"/>
          </a:schemeClr>
        </a:solidFill>
        <a:gradFill rotWithShape="1">
          <a:gsLst>
            <a:gs pos="0">
              <a:schemeClr val="phClr">
                <a:tint val="96000"/>
                <a:lumMod val="104000"/>
              </a:schemeClr>
            </a:gs>
            <a:gs pos="100000">
              <a:schemeClr val="phClr">
                <a:shade val="98000"/>
                <a:lumMod val="94000"/>
              </a:schemeClr>
            </a:gs>
          </a:gsLst>
          <a:lin ang="5400000" scaled="0"/>
        </a:gradFill>
      </a:fillStyleLst>
      <a:lnStyleLst>
        <a:ln w="9525" cap="rnd" cmpd="sng" algn="ctr">
          <a:solidFill>
            <a:schemeClr val="phClr">
              <a:shade val="90000"/>
            </a:schemeClr>
          </a:solidFill>
          <a:prstDash val="solid"/>
        </a:ln>
        <a:ln w="15875" cap="rnd" cmpd="sng" algn="ctr">
          <a:solidFill>
            <a:schemeClr val="phClr"/>
          </a:solidFill>
          <a:prstDash val="solid"/>
        </a:ln>
        <a:ln w="22225" cap="rnd" cmpd="sng" algn="ctr">
          <a:solidFill>
            <a:schemeClr val="phClr"/>
          </a:solidFill>
          <a:prstDash val="solid"/>
        </a:ln>
      </a:lnStyleLst>
      <a:effectStyleLst>
        <a:effectStyle>
          <a:effectLst/>
        </a:effectStyle>
        <a:effectStyle>
          <a:effectLst>
            <a:outerShdw blurRad="38100" dist="25400" dir="5400000" rotWithShape="0">
              <a:srgbClr val="000000">
                <a:alpha val="25000"/>
              </a:srgbClr>
            </a:outerShdw>
          </a:effectLst>
        </a:effectStyle>
        <a:effectStyle>
          <a:effectLst>
            <a:outerShdw blurRad="50800" dist="38100" dir="5400000" rotWithShape="0">
              <a:srgbClr val="000000">
                <a:alpha val="60000"/>
              </a:srgbClr>
            </a:outerShdw>
          </a:effectLst>
        </a:effectStyle>
      </a:effectStyleLst>
      <a:bgFillStyleLst>
        <a:solidFill>
          <a:schemeClr val="phClr"/>
        </a:solidFill>
        <a:gradFill rotWithShape="1">
          <a:gsLst>
            <a:gs pos="0">
              <a:schemeClr val="phClr">
                <a:tint val="90000"/>
                <a:lumMod val="120000"/>
              </a:schemeClr>
            </a:gs>
            <a:gs pos="100000">
              <a:schemeClr val="phClr">
                <a:shade val="98000"/>
                <a:satMod val="120000"/>
                <a:lumMod val="98000"/>
              </a:schemeClr>
            </a:gs>
          </a:gsLst>
          <a:lin ang="5400000" scaled="0"/>
        </a:gradFill>
        <a:gradFill rotWithShape="1">
          <a:gsLst>
            <a:gs pos="0">
              <a:schemeClr val="phClr">
                <a:tint val="90000"/>
                <a:satMod val="92000"/>
                <a:lumMod val="120000"/>
              </a:schemeClr>
            </a:gs>
            <a:gs pos="100000">
              <a:schemeClr val="phClr">
                <a:shade val="98000"/>
                <a:satMod val="120000"/>
                <a:lumMod val="98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Wisp" id="{7CB32D59-10C0-40DD-B7BD-2E94284A981C}" vid="{54F6613E-5ED7-40ED-90A8-F639BE712C0E}"/>
    </a:ext>
  </a:ext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_ip_UnifiedCompliancePolicyUIAction xmlns="http://schemas.microsoft.com/sharepoint/v3" xsi:nil="true"/>
    <lcf76f155ced4ddcb4097134ff3c332f xmlns="51bf639d-eccf-4bcb-952a-0b33f900c279">
      <Terms xmlns="http://schemas.microsoft.com/office/infopath/2007/PartnerControls"/>
    </lcf76f155ced4ddcb4097134ff3c332f>
    <_ip_UnifiedCompliancePolicyProperties xmlns="http://schemas.microsoft.com/sharepoint/v3" xsi:nil="true"/>
    <TaxCatchAll xmlns="ae16b361-96e9-436e-9052-5a88088eb4ea"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E760C22D0EB6554E8E64EA9CBE9F8990" ma:contentTypeVersion="31" ma:contentTypeDescription="Create a new document." ma:contentTypeScope="" ma:versionID="7926a0838dad7a7fb7872532cdb95b2b">
  <xsd:schema xmlns:xsd="http://www.w3.org/2001/XMLSchema" xmlns:xs="http://www.w3.org/2001/XMLSchema" xmlns:p="http://schemas.microsoft.com/office/2006/metadata/properties" xmlns:ns1="http://schemas.microsoft.com/sharepoint/v3" xmlns:ns2="28bf6691-1073-4ed5-9186-532cfdfa95f2" xmlns:ns3="51bf639d-eccf-4bcb-952a-0b33f900c279" xmlns:ns4="ae16b361-96e9-436e-9052-5a88088eb4ea" targetNamespace="http://schemas.microsoft.com/office/2006/metadata/properties" ma:root="true" ma:fieldsID="70065e57e9cf113229013219df43ceb0" ns1:_="" ns2:_="" ns3:_="" ns4:_="">
    <xsd:import namespace="http://schemas.microsoft.com/sharepoint/v3"/>
    <xsd:import namespace="28bf6691-1073-4ed5-9186-532cfdfa95f2"/>
    <xsd:import namespace="51bf639d-eccf-4bcb-952a-0b33f900c279"/>
    <xsd:import namespace="ae16b361-96e9-436e-9052-5a88088eb4ea"/>
    <xsd:element name="properties">
      <xsd:complexType>
        <xsd:sequence>
          <xsd:element name="documentManagement">
            <xsd:complexType>
              <xsd:all>
                <xsd:element ref="ns2:SharedWithUsers" minOccurs="0"/>
                <xsd:element ref="ns2:SharedWithDetails" minOccurs="0"/>
                <xsd:element ref="ns2:LastSharedByUser" minOccurs="0"/>
                <xsd:element ref="ns2:LastSharedByTime" minOccurs="0"/>
                <xsd:element ref="ns3:MediaServiceMetadata" minOccurs="0"/>
                <xsd:element ref="ns3:MediaServiceFastMetadata" minOccurs="0"/>
                <xsd:element ref="ns3:MediaServiceDateTaken" minOccurs="0"/>
                <xsd:element ref="ns3:MediaServiceAutoTags" minOccurs="0"/>
                <xsd:element ref="ns3:MediaServiceLocation" minOccurs="0"/>
                <xsd:element ref="ns3:MediaServiceOCR" minOccurs="0"/>
                <xsd:element ref="ns3:MediaServiceGenerationTime" minOccurs="0"/>
                <xsd:element ref="ns3:MediaServiceEventHashCode" minOccurs="0"/>
                <xsd:element ref="ns1:_ip_UnifiedCompliancePolicyProperties" minOccurs="0"/>
                <xsd:element ref="ns1:_ip_UnifiedCompliancePolicyUIAction" minOccurs="0"/>
                <xsd:element ref="ns3:MediaServiceAutoKeyPoints" minOccurs="0"/>
                <xsd:element ref="ns3:MediaServiceKeyPoints" minOccurs="0"/>
                <xsd:element ref="ns3:MediaLengthInSeconds" minOccurs="0"/>
                <xsd:element ref="ns3:lcf76f155ced4ddcb4097134ff3c332f" minOccurs="0"/>
                <xsd:element ref="ns4:TaxCatchAll" minOccurs="0"/>
                <xsd:element ref="ns3:MediaServiceSearchProperties" minOccurs="0"/>
                <xsd:element ref="ns3: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20" nillable="true" ma:displayName="Unified Compliance Policy Properties" ma:hidden="true" ma:internalName="_ip_UnifiedCompliancePolicyProperties">
      <xsd:simpleType>
        <xsd:restriction base="dms:Note"/>
      </xsd:simpleType>
    </xsd:element>
    <xsd:element name="_ip_UnifiedCompliancePolicyUIAction" ma:index="21"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28bf6691-1073-4ed5-9186-532cfdfa95f2"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element name="LastSharedByUser" ma:index="10" nillable="true" ma:displayName="Last Shared By User" ma:description="" ma:internalName="LastSharedByUser" ma:readOnly="true">
      <xsd:simpleType>
        <xsd:restriction base="dms:Note">
          <xsd:maxLength value="255"/>
        </xsd:restriction>
      </xsd:simpleType>
    </xsd:element>
    <xsd:element name="LastSharedByTime" ma:index="11" nillable="true" ma:displayName="Last Shared By Time" ma:description="" ma:internalName="LastSharedByTime" ma:readOnly="true">
      <xsd:simpleType>
        <xsd:restriction base="dms:DateTime"/>
      </xsd:simpleType>
    </xsd:element>
  </xsd:schema>
  <xsd:schema xmlns:xsd="http://www.w3.org/2001/XMLSchema" xmlns:xs="http://www.w3.org/2001/XMLSchema" xmlns:dms="http://schemas.microsoft.com/office/2006/documentManagement/types" xmlns:pc="http://schemas.microsoft.com/office/infopath/2007/PartnerControls" targetNamespace="51bf639d-eccf-4bcb-952a-0b33f900c279" elementFormDefault="qualified">
    <xsd:import namespace="http://schemas.microsoft.com/office/2006/documentManagement/types"/>
    <xsd:import namespace="http://schemas.microsoft.com/office/infopath/2007/PartnerControls"/>
    <xsd:element name="MediaServiceMetadata" ma:index="12" nillable="true" ma:displayName="MediaServiceMetadata" ma:description="" ma:hidden="true" ma:internalName="MediaServiceMetadata" ma:readOnly="true">
      <xsd:simpleType>
        <xsd:restriction base="dms:Note"/>
      </xsd:simpleType>
    </xsd:element>
    <xsd:element name="MediaServiceFastMetadata" ma:index="13" nillable="true" ma:displayName="MediaServiceFastMetadata" ma:description="" ma:hidden="true" ma:internalName="MediaServiceFastMetadata" ma:readOnly="true">
      <xsd:simpleType>
        <xsd:restriction base="dms:Note"/>
      </xsd:simpleType>
    </xsd:element>
    <xsd:element name="MediaServiceDateTaken" ma:index="14" nillable="true" ma:displayName="MediaServiceDateTaken" ma:description="" ma:hidden="true" ma:internalName="MediaServiceDateTaken" ma:readOnly="true">
      <xsd:simpleType>
        <xsd:restriction base="dms:Text"/>
      </xsd:simpleType>
    </xsd:element>
    <xsd:element name="MediaServiceAutoTags" ma:index="15" nillable="true" ma:displayName="MediaServiceAutoTags" ma:description="" ma:internalName="MediaServiceAutoTags" ma:readOnly="true">
      <xsd:simpleType>
        <xsd:restriction base="dms:Text"/>
      </xsd:simpleType>
    </xsd:element>
    <xsd:element name="MediaServiceLocation" ma:index="16" nillable="true" ma:displayName="MediaServiceLocation" ma:description="" ma:internalName="MediaServiceLocation" ma:readOnly="true">
      <xsd:simpleType>
        <xsd:restriction base="dms:Text"/>
      </xsd:simpleType>
    </xsd:element>
    <xsd:element name="MediaServiceOCR" ma:index="17" nillable="true" ma:displayName="MediaServiceOCR" ma:internalName="MediaServiceOCR" ma:readOnly="true">
      <xsd:simpleType>
        <xsd:restriction base="dms:Note">
          <xsd:maxLength value="255"/>
        </xsd:restriction>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MediaServiceAutoKeyPoints" ma:index="22" nillable="true" ma:displayName="MediaServiceAutoKeyPoints" ma:hidden="true" ma:internalName="MediaServiceAutoKeyPoints" ma:readOnly="true">
      <xsd:simpleType>
        <xsd:restriction base="dms:Note"/>
      </xsd:simpleType>
    </xsd:element>
    <xsd:element name="MediaServiceKeyPoints" ma:index="23" nillable="true" ma:displayName="KeyPoints" ma:internalName="MediaServiceKeyPoints" ma:readOnly="true">
      <xsd:simpleType>
        <xsd:restriction base="dms:Note">
          <xsd:maxLength value="255"/>
        </xsd:restriction>
      </xsd:simpleType>
    </xsd:element>
    <xsd:element name="MediaLengthInSeconds" ma:index="24" nillable="true" ma:displayName="Length (seconds)" ma:internalName="MediaLengthInSeconds" ma:readOnly="true">
      <xsd:simpleType>
        <xsd:restriction base="dms:Unknown"/>
      </xsd:simpleType>
    </xsd:element>
    <xsd:element name="lcf76f155ced4ddcb4097134ff3c332f" ma:index="26" nillable="true" ma:taxonomy="true" ma:internalName="lcf76f155ced4ddcb4097134ff3c332f" ma:taxonomyFieldName="MediaServiceImageTags" ma:displayName="Image Tags" ma:readOnly="false" ma:fieldId="{5cf76f15-5ced-4ddc-b409-7134ff3c332f}" ma:taxonomyMulti="true" ma:sspId="6d74822d-6599-4104-89ef-3240d369f3d6" ma:termSetId="09814cd3-568e-fe90-9814-8d621ff8fb84" ma:anchorId="fba54fb3-c3e1-fe81-a776-ca4b69148c4d" ma:open="true" ma:isKeyword="false">
      <xsd:complexType>
        <xsd:sequence>
          <xsd:element ref="pc:Terms" minOccurs="0" maxOccurs="1"/>
        </xsd:sequence>
      </xsd:complexType>
    </xsd:element>
    <xsd:element name="MediaServiceSearchProperties" ma:index="28" nillable="true" ma:displayName="MediaServiceSearchProperties" ma:hidden="true" ma:internalName="MediaServiceSearchProperties" ma:readOnly="true">
      <xsd:simpleType>
        <xsd:restriction base="dms:Note"/>
      </xsd:simpleType>
    </xsd:element>
    <xsd:element name="MediaServiceObjectDetectorVersions" ma:index="29" nillable="true" ma:displayName="MediaServiceObjectDetectorVersions" ma:description=""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ae16b361-96e9-436e-9052-5a88088eb4ea" elementFormDefault="qualified">
    <xsd:import namespace="http://schemas.microsoft.com/office/2006/documentManagement/types"/>
    <xsd:import namespace="http://schemas.microsoft.com/office/infopath/2007/PartnerControls"/>
    <xsd:element name="TaxCatchAll" ma:index="27" nillable="true" ma:displayName="Taxonomy Catch All Column" ma:hidden="true" ma:list="{aa57cf9a-3a97-42f1-8ac1-f71348213596}" ma:internalName="TaxCatchAll" ma:showField="CatchAllData" ma:web="ae16b361-96e9-436e-9052-5a88088eb4ea">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7"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B33CA5AF-A464-4236-9D9E-8706DE18E51C}">
  <ds:schemaRefs>
    <ds:schemaRef ds:uri="http://schemas.microsoft.com/office/2006/metadata/properties"/>
    <ds:schemaRef ds:uri="http://schemas.microsoft.com/office/infopath/2007/PartnerControls"/>
    <ds:schemaRef ds:uri="http://schemas.microsoft.com/sharepoint/v3"/>
    <ds:schemaRef ds:uri="51bf639d-eccf-4bcb-952a-0b33f900c279"/>
    <ds:schemaRef ds:uri="ae16b361-96e9-436e-9052-5a88088eb4ea"/>
  </ds:schemaRefs>
</ds:datastoreItem>
</file>

<file path=customXml/itemProps2.xml><?xml version="1.0" encoding="utf-8"?>
<ds:datastoreItem xmlns:ds="http://schemas.openxmlformats.org/officeDocument/2006/customXml" ds:itemID="{D169B8FF-8180-4EFA-8845-E0FDB1AC0315}">
  <ds:schemaRefs>
    <ds:schemaRef ds:uri="http://schemas.microsoft.com/sharepoint/v3/contenttype/forms"/>
  </ds:schemaRefs>
</ds:datastoreItem>
</file>

<file path=customXml/itemProps3.xml><?xml version="1.0" encoding="utf-8"?>
<ds:datastoreItem xmlns:ds="http://schemas.openxmlformats.org/officeDocument/2006/customXml" ds:itemID="{A1788FA3-C916-4810-BC03-DF15C296E117}"/>
</file>

<file path=docProps/app.xml><?xml version="1.0" encoding="utf-8"?>
<Properties xmlns="http://schemas.openxmlformats.org/officeDocument/2006/extended-properties" xmlns:vt="http://schemas.openxmlformats.org/officeDocument/2006/docPropsVTypes">
  <Template>Wisp</Template>
  <TotalTime>9340</TotalTime>
  <Words>6275</Words>
  <Application>Microsoft Office PowerPoint</Application>
  <PresentationFormat>Widescreen</PresentationFormat>
  <Paragraphs>609</Paragraphs>
  <Slides>46</Slides>
  <Notes>34</Notes>
  <HiddenSlides>2</HiddenSlides>
  <MMClips>0</MMClips>
  <ScaleCrop>false</ScaleCrop>
  <HeadingPairs>
    <vt:vector size="4" baseType="variant">
      <vt:variant>
        <vt:lpstr>Theme</vt:lpstr>
      </vt:variant>
      <vt:variant>
        <vt:i4>1</vt:i4>
      </vt:variant>
      <vt:variant>
        <vt:lpstr>Slide Titles</vt:lpstr>
      </vt:variant>
      <vt:variant>
        <vt:i4>46</vt:i4>
      </vt:variant>
    </vt:vector>
  </HeadingPairs>
  <TitlesOfParts>
    <vt:vector size="47" baseType="lpstr">
      <vt:lpstr>Brin</vt:lpstr>
      <vt:lpstr>GHS and Agriculture  Part 2 – The GHS and how it applies to pesticides and fertilizers</vt:lpstr>
      <vt:lpstr>GHS and agriculture Part 2 – The GHS and how it applies to pesticides and fertilizers</vt:lpstr>
      <vt:lpstr>GHS and agriculture Part 2 – The GHS and how it applies to pesticides and fertilizers</vt:lpstr>
      <vt:lpstr>A. GHS and pesticides</vt:lpstr>
      <vt:lpstr>A1. Elements of GHS and their relevance to pesticides </vt:lpstr>
      <vt:lpstr>PowerPoint Presentation</vt:lpstr>
      <vt:lpstr>PowerPoint Presentation</vt:lpstr>
      <vt:lpstr>PowerPoint Presentation</vt:lpstr>
      <vt:lpstr>GHS Signal words (2)</vt:lpstr>
      <vt:lpstr>PowerPoint Presentation</vt:lpstr>
      <vt:lpstr>PowerPoint Presentation</vt:lpstr>
      <vt:lpstr>A2. Do all hazards relate to pesticides? Do all GHS elements apply to agriculture?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A3. GHS is the recommended hazard classification system for pesticides.  “But my country is using the WHO classification … how is it related and how is it different from GHS?”</vt:lpstr>
      <vt:lpstr>PowerPoint Presentation</vt:lpstr>
      <vt:lpstr>PowerPoint Presentation</vt:lpstr>
      <vt:lpstr>PowerPoint Presentation</vt:lpstr>
      <vt:lpstr>PowerPoint Presentation</vt:lpstr>
      <vt:lpstr>PowerPoint Presentation</vt:lpstr>
      <vt:lpstr>A4. My country has used the WHO classification and is applying the FAO colour coding /colour bands.</vt:lpstr>
      <vt:lpstr>PowerPoint Presentation</vt:lpstr>
      <vt:lpstr>PowerPoint Presentation</vt:lpstr>
      <vt:lpstr>PowerPoint Presentation</vt:lpstr>
      <vt:lpstr>PowerPoint Presentation</vt:lpstr>
      <vt:lpstr>A5. GHS and pesticides - classification and - labelling</vt:lpstr>
      <vt:lpstr>PowerPoint Presentation</vt:lpstr>
      <vt:lpstr>PowerPoint Presentation</vt:lpstr>
      <vt:lpstr>PowerPoint Presentation</vt:lpstr>
      <vt:lpstr>B. GHS and fertilizers</vt:lpstr>
      <vt:lpstr>PowerPoint Presentation</vt:lpstr>
      <vt:lpstr>PowerPoint Presentation</vt:lpstr>
      <vt:lpstr>PowerPoint Presentation</vt:lpstr>
      <vt:lpstr>PowerPoint Presentation</vt:lpstr>
      <vt:lpstr>C. References and tools</vt:lpstr>
      <vt:lpstr>References and tools</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GHS and Agriculture</dc:title>
  <dc:creator>Beatrice</dc:creator>
  <cp:lastModifiedBy>Giang Huong PHAM</cp:lastModifiedBy>
  <cp:revision>443</cp:revision>
  <dcterms:created xsi:type="dcterms:W3CDTF">2023-12-13T10:08:49Z</dcterms:created>
  <dcterms:modified xsi:type="dcterms:W3CDTF">2024-08-28T15:17:37Z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0x010100E760C22D0EB6554E8E64EA9CBE9F8990</vt:lpwstr>
  </property>
  <property fmtid="{D5CDD505-2E9C-101B-9397-08002B2CF9AE}" pid="3" name="MediaServiceImageTags">
    <vt:lpwstr/>
  </property>
</Properties>
</file>